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54" d="100"/>
          <a:sy n="154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AB12-FF76-1C48-91CF-1D7D727F5005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3D1D-B7AF-DE45-971A-ACD5AE3D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321647" y="227967"/>
            <a:ext cx="45454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Validation strategy for aerosol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retrievals of the future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962400" y="3352800"/>
            <a:ext cx="5185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Lorraine </a:t>
            </a:r>
            <a:r>
              <a:rPr lang="en-US" sz="2400" dirty="0" smtClean="0">
                <a:solidFill>
                  <a:srgbClr val="FFFFFF"/>
                </a:solidFill>
              </a:rPr>
              <a:t>Remer and J. </a:t>
            </a:r>
            <a:r>
              <a:rPr lang="en-US" sz="2400" dirty="0" err="1" smtClean="0">
                <a:solidFill>
                  <a:srgbClr val="FFFFFF"/>
                </a:solidFill>
              </a:rPr>
              <a:t>Vanderlei</a:t>
            </a:r>
            <a:r>
              <a:rPr lang="en-US" sz="2400" dirty="0" smtClean="0">
                <a:solidFill>
                  <a:srgbClr val="FFFFFF"/>
                </a:solidFill>
              </a:rPr>
              <a:t> Martins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336" y="6274514"/>
            <a:ext cx="11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Dec. 1999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098" y="1385411"/>
            <a:ext cx="58951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Quiz Question 2: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If MODIS swath width is 2330 km,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and MISR  swath width is 380 km,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   what is the swath width for Glory APS?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098" y="5013875"/>
            <a:ext cx="47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Answer:  6 km ( 1 pixel wide) at nadir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96900"/>
            <a:ext cx="6350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9200" y="76200"/>
            <a:ext cx="4242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 day of MODIS Dark Target data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3646488"/>
            <a:ext cx="53530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43400" y="3276600"/>
            <a:ext cx="4100251" cy="46166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 day of Glory-APS aerosol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96900"/>
            <a:ext cx="6350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9200" y="76200"/>
            <a:ext cx="4242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 day of MODIS Dark Target data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3646488"/>
            <a:ext cx="53530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43400" y="3276600"/>
            <a:ext cx="4100251" cy="46166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 day of Glory-APS aerosol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52" y="4226604"/>
            <a:ext cx="3466642" cy="244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29460"/>
          <a:stretch>
            <a:fillRect/>
          </a:stretch>
        </p:blipFill>
        <p:spPr bwMode="auto">
          <a:xfrm>
            <a:off x="0" y="252413"/>
            <a:ext cx="6324600" cy="387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24600" y="381000"/>
          <a:ext cx="28194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MODIS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r>
                        <a:rPr lang="en-US" dirty="0" smtClean="0"/>
                        <a:t> /5</a:t>
                      </a:r>
                      <a:r>
                        <a:rPr lang="en-US" dirty="0" smtClean="0"/>
                        <a:t>% over ocean</a:t>
                      </a:r>
                    </a:p>
                    <a:p>
                      <a:r>
                        <a:rPr lang="en-US" dirty="0" smtClean="0"/>
                        <a:t>0.05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/>
                        <a:t>15% over land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25% over ocean, combined modes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54240" y="4444866"/>
            <a:ext cx="301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Mishchenko</a:t>
            </a:r>
            <a:r>
              <a:rPr lang="en-US" sz="2000" dirty="0">
                <a:solidFill>
                  <a:srgbClr val="FFFFFF"/>
                </a:solidFill>
              </a:rPr>
              <a:t> et al.</a:t>
            </a:r>
            <a:r>
              <a:rPr lang="en-US" sz="2000" dirty="0" smtClean="0">
                <a:solidFill>
                  <a:srgbClr val="FFFFFF"/>
                </a:solidFill>
              </a:rPr>
              <a:t> (</a:t>
            </a:r>
            <a:r>
              <a:rPr lang="en-US" sz="2000" dirty="0">
                <a:solidFill>
                  <a:srgbClr val="FFFFFF"/>
                </a:solidFill>
              </a:rPr>
              <a:t>2007)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4802" y="3875480"/>
            <a:ext cx="2320166" cy="193899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APS is promising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precision and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rray of products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</a:t>
            </a:r>
            <a:r>
              <a:rPr lang="en-US" sz="2400" dirty="0" smtClean="0">
                <a:solidFill>
                  <a:srgbClr val="FFFFFF"/>
                </a:solidFill>
              </a:rPr>
              <a:t>ot previously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possible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838200"/>
            <a:ext cx="62228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Obviously, aircraft will be needed, but with what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  instrumentation?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6250" y="2209800"/>
            <a:ext cx="75857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“ An ideal in situ instrument to verify the APS microphysical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retrievals would be a high-accuracy airborne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polarization </a:t>
            </a:r>
            <a:r>
              <a:rPr lang="en-US" sz="2400" dirty="0" err="1">
                <a:solidFill>
                  <a:srgbClr val="FFFFFF"/>
                </a:solidFill>
              </a:rPr>
              <a:t>nephelometer</a:t>
            </a:r>
            <a:r>
              <a:rPr lang="en-US" sz="2400" dirty="0">
                <a:solidFill>
                  <a:srgbClr val="FFFFFF"/>
                </a:solidFill>
              </a:rPr>
              <a:t> performing measurements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at several widely separated wavelengths and over the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entire range of scattering angles, but such an instrument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has yet to be fielded.”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   --- </a:t>
            </a:r>
            <a:r>
              <a:rPr lang="en-US" sz="2400" dirty="0" err="1">
                <a:solidFill>
                  <a:srgbClr val="FFFFFF"/>
                </a:solidFill>
              </a:rPr>
              <a:t>Mishchenko</a:t>
            </a:r>
            <a:r>
              <a:rPr lang="en-US" sz="2400" dirty="0">
                <a:solidFill>
                  <a:srgbClr val="FFFFFF"/>
                </a:solidFill>
              </a:rPr>
              <a:t>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28600"/>
            <a:ext cx="6740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Imaging </a:t>
            </a:r>
            <a:r>
              <a:rPr lang="en-US" sz="2400" dirty="0" err="1">
                <a:solidFill>
                  <a:srgbClr val="FFFFFF"/>
                </a:solidFill>
              </a:rPr>
              <a:t>Nephelometer</a:t>
            </a:r>
            <a:r>
              <a:rPr lang="en-US" sz="2400" dirty="0">
                <a:solidFill>
                  <a:srgbClr val="FFFFFF"/>
                </a:solidFill>
              </a:rPr>
              <a:t> (I-</a:t>
            </a:r>
            <a:r>
              <a:rPr lang="en-US" sz="2400" dirty="0" err="1">
                <a:solidFill>
                  <a:srgbClr val="FFFFFF"/>
                </a:solidFill>
              </a:rPr>
              <a:t>Neph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 and the Open I-</a:t>
            </a:r>
            <a:r>
              <a:rPr lang="en-US" sz="2400" dirty="0" err="1">
                <a:solidFill>
                  <a:srgbClr val="FFFFFF"/>
                </a:solidFill>
              </a:rPr>
              <a:t>Neph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J. </a:t>
            </a:r>
            <a:r>
              <a:rPr lang="en-US" sz="2400" dirty="0" err="1">
                <a:solidFill>
                  <a:srgbClr val="FFFFFF"/>
                </a:solidFill>
              </a:rPr>
              <a:t>Vanderlei</a:t>
            </a:r>
            <a:r>
              <a:rPr lang="en-US" sz="2400" dirty="0">
                <a:solidFill>
                  <a:srgbClr val="FFFFFF"/>
                </a:solidFill>
              </a:rPr>
              <a:t> Martins, </a:t>
            </a:r>
            <a:r>
              <a:rPr lang="en-US" sz="2400" dirty="0" err="1">
                <a:solidFill>
                  <a:srgbClr val="FFFFFF"/>
                </a:solidFill>
              </a:rPr>
              <a:t>Gergely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Dolgos</a:t>
            </a:r>
            <a:r>
              <a:rPr lang="en-US" sz="2400" dirty="0">
                <a:solidFill>
                  <a:srgbClr val="FFFFFF"/>
                </a:solidFill>
              </a:rPr>
              <a:t>, Lorraine Remer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584401" cy="32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5000"/>
              </a:lnSpc>
            </a:pPr>
            <a:r>
              <a:rPr lang="en-US" sz="2000" b="1" dirty="0">
                <a:solidFill>
                  <a:srgbClr val="FFFFFF"/>
                </a:solidFill>
              </a:rPr>
              <a:t>Proposed Features: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High sensitivity (down to Rayleigh Scattering)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Large Angular coverage from ~1.5 to 178.5 deg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High Angular resolution ~0.5deg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Full polarization measurements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Provide direct measurement of phase function and full phase matrix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Inversion of size distribution, average particle shape, and particle refractive</a:t>
            </a:r>
          </a:p>
          <a:p>
            <a:pPr marL="342900" indent="-342900">
              <a:lnSpc>
                <a:spcPct val="85000"/>
              </a:lnSpc>
            </a:pPr>
            <a:r>
              <a:rPr lang="en-US" sz="2000" dirty="0">
                <a:solidFill>
                  <a:srgbClr val="FFFFFF"/>
                </a:solidFill>
              </a:rPr>
              <a:t>                index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Fast measurement mode may allow for cirrus particle counting</a:t>
            </a:r>
          </a:p>
          <a:p>
            <a:pPr marL="342900" indent="-342900">
              <a:lnSpc>
                <a:spcPct val="85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85000"/>
              </a:lnSpc>
            </a:pPr>
            <a:r>
              <a:rPr lang="en-US" sz="2000" b="1" dirty="0">
                <a:solidFill>
                  <a:srgbClr val="FFFFFF"/>
                </a:solidFill>
              </a:rPr>
              <a:t>Current prototype:</a:t>
            </a:r>
            <a:r>
              <a:rPr lang="en-US" sz="2000" dirty="0">
                <a:solidFill>
                  <a:srgbClr val="FFFFFF"/>
                </a:solidFill>
              </a:rPr>
              <a:t> measure phase function in a laboratory setup with sensitivity </a:t>
            </a:r>
          </a:p>
          <a:p>
            <a:pPr marL="342900" indent="-342900">
              <a:lnSpc>
                <a:spcPct val="85000"/>
              </a:lnSpc>
            </a:pPr>
            <a:r>
              <a:rPr lang="en-US" sz="2000" dirty="0">
                <a:solidFill>
                  <a:srgbClr val="FFFFFF"/>
                </a:solidFill>
              </a:rPr>
              <a:t>     down to Rayleigh 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69863"/>
            <a:ext cx="70739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508250"/>
            <a:ext cx="68453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5010150"/>
            <a:ext cx="500538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49513" y="157163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Current Lab Prototype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345238" y="5418138"/>
            <a:ext cx="16129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Proposed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Open-Cell System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121526" y="3130550"/>
            <a:ext cx="202247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Example of actual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3049" y="-3176"/>
            <a:ext cx="8558059" cy="6841213"/>
            <a:chOff x="-21" y="-754"/>
            <a:chExt cx="5927" cy="4737"/>
          </a:xfrm>
        </p:grpSpPr>
        <p:pic>
          <p:nvPicPr>
            <p:cNvPr id="3" name="Picture 6" descr="D:\UMBC\Conferences\GRC_radiation&amp;climate\Poster\slides\GRC_poster_DOLGOS_presentation_format_ver4\Slide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1" y="-754"/>
              <a:ext cx="5927" cy="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1948" y="-288"/>
              <a:ext cx="229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(Unpolarized Measurements)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UMBC\Conferences\GRC_radiation&amp;climate\Poster\slides\GRC_poster_DOLGOS_presentation_format_ver4\Slide6.PNG"/>
          <p:cNvPicPr>
            <a:picLocks noChangeAspect="1" noChangeArrowheads="1"/>
          </p:cNvPicPr>
          <p:nvPr/>
        </p:nvPicPr>
        <p:blipFill>
          <a:blip r:embed="rId2"/>
          <a:srcRect t="30496"/>
          <a:stretch>
            <a:fillRect/>
          </a:stretch>
        </p:blipFill>
        <p:spPr bwMode="auto">
          <a:xfrm>
            <a:off x="228600" y="1998663"/>
            <a:ext cx="8763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5057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Polarized Rayleigh Scattering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measured with early I-</a:t>
            </a:r>
            <a:r>
              <a:rPr lang="en-US" sz="2400" b="1" dirty="0" err="1">
                <a:solidFill>
                  <a:srgbClr val="FFFFFF"/>
                </a:solidFill>
              </a:rPr>
              <a:t>Nepth</a:t>
            </a:r>
            <a:r>
              <a:rPr lang="en-US" sz="2400" b="1" dirty="0">
                <a:solidFill>
                  <a:srgbClr val="FFFFFF"/>
                </a:solidFill>
              </a:rPr>
              <a:t> Prototype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14400" y="990600"/>
            <a:ext cx="48910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Blue dots: direct measurements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Black dots: mirrored for graphical representation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Red line: Rayleigh scattering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359" y="1566836"/>
            <a:ext cx="832992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FFFF"/>
                </a:solidFill>
              </a:rPr>
              <a:t>Current I-</a:t>
            </a:r>
            <a:r>
              <a:rPr lang="en-US" sz="2400" u="sng" dirty="0" err="1" smtClean="0">
                <a:solidFill>
                  <a:srgbClr val="FFFFFF"/>
                </a:solidFill>
              </a:rPr>
              <a:t>Neph</a:t>
            </a:r>
            <a:r>
              <a:rPr lang="en-US" sz="2400" u="sng" dirty="0" smtClean="0">
                <a:solidFill>
                  <a:srgbClr val="FFFFFF"/>
                </a:solidFill>
              </a:rPr>
              <a:t> plans for two systems: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(1) Open</a:t>
            </a:r>
            <a:r>
              <a:rPr lang="en-US" sz="2400" dirty="0" smtClean="0">
                <a:solidFill>
                  <a:srgbClr val="FFFFFF"/>
                </a:solidFill>
              </a:rPr>
              <a:t>-I-</a:t>
            </a:r>
            <a:r>
              <a:rPr lang="en-US" sz="2400" dirty="0" err="1" smtClean="0">
                <a:solidFill>
                  <a:srgbClr val="FFFFFF"/>
                </a:solidFill>
              </a:rPr>
              <a:t>Neph</a:t>
            </a:r>
            <a:r>
              <a:rPr lang="en-US" sz="2400" dirty="0" smtClean="0">
                <a:solidFill>
                  <a:srgbClr val="FFFFFF"/>
                </a:solidFill>
              </a:rPr>
              <a:t>, supported by DOE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(2) Inside</a:t>
            </a:r>
            <a:r>
              <a:rPr lang="en-US" sz="2400" dirty="0" smtClean="0">
                <a:solidFill>
                  <a:srgbClr val="FFFFFF"/>
                </a:solidFill>
              </a:rPr>
              <a:t>-the-plane I-</a:t>
            </a:r>
            <a:r>
              <a:rPr lang="en-US" sz="2400" dirty="0" err="1" smtClean="0">
                <a:solidFill>
                  <a:srgbClr val="FFFFFF"/>
                </a:solidFill>
              </a:rPr>
              <a:t>Neph</a:t>
            </a:r>
            <a:r>
              <a:rPr lang="en-US" sz="2400" dirty="0" smtClean="0">
                <a:solidFill>
                  <a:srgbClr val="FFFFFF"/>
                </a:solidFill>
              </a:rPr>
              <a:t> to fly on the Langley B-200 (proposed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Also, proposed for Glory  validation in the Amazon on  board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  the INPE </a:t>
            </a:r>
            <a:r>
              <a:rPr lang="en-US" sz="2400" dirty="0" err="1" smtClean="0">
                <a:solidFill>
                  <a:srgbClr val="FFFFFF"/>
                </a:solidFill>
              </a:rPr>
              <a:t>Bandeirante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975" y="1769456"/>
            <a:ext cx="71160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Today’s Quiz:</a:t>
            </a:r>
          </a:p>
          <a:p>
            <a:pPr algn="ctr"/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When did the MODIS aerosol group begin </a:t>
            </a:r>
          </a:p>
          <a:p>
            <a:pPr algn="ctr"/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validating their products?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267200" y="5791200"/>
            <a:ext cx="431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Happy 10</a:t>
            </a:r>
            <a:r>
              <a:rPr lang="en-US" sz="2800" baseline="30000">
                <a:solidFill>
                  <a:srgbClr val="FF0000"/>
                </a:solidFill>
              </a:rPr>
              <a:t>th</a:t>
            </a:r>
            <a:r>
              <a:rPr lang="en-US" sz="2800">
                <a:solidFill>
                  <a:srgbClr val="FF0000"/>
                </a:solidFill>
              </a:rPr>
              <a:t> birthday Terra!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114800" y="228600"/>
            <a:ext cx="437045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Terra launch began a new era of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 aerosol remote sensing.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Today we are starting again 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 new journeys.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There is new creativity at work: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- mission </a:t>
            </a:r>
            <a:r>
              <a:rPr lang="en-US" sz="2400" dirty="0" smtClean="0">
                <a:solidFill>
                  <a:srgbClr val="FFFFFF"/>
                </a:solidFill>
              </a:rPr>
              <a:t>design  (ACE)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- instrument development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- algorithm creation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 - </a:t>
            </a:r>
            <a:r>
              <a:rPr lang="en-US" sz="2400" dirty="0">
                <a:solidFill>
                  <a:srgbClr val="FFFF00"/>
                </a:solidFill>
              </a:rPr>
              <a:t>validation strategies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All based on a 20 year foundation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of solid science and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741" y="1888155"/>
            <a:ext cx="2560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Answer:  1991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306" y="1671756"/>
            <a:ext cx="6655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That’s when Brent received funding for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“the </a:t>
            </a:r>
            <a:r>
              <a:rPr lang="en-US" sz="3200" dirty="0" err="1" smtClean="0">
                <a:solidFill>
                  <a:srgbClr val="FFFFFF"/>
                </a:solidFill>
              </a:rPr>
              <a:t>sunphotometers</a:t>
            </a:r>
            <a:r>
              <a:rPr lang="en-US" sz="3200" dirty="0" smtClean="0">
                <a:solidFill>
                  <a:srgbClr val="FFFFFF"/>
                </a:solidFill>
              </a:rPr>
              <a:t>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438400"/>
            <a:ext cx="50085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421427" cy="270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117" y="4137163"/>
            <a:ext cx="5546225" cy="27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97774" y="1932284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1993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2091" y="608592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2010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8638" y="553634"/>
            <a:ext cx="3594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 MODIS aerosol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lgorithms </a:t>
            </a:r>
            <a:r>
              <a:rPr lang="en-US" sz="2400" dirty="0" smtClean="0">
                <a:solidFill>
                  <a:schemeClr val="bg1"/>
                </a:solidFill>
              </a:rPr>
              <a:t>were developed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AERONET grew.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839" y="4238699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2000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1426" y="6085921"/>
            <a:ext cx="1840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accumulative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9982"/>
          <a:stretch>
            <a:fillRect/>
          </a:stretch>
        </p:blipFill>
        <p:spPr bwMode="auto">
          <a:xfrm>
            <a:off x="0" y="0"/>
            <a:ext cx="5497513" cy="417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0"/>
            <a:ext cx="3978275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3400" y="4800600"/>
            <a:ext cx="30793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Within 10 months of launch</a:t>
            </a:r>
          </a:p>
          <a:p>
            <a:r>
              <a:rPr lang="en-US" sz="2000" dirty="0">
                <a:solidFill>
                  <a:srgbClr val="FFFFFF"/>
                </a:solidFill>
              </a:rPr>
              <a:t>(8 months of first </a:t>
            </a:r>
            <a:r>
              <a:rPr lang="en-US" sz="2000" dirty="0" err="1">
                <a:solidFill>
                  <a:srgbClr val="FFFFFF"/>
                </a:solidFill>
              </a:rPr>
              <a:t>obs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had ‘validation’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497513" y="6445250"/>
            <a:ext cx="183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Remer et al. 2002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191000" y="304800"/>
            <a:ext cx="1660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Ocean</a:t>
            </a:r>
          </a:p>
          <a:p>
            <a:r>
              <a:rPr lang="en-US">
                <a:solidFill>
                  <a:srgbClr val="FF0000"/>
                </a:solidFill>
              </a:rPr>
              <a:t>Validation</a:t>
            </a:r>
          </a:p>
          <a:p>
            <a:r>
              <a:rPr lang="en-US">
                <a:solidFill>
                  <a:srgbClr val="FF0000"/>
                </a:solidFill>
              </a:rPr>
              <a:t>Collection 002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382000" y="533400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N=69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7930"/>
          <a:stretch>
            <a:fillRect/>
          </a:stretch>
        </p:blipFill>
        <p:spPr bwMode="auto">
          <a:xfrm>
            <a:off x="444500" y="321294"/>
            <a:ext cx="29083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6007100"/>
            <a:ext cx="2575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Remer et al. (2005)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0" y="457200"/>
            <a:ext cx="4248150" cy="394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11485" y="4493567"/>
            <a:ext cx="2575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Remer et al. (2008)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-64294"/>
            <a:ext cx="1968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Collection 004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46427"/>
            <a:ext cx="1968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Collection 005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1963" y="5486400"/>
            <a:ext cx="4113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Validation strategy must be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Conceived in advance of launch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345" y="1542096"/>
            <a:ext cx="57802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Now we are transitioning from  the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MODIS-MISR-OMI-PARASOL era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into something different.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Starting with Glory-APS launch later this year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310" y="1385413"/>
            <a:ext cx="544286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Quiz Question 2: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If MODIS swath width is 2330 km,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and MISR  swath width is 380 km,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   what is the swath width for Glory APS?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643</Words>
  <Application>Microsoft Macintosh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NASA 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Lorraine Remer</dc:creator>
  <cp:lastModifiedBy>Lorraine Remer</cp:lastModifiedBy>
  <cp:revision>26</cp:revision>
  <dcterms:created xsi:type="dcterms:W3CDTF">2010-04-29T13:04:39Z</dcterms:created>
  <dcterms:modified xsi:type="dcterms:W3CDTF">2010-04-29T14:53:05Z</dcterms:modified>
</cp:coreProperties>
</file>