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customXml/itemProps1.xml" ContentType="application/vnd.openxmlformats-officedocument.customXmlProperties+xml"/>
  <Override PartName="/ppt/slideLayouts/slideLayout9.xml" ContentType="application/vnd.openxmlformats-officedocument.presentationml.slideLayout+xml"/>
  <Override PartName="/ppt/slides/slide5.xml" ContentType="application/vnd.openxmlformats-officedocument.presentationml.slide+xml"/>
  <Override PartName="/ppt/slideLayouts/slideLayout11.xml" ContentType="application/vnd.openxmlformats-officedocument.presentationml.slideLayout+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emovePersonalInfoOnSave="1" saveSubsetFonts="1">
  <p:sldMasterIdLst>
    <p:sldMasterId id="2147483694" r:id="rId2"/>
    <p:sldMasterId id="2147483706" r:id="rId3"/>
  </p:sldMasterIdLst>
  <p:notesMasterIdLst>
    <p:notesMasterId r:id="rId37"/>
  </p:notesMasterIdLst>
  <p:sldIdLst>
    <p:sldId id="396" r:id="rId4"/>
    <p:sldId id="351" r:id="rId5"/>
    <p:sldId id="379" r:id="rId6"/>
    <p:sldId id="356" r:id="rId7"/>
    <p:sldId id="336" r:id="rId8"/>
    <p:sldId id="353" r:id="rId9"/>
    <p:sldId id="374" r:id="rId10"/>
    <p:sldId id="371" r:id="rId11"/>
    <p:sldId id="367" r:id="rId12"/>
    <p:sldId id="372" r:id="rId13"/>
    <p:sldId id="373" r:id="rId14"/>
    <p:sldId id="357" r:id="rId15"/>
    <p:sldId id="393" r:id="rId16"/>
    <p:sldId id="375" r:id="rId17"/>
    <p:sldId id="378" r:id="rId18"/>
    <p:sldId id="381" r:id="rId19"/>
    <p:sldId id="390" r:id="rId20"/>
    <p:sldId id="383" r:id="rId21"/>
    <p:sldId id="376" r:id="rId22"/>
    <p:sldId id="384" r:id="rId23"/>
    <p:sldId id="386" r:id="rId24"/>
    <p:sldId id="388" r:id="rId25"/>
    <p:sldId id="394" r:id="rId26"/>
    <p:sldId id="395" r:id="rId27"/>
    <p:sldId id="377" r:id="rId28"/>
    <p:sldId id="370" r:id="rId29"/>
    <p:sldId id="360" r:id="rId30"/>
    <p:sldId id="361" r:id="rId31"/>
    <p:sldId id="362" r:id="rId32"/>
    <p:sldId id="363" r:id="rId33"/>
    <p:sldId id="391" r:id="rId34"/>
    <p:sldId id="392" r:id="rId35"/>
    <p:sldId id="349" r:id="rId36"/>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34D46"/>
    <a:srgbClr val="FF7F05"/>
    <a:srgbClr val="FFEB24"/>
    <a:srgbClr val="6E006E"/>
    <a:srgbClr val="FFAF43"/>
    <a:srgbClr val="7F7F7F"/>
    <a:srgbClr val="11F8FF"/>
    <a:srgbClr val="7D29FF"/>
    <a:srgbClr val="FF2EFD"/>
    <a:srgbClr val="40B4B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463" autoAdjust="0"/>
    <p:restoredTop sz="96291" autoAdjust="0"/>
  </p:normalViewPr>
  <p:slideViewPr>
    <p:cSldViewPr>
      <p:cViewPr varScale="1">
        <p:scale>
          <a:sx n="150" d="100"/>
          <a:sy n="150" d="100"/>
        </p:scale>
        <p:origin x="-5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11/6/12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Presentation</a:t>
            </a:r>
            <a:r>
              <a:rPr lang="en-US" baseline="0" dirty="0" smtClean="0"/>
              <a:t> slide for courses, classes, lectures et al.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solidFill>
                  <a:prstClr val="black"/>
                </a:solidFill>
              </a:rPr>
              <a:pPr/>
              <a:t>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tx1">
              <a:lumMod val="50000"/>
              <a:lumOff val="50000"/>
            </a:schemeClr>
          </a:solidFill>
          <a:ln>
            <a:noFill/>
          </a:ln>
          <a:effectLst/>
        </p:spPr>
        <p:style>
          <a:lnRef idx="1">
            <a:schemeClr val="accent4"/>
          </a:lnRef>
          <a:fillRef idx="2">
            <a:schemeClr val="accent4"/>
          </a:fillRef>
          <a:effectRef idx="1">
            <a:schemeClr val="accent4"/>
          </a:effectRef>
          <a:fontRef idx="minor">
            <a:schemeClr val="dk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743653DA-8BF4-4869-96FE-9BCF43372D46}" type="datetime8">
              <a:rPr lang="en-US" smtClean="0"/>
              <a:pPr algn="ctr"/>
              <a:t>11/6/12 10:21</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11/6/12 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chemeClr val="tx2"/>
                </a:solidFill>
              </a:rPr>
              <a:pPr/>
              <a:t>11/6/12 10:21</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bg>
      <p:bgPr>
        <a:blipFill dpi="0" rotWithShape="1">
          <a:blip r:embed="rId2">
            <a:duotone>
              <a:schemeClr val="accent2">
                <a:shade val="45000"/>
                <a:satMod val="135000"/>
              </a:schemeClr>
              <a:prstClr val="white"/>
            </a:duotone>
          </a:blip>
          <a:srcRect/>
          <a:stretch>
            <a:fillRect l="-9000" r="-5000" b="1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rgbClr val="7F7F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3653DA-8BF4-4869-96FE-9BCF43372D46}" type="datetime8">
              <a:rPr lang="en-US" smtClean="0"/>
              <a:pPr/>
              <a:t>11/6/12 10:21</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1F497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solidFill>
                  <a:srgbClr val="1F497D"/>
                </a:solidFill>
              </a:rPr>
              <a:pPr/>
              <a:t>‹#›</a:t>
            </a:fld>
            <a:endParaRPr lang="en-US" dirty="0">
              <a:solidFill>
                <a:srgbClr val="1F497D"/>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11/6/12 10:21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3124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1295400"/>
          </a:xfrm>
          <a:prstGeom prst="rect">
            <a:avLst/>
          </a:prstGeom>
          <a:solidFill>
            <a:srgbClr val="7F7F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12954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752600"/>
            <a:ext cx="7620000" cy="990600"/>
          </a:xfrm>
        </p:spPr>
        <p:txBody>
          <a:bodyPr/>
          <a:lstStyle>
            <a:lvl1pPr algn="l">
              <a:buNone/>
              <a:defRPr sz="4400" b="0" cap="none">
                <a:solidFill>
                  <a:srgbClr val="FFFFFF"/>
                </a:solidFill>
              </a:defRPr>
            </a:lvl1pPr>
          </a:lstStyle>
          <a:p>
            <a:r>
              <a:rPr lang="en-US" dirty="0"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11/6/12 10:21</a:t>
            </a:fld>
            <a:endParaRPr lang="en-US"/>
          </a:p>
        </p:txBody>
      </p:sp>
      <p:sp>
        <p:nvSpPr>
          <p:cNvPr id="13" name="Slide Number Placeholder 12"/>
          <p:cNvSpPr>
            <a:spLocks noGrp="1"/>
          </p:cNvSpPr>
          <p:nvPr>
            <p:ph type="sldNum" sz="quarter" idx="11"/>
          </p:nvPr>
        </p:nvSpPr>
        <p:spPr>
          <a:xfrm>
            <a:off x="0" y="1889124"/>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11/6/12 10:21</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77200" cy="99060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11/6/12 10:21</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tx1">
              <a:lumMod val="50000"/>
              <a:lumOff val="50000"/>
            </a:schemeClr>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783C494-2A87-468C-A21B-CB14FB9ABB00}" type="datetime8">
              <a:rPr lang="en-US" smtClean="0"/>
              <a:pPr/>
              <a:t>11/6/12 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11/6/12 10:21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11/6/12 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descr="sm_globe.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pPr/>
              <a:t>11/6/12 10:21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8153400" cy="990600"/>
          </a:xfrm>
          <a:prstGeom prst="rect">
            <a:avLst/>
          </a:prstGeom>
        </p:spPr>
        <p:txBody>
          <a:bodyPr vert="horz" anchor="ctr">
            <a:norm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612648" y="1295400"/>
            <a:ext cx="8153400" cy="4831080"/>
          </a:xfrm>
          <a:prstGeom prst="rect">
            <a:avLst/>
          </a:prstGeom>
        </p:spPr>
        <p:txBody>
          <a:bodyPr vert="horz">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11/6/12 10:21</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txStyles>
    <p:titleStyle>
      <a:lvl1pPr algn="l" rtl="0" eaLnBrk="1" latinLnBrk="0" hangingPunct="1">
        <a:spcBef>
          <a:spcPct val="0"/>
        </a:spcBef>
        <a:buNone/>
        <a:defRPr sz="4400" kern="1200">
          <a:solidFill>
            <a:srgbClr val="FF6600"/>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8153400" cy="990600"/>
          </a:xfrm>
          <a:prstGeom prst="rect">
            <a:avLst/>
          </a:prstGeom>
        </p:spPr>
        <p:txBody>
          <a:bodyPr vert="horz" anchor="ctr">
            <a:normAutofit/>
          </a:bodyPr>
          <a:lstStyle/>
          <a:p>
            <a:r>
              <a:rPr lang="en-US" dirty="0" smtClean="0"/>
              <a:t>Click to edit Master title style</a:t>
            </a:r>
            <a:endParaRPr lang="en-US" dirty="0"/>
          </a:p>
        </p:txBody>
      </p:sp>
      <p:sp>
        <p:nvSpPr>
          <p:cNvPr id="13" name="Text Placeholder 12"/>
          <p:cNvSpPr>
            <a:spLocks noGrp="1"/>
          </p:cNvSpPr>
          <p:nvPr>
            <p:ph type="body" idx="1"/>
          </p:nvPr>
        </p:nvSpPr>
        <p:spPr>
          <a:xfrm>
            <a:off x="612648" y="1295400"/>
            <a:ext cx="8153400" cy="4831080"/>
          </a:xfrm>
          <a:prstGeom prst="rect">
            <a:avLst/>
          </a:prstGeom>
        </p:spPr>
        <p:txBody>
          <a:bodyPr vert="horz">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1F497D"/>
                </a:solidFill>
              </a:rPr>
              <a:pPr/>
              <a:t>11/6/12 10:21</a:t>
            </a:fld>
            <a:endParaRPr lang="en-US" dirty="0">
              <a:solidFill>
                <a:srgbClr val="1F497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solidFill>
                <a:srgbClr val="1F497D"/>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1F497D"/>
                </a:solidFill>
              </a:rPr>
              <a:pPr/>
              <a:t>‹#›</a:t>
            </a:fld>
            <a:endParaRPr lang="en-US" dirty="0"/>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27.xml.rels><?xml version="1.0" encoding="UTF-8" standalone="yes"?>
<Relationships xmlns="http://schemas.openxmlformats.org/package/2006/relationships"><Relationship Id="rId11" Type="http://schemas.openxmlformats.org/officeDocument/2006/relationships/image" Target="../media/image82.gif"/><Relationship Id="rId12" Type="http://schemas.openxmlformats.org/officeDocument/2006/relationships/image" Target="../media/image83.gif"/><Relationship Id="rId13" Type="http://schemas.openxmlformats.org/officeDocument/2006/relationships/image" Target="../media/image84.gif"/><Relationship Id="rId1" Type="http://schemas.openxmlformats.org/officeDocument/2006/relationships/slideLayout" Target="../slideLayouts/slideLayout6.xml"/><Relationship Id="rId2" Type="http://schemas.openxmlformats.org/officeDocument/2006/relationships/image" Target="../media/image73.gif"/><Relationship Id="rId3" Type="http://schemas.openxmlformats.org/officeDocument/2006/relationships/image" Target="../media/image74.gif"/><Relationship Id="rId4" Type="http://schemas.openxmlformats.org/officeDocument/2006/relationships/image" Target="../media/image75.gif"/><Relationship Id="rId5" Type="http://schemas.openxmlformats.org/officeDocument/2006/relationships/image" Target="../media/image76.gif"/><Relationship Id="rId6" Type="http://schemas.openxmlformats.org/officeDocument/2006/relationships/image" Target="../media/image77.gif"/><Relationship Id="rId7" Type="http://schemas.openxmlformats.org/officeDocument/2006/relationships/image" Target="../media/image78.gif"/><Relationship Id="rId8" Type="http://schemas.openxmlformats.org/officeDocument/2006/relationships/image" Target="../media/image79.gif"/><Relationship Id="rId9" Type="http://schemas.openxmlformats.org/officeDocument/2006/relationships/image" Target="../media/image80.gif"/><Relationship Id="rId10" Type="http://schemas.openxmlformats.org/officeDocument/2006/relationships/image" Target="../media/image81.gif"/></Relationships>
</file>

<file path=ppt/slides/_rels/slide28.xml.rels><?xml version="1.0" encoding="UTF-8" standalone="yes"?>
<Relationships xmlns="http://schemas.openxmlformats.org/package/2006/relationships"><Relationship Id="rId11" Type="http://schemas.openxmlformats.org/officeDocument/2006/relationships/image" Target="../media/image94.gif"/><Relationship Id="rId12" Type="http://schemas.openxmlformats.org/officeDocument/2006/relationships/image" Target="../media/image95.gif"/><Relationship Id="rId13" Type="http://schemas.openxmlformats.org/officeDocument/2006/relationships/image" Target="../media/image96.gif"/><Relationship Id="rId1" Type="http://schemas.openxmlformats.org/officeDocument/2006/relationships/slideLayout" Target="../slideLayouts/slideLayout6.xml"/><Relationship Id="rId2" Type="http://schemas.openxmlformats.org/officeDocument/2006/relationships/image" Target="../media/image85.gif"/><Relationship Id="rId3" Type="http://schemas.openxmlformats.org/officeDocument/2006/relationships/image" Target="../media/image86.gif"/><Relationship Id="rId4" Type="http://schemas.openxmlformats.org/officeDocument/2006/relationships/image" Target="../media/image87.gif"/><Relationship Id="rId5" Type="http://schemas.openxmlformats.org/officeDocument/2006/relationships/image" Target="../media/image88.gif"/><Relationship Id="rId6" Type="http://schemas.openxmlformats.org/officeDocument/2006/relationships/image" Target="../media/image89.gif"/><Relationship Id="rId7" Type="http://schemas.openxmlformats.org/officeDocument/2006/relationships/image" Target="../media/image90.gif"/><Relationship Id="rId8" Type="http://schemas.openxmlformats.org/officeDocument/2006/relationships/image" Target="../media/image91.gif"/><Relationship Id="rId9" Type="http://schemas.openxmlformats.org/officeDocument/2006/relationships/image" Target="../media/image92.gif"/><Relationship Id="rId10" Type="http://schemas.openxmlformats.org/officeDocument/2006/relationships/image" Target="../media/image93.gif"/></Relationships>
</file>

<file path=ppt/slides/_rels/slide29.xml.rels><?xml version="1.0" encoding="UTF-8" standalone="yes"?>
<Relationships xmlns="http://schemas.openxmlformats.org/package/2006/relationships"><Relationship Id="rId11" Type="http://schemas.openxmlformats.org/officeDocument/2006/relationships/image" Target="../media/image106.gif"/><Relationship Id="rId12" Type="http://schemas.openxmlformats.org/officeDocument/2006/relationships/image" Target="../media/image107.gif"/><Relationship Id="rId13" Type="http://schemas.openxmlformats.org/officeDocument/2006/relationships/image" Target="../media/image108.gif"/><Relationship Id="rId1" Type="http://schemas.openxmlformats.org/officeDocument/2006/relationships/slideLayout" Target="../slideLayouts/slideLayout6.xml"/><Relationship Id="rId2" Type="http://schemas.openxmlformats.org/officeDocument/2006/relationships/image" Target="../media/image97.gif"/><Relationship Id="rId3" Type="http://schemas.openxmlformats.org/officeDocument/2006/relationships/image" Target="../media/image98.gif"/><Relationship Id="rId4" Type="http://schemas.openxmlformats.org/officeDocument/2006/relationships/image" Target="../media/image99.gif"/><Relationship Id="rId5" Type="http://schemas.openxmlformats.org/officeDocument/2006/relationships/image" Target="../media/image100.gif"/><Relationship Id="rId6" Type="http://schemas.openxmlformats.org/officeDocument/2006/relationships/image" Target="../media/image101.gif"/><Relationship Id="rId7" Type="http://schemas.openxmlformats.org/officeDocument/2006/relationships/image" Target="../media/image102.gif"/><Relationship Id="rId8" Type="http://schemas.openxmlformats.org/officeDocument/2006/relationships/image" Target="../media/image103.gif"/><Relationship Id="rId9" Type="http://schemas.openxmlformats.org/officeDocument/2006/relationships/image" Target="../media/image104.gif"/><Relationship Id="rId10" Type="http://schemas.openxmlformats.org/officeDocument/2006/relationships/image" Target="../media/image10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df"/><Relationship Id="rId5" Type="http://schemas.openxmlformats.org/officeDocument/2006/relationships/image" Target="../media/image112.png"/><Relationship Id="rId1" Type="http://schemas.openxmlformats.org/officeDocument/2006/relationships/slideLayout" Target="../slideLayouts/slideLayout6.xml"/><Relationship Id="rId2" Type="http://schemas.openxmlformats.org/officeDocument/2006/relationships/image" Target="../media/image109.pd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2133600" y="1066800"/>
            <a:ext cx="6781800" cy="2209800"/>
          </a:xfrm>
        </p:spPr>
        <p:txBody>
          <a:bodyPr>
            <a:normAutofit/>
          </a:bodyPr>
          <a:lstStyle/>
          <a:p>
            <a:pPr algn="r"/>
            <a:r>
              <a:rPr lang="en-GB" sz="3200" dirty="0" smtClean="0"/>
              <a:t>Multi-decadal VARIATIONS of aerosols and their POSSIBLE effect on surface radiation</a:t>
            </a:r>
            <a:r>
              <a:rPr lang="en-US" sz="3200" dirty="0" smtClean="0"/>
              <a:t> </a:t>
            </a:r>
          </a:p>
        </p:txBody>
      </p:sp>
      <p:sp>
        <p:nvSpPr>
          <p:cNvPr id="3" name="Rectangle 2"/>
          <p:cNvSpPr>
            <a:spLocks noGrp="1"/>
          </p:cNvSpPr>
          <p:nvPr>
            <p:ph type="subTitle" idx="1"/>
          </p:nvPr>
        </p:nvSpPr>
        <p:spPr>
          <a:xfrm>
            <a:off x="2590800" y="6019800"/>
            <a:ext cx="6324600" cy="685800"/>
          </a:xfrm>
        </p:spPr>
        <p:txBody>
          <a:bodyPr>
            <a:normAutofit/>
          </a:bodyPr>
          <a:lstStyle/>
          <a:p>
            <a:pPr algn="r"/>
            <a:r>
              <a:rPr lang="en-US" sz="1800" dirty="0" err="1" smtClean="0"/>
              <a:t>AeroCenter</a:t>
            </a:r>
            <a:r>
              <a:rPr lang="en-US" sz="1800" dirty="0" smtClean="0"/>
              <a:t> seminar, November 7 2012</a:t>
            </a:r>
          </a:p>
        </p:txBody>
      </p:sp>
      <p:pic>
        <p:nvPicPr>
          <p:cNvPr id="6" name="Picture 5" descr="signature.png"/>
          <p:cNvPicPr>
            <a:picLocks noChangeAspect="1"/>
          </p:cNvPicPr>
          <p:nvPr/>
        </p:nvPicPr>
        <p:blipFill>
          <a:blip r:embed="rId3"/>
          <a:stretch>
            <a:fillRect/>
          </a:stretch>
        </p:blipFill>
        <p:spPr>
          <a:xfrm>
            <a:off x="5943600" y="3503473"/>
            <a:ext cx="1095022" cy="457200"/>
          </a:xfrm>
          <a:prstGeom prst="rect">
            <a:avLst/>
          </a:prstGeom>
        </p:spPr>
      </p:pic>
      <p:sp>
        <p:nvSpPr>
          <p:cNvPr id="7" name="TextBox 6"/>
          <p:cNvSpPr txBox="1"/>
          <p:nvPr/>
        </p:nvSpPr>
        <p:spPr>
          <a:xfrm>
            <a:off x="3657600" y="4036873"/>
            <a:ext cx="5029200" cy="1754327"/>
          </a:xfrm>
          <a:prstGeom prst="rect">
            <a:avLst/>
          </a:prstGeom>
          <a:noFill/>
        </p:spPr>
        <p:txBody>
          <a:bodyPr wrap="square" rtlCol="0">
            <a:spAutoFit/>
          </a:bodyPr>
          <a:lstStyle/>
          <a:p>
            <a:r>
              <a:rPr lang="en-US" dirty="0" smtClean="0">
                <a:solidFill>
                  <a:schemeClr val="tx1">
                    <a:lumMod val="65000"/>
                    <a:lumOff val="35000"/>
                  </a:schemeClr>
                </a:solidFill>
              </a:rPr>
              <a:t>Thomas Diehl, </a:t>
            </a:r>
            <a:r>
              <a:rPr lang="en-US" dirty="0" err="1" smtClean="0">
                <a:solidFill>
                  <a:schemeClr val="tx1">
                    <a:lumMod val="65000"/>
                    <a:lumOff val="35000"/>
                  </a:schemeClr>
                </a:solidFill>
              </a:rPr>
              <a:t>Qian</a:t>
            </a:r>
            <a:r>
              <a:rPr lang="en-US" dirty="0" smtClean="0">
                <a:solidFill>
                  <a:schemeClr val="tx1">
                    <a:lumMod val="65000"/>
                    <a:lumOff val="35000"/>
                  </a:schemeClr>
                </a:solidFill>
              </a:rPr>
              <a:t> Tan, Tom </a:t>
            </a:r>
            <a:r>
              <a:rPr lang="en-US" dirty="0" err="1" smtClean="0">
                <a:solidFill>
                  <a:schemeClr val="tx1">
                    <a:lumMod val="65000"/>
                    <a:lumOff val="35000"/>
                  </a:schemeClr>
                </a:solidFill>
              </a:rPr>
              <a:t>Kucsera</a:t>
            </a:r>
            <a:r>
              <a:rPr lang="en-US" dirty="0" smtClean="0">
                <a:solidFill>
                  <a:schemeClr val="tx1">
                    <a:lumMod val="65000"/>
                    <a:lumOff val="35000"/>
                  </a:schemeClr>
                </a:solidFill>
              </a:rPr>
              <a:t>, </a:t>
            </a:r>
            <a:r>
              <a:rPr lang="en-US" dirty="0" err="1" smtClean="0">
                <a:solidFill>
                  <a:schemeClr val="tx1">
                    <a:lumMod val="65000"/>
                    <a:lumOff val="35000"/>
                  </a:schemeClr>
                </a:solidFill>
              </a:rPr>
              <a:t>Hongbin</a:t>
            </a:r>
            <a:r>
              <a:rPr lang="en-US" dirty="0" smtClean="0">
                <a:solidFill>
                  <a:schemeClr val="tx1">
                    <a:lumMod val="65000"/>
                    <a:lumOff val="35000"/>
                  </a:schemeClr>
                </a:solidFill>
              </a:rPr>
              <a:t> Yu, </a:t>
            </a:r>
            <a:r>
              <a:rPr lang="en-US" dirty="0" err="1" smtClean="0">
                <a:solidFill>
                  <a:schemeClr val="tx1">
                    <a:lumMod val="65000"/>
                    <a:lumOff val="35000"/>
                  </a:schemeClr>
                </a:solidFill>
              </a:rPr>
              <a:t>Huisheng</a:t>
            </a:r>
            <a:r>
              <a:rPr lang="en-US" dirty="0" smtClean="0">
                <a:solidFill>
                  <a:schemeClr val="tx1">
                    <a:lumMod val="65000"/>
                    <a:lumOff val="35000"/>
                  </a:schemeClr>
                </a:solidFill>
              </a:rPr>
              <a:t> </a:t>
            </a:r>
            <a:r>
              <a:rPr lang="en-US" dirty="0" err="1" smtClean="0">
                <a:solidFill>
                  <a:schemeClr val="tx1">
                    <a:lumMod val="65000"/>
                    <a:lumOff val="35000"/>
                  </a:schemeClr>
                </a:solidFill>
              </a:rPr>
              <a:t>Bian</a:t>
            </a:r>
            <a:r>
              <a:rPr lang="en-US" dirty="0" smtClean="0">
                <a:solidFill>
                  <a:schemeClr val="tx1">
                    <a:lumMod val="65000"/>
                    <a:lumOff val="35000"/>
                  </a:schemeClr>
                </a:solidFill>
              </a:rPr>
              <a:t>, Sarah Strode, Christina Hsu, Lorraine Remer, Robert Levy, Ralph Kahn, </a:t>
            </a:r>
            <a:r>
              <a:rPr lang="en-US" dirty="0" err="1" smtClean="0">
                <a:solidFill>
                  <a:schemeClr val="tx1">
                    <a:lumMod val="65000"/>
                    <a:lumOff val="35000"/>
                  </a:schemeClr>
                </a:solidFill>
              </a:rPr>
              <a:t>Xuepeng</a:t>
            </a:r>
            <a:r>
              <a:rPr lang="en-US" dirty="0" smtClean="0">
                <a:solidFill>
                  <a:schemeClr val="tx1">
                    <a:lumMod val="65000"/>
                    <a:lumOff val="35000"/>
                  </a:schemeClr>
                </a:solidFill>
              </a:rPr>
              <a:t> Zhao, Michael </a:t>
            </a:r>
            <a:r>
              <a:rPr lang="en-US" dirty="0" err="1" smtClean="0">
                <a:solidFill>
                  <a:schemeClr val="tx1">
                    <a:lumMod val="65000"/>
                    <a:lumOff val="35000"/>
                  </a:schemeClr>
                </a:solidFill>
              </a:rPr>
              <a:t>Mishchenko</a:t>
            </a:r>
            <a:r>
              <a:rPr lang="en-US" dirty="0" smtClean="0">
                <a:solidFill>
                  <a:schemeClr val="tx1">
                    <a:lumMod val="65000"/>
                    <a:lumOff val="35000"/>
                  </a:schemeClr>
                </a:solidFill>
              </a:rPr>
              <a:t>, Omar Torres, Brent </a:t>
            </a:r>
            <a:r>
              <a:rPr lang="en-US" dirty="0" err="1" smtClean="0">
                <a:solidFill>
                  <a:schemeClr val="tx1">
                    <a:lumMod val="65000"/>
                    <a:lumOff val="35000"/>
                  </a:schemeClr>
                </a:solidFill>
              </a:rPr>
              <a:t>Holben</a:t>
            </a:r>
            <a:r>
              <a:rPr lang="en-US" dirty="0" smtClean="0">
                <a:solidFill>
                  <a:schemeClr val="tx1">
                    <a:lumMod val="65000"/>
                    <a:lumOff val="35000"/>
                  </a:schemeClr>
                </a:solidFill>
              </a:rPr>
              <a:t>, Joseph Prospero, Martin Wild, </a:t>
            </a:r>
            <a:r>
              <a:rPr lang="en-US" dirty="0" err="1" smtClean="0">
                <a:solidFill>
                  <a:schemeClr val="tx1">
                    <a:lumMod val="65000"/>
                    <a:lumOff val="35000"/>
                  </a:schemeClr>
                </a:solidFill>
              </a:rPr>
              <a:t>Yun</a:t>
            </a:r>
            <a:r>
              <a:rPr lang="en-US" dirty="0" smtClean="0">
                <a:solidFill>
                  <a:schemeClr val="tx1">
                    <a:lumMod val="65000"/>
                    <a:lumOff val="35000"/>
                  </a:schemeClr>
                </a:solidFill>
              </a:rPr>
              <a:t> </a:t>
            </a:r>
            <a:r>
              <a:rPr lang="en-US" dirty="0" err="1" smtClean="0">
                <a:solidFill>
                  <a:schemeClr val="tx1">
                    <a:lumMod val="65000"/>
                    <a:lumOff val="35000"/>
                  </a:schemeClr>
                </a:solidFill>
              </a:rPr>
              <a:t>Qian</a:t>
            </a:r>
            <a:r>
              <a:rPr lang="en-US" dirty="0" smtClean="0">
                <a:solidFill>
                  <a:schemeClr val="tx1">
                    <a:lumMod val="65000"/>
                    <a:lumOff val="35000"/>
                  </a:schemeClr>
                </a:solidFill>
              </a:rPr>
              <a:t>, David Streets, Paul Stackhouse, William </a:t>
            </a:r>
            <a:r>
              <a:rPr lang="en-US" dirty="0" err="1" smtClean="0">
                <a:solidFill>
                  <a:schemeClr val="tx1">
                    <a:lumMod val="65000"/>
                    <a:lumOff val="35000"/>
                  </a:schemeClr>
                </a:solidFill>
              </a:rPr>
              <a:t>Rossow</a:t>
            </a:r>
            <a:r>
              <a:rPr lang="en-US" dirty="0" smtClean="0">
                <a:solidFill>
                  <a:schemeClr val="tx1">
                    <a:lumMod val="65000"/>
                    <a:lumOff val="35000"/>
                  </a:schemeClr>
                </a:solidFill>
              </a:rPr>
              <a:t> </a:t>
            </a:r>
            <a:endParaRPr lang="en-US" dirty="0">
              <a:solidFill>
                <a:schemeClr val="tx1">
                  <a:lumMod val="65000"/>
                  <a:lumOff val="35000"/>
                </a:schemeClr>
              </a:solidFill>
            </a:endParaRPr>
          </a:p>
        </p:txBody>
      </p:sp>
      <p:sp>
        <p:nvSpPr>
          <p:cNvPr id="8" name="TextBox 7"/>
          <p:cNvSpPr txBox="1"/>
          <p:nvPr/>
        </p:nvSpPr>
        <p:spPr>
          <a:xfrm>
            <a:off x="4800600" y="3560563"/>
            <a:ext cx="1199066" cy="400110"/>
          </a:xfrm>
          <a:prstGeom prst="rect">
            <a:avLst/>
          </a:prstGeom>
          <a:noFill/>
        </p:spPr>
        <p:txBody>
          <a:bodyPr wrap="none" rtlCol="0">
            <a:spAutoFit/>
          </a:bodyPr>
          <a:lstStyle/>
          <a:p>
            <a:r>
              <a:rPr lang="en-US" sz="2000" dirty="0" smtClean="0"/>
              <a:t>Mian Chin</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age_regions15_domain_0.5X0.5.png"/>
          <p:cNvPicPr>
            <a:picLocks noChangeAspect="1"/>
          </p:cNvPicPr>
          <p:nvPr/>
        </p:nvPicPr>
        <p:blipFill>
          <a:blip r:embed="rId2"/>
          <a:srcRect l="8212" t="6624" r="4971" b="7324"/>
          <a:stretch>
            <a:fillRect/>
          </a:stretch>
        </p:blipFill>
        <p:spPr>
          <a:xfrm>
            <a:off x="6781800" y="0"/>
            <a:ext cx="2362200" cy="1447275"/>
          </a:xfrm>
          <a:prstGeom prst="rect">
            <a:avLst/>
          </a:prstGeom>
        </p:spPr>
      </p:pic>
      <p:sp>
        <p:nvSpPr>
          <p:cNvPr id="2" name="Title 1"/>
          <p:cNvSpPr>
            <a:spLocks noGrp="1"/>
          </p:cNvSpPr>
          <p:nvPr>
            <p:ph type="title"/>
          </p:nvPr>
        </p:nvSpPr>
        <p:spPr>
          <a:xfrm>
            <a:off x="304800" y="152400"/>
            <a:ext cx="6172200" cy="914400"/>
          </a:xfrm>
        </p:spPr>
        <p:txBody>
          <a:bodyPr>
            <a:noAutofit/>
          </a:bodyPr>
          <a:lstStyle/>
          <a:p>
            <a:r>
              <a:rPr lang="en-US" sz="2800" dirty="0" smtClean="0"/>
              <a:t>Regional AOD trends over land – </a:t>
            </a:r>
            <a:br>
              <a:rPr lang="en-US" sz="2800" dirty="0" smtClean="0"/>
            </a:br>
            <a:r>
              <a:rPr lang="en-US" sz="2800" dirty="0" smtClean="0"/>
              <a:t>Russia, Central Asia, N Africa, Middle East</a:t>
            </a:r>
            <a:endParaRPr lang="en-US" sz="2800" dirty="0"/>
          </a:p>
        </p:txBody>
      </p:sp>
      <p:grpSp>
        <p:nvGrpSpPr>
          <p:cNvPr id="3" name="Group 91"/>
          <p:cNvGrpSpPr>
            <a:grpSpLocks noChangeAspect="1"/>
          </p:cNvGrpSpPr>
          <p:nvPr/>
        </p:nvGrpSpPr>
        <p:grpSpPr>
          <a:xfrm>
            <a:off x="228600" y="5928367"/>
            <a:ext cx="6828297" cy="538261"/>
            <a:chOff x="478770" y="8072590"/>
            <a:chExt cx="6145467" cy="480765"/>
          </a:xfrm>
        </p:grpSpPr>
        <p:grpSp>
          <p:nvGrpSpPr>
            <p:cNvPr id="5" name="Group 17"/>
            <p:cNvGrpSpPr/>
            <p:nvPr/>
          </p:nvGrpSpPr>
          <p:grpSpPr>
            <a:xfrm>
              <a:off x="478770" y="8072590"/>
              <a:ext cx="6145467" cy="480765"/>
              <a:chOff x="485222" y="6609894"/>
              <a:chExt cx="6145467" cy="480765"/>
            </a:xfrm>
          </p:grpSpPr>
          <p:grpSp>
            <p:nvGrpSpPr>
              <p:cNvPr id="6" name="Group 30"/>
              <p:cNvGrpSpPr/>
              <p:nvPr/>
            </p:nvGrpSpPr>
            <p:grpSpPr>
              <a:xfrm>
                <a:off x="2333050" y="6804514"/>
                <a:ext cx="1950900" cy="286145"/>
                <a:chOff x="1369761" y="6866127"/>
                <a:chExt cx="1950900" cy="286145"/>
              </a:xfrm>
            </p:grpSpPr>
            <p:grpSp>
              <p:nvGrpSpPr>
                <p:cNvPr id="7" name="Group 29"/>
                <p:cNvGrpSpPr/>
                <p:nvPr/>
              </p:nvGrpSpPr>
              <p:grpSpPr>
                <a:xfrm>
                  <a:off x="1944220" y="6942665"/>
                  <a:ext cx="1332420" cy="45720"/>
                  <a:chOff x="1944220" y="6942665"/>
                  <a:chExt cx="1332420" cy="45720"/>
                </a:xfrm>
              </p:grpSpPr>
              <p:sp>
                <p:nvSpPr>
                  <p:cNvPr id="116" name="Rectangle 115"/>
                  <p:cNvSpPr/>
                  <p:nvPr/>
                </p:nvSpPr>
                <p:spPr>
                  <a:xfrm>
                    <a:off x="1944220" y="6942665"/>
                    <a:ext cx="265580" cy="45720"/>
                  </a:xfrm>
                  <a:prstGeom prst="rect">
                    <a:avLst/>
                  </a:prstGeom>
                  <a:solidFill>
                    <a:srgbClr val="0000FF"/>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7" name="Rectangle 116"/>
                  <p:cNvSpPr/>
                  <p:nvPr/>
                </p:nvSpPr>
                <p:spPr>
                  <a:xfrm>
                    <a:off x="2209800" y="6942665"/>
                    <a:ext cx="265580" cy="45720"/>
                  </a:xfrm>
                  <a:prstGeom prst="rect">
                    <a:avLst/>
                  </a:prstGeom>
                  <a:solidFill>
                    <a:srgbClr val="FFAF43"/>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8" name="Rectangle 117"/>
                  <p:cNvSpPr/>
                  <p:nvPr/>
                </p:nvSpPr>
                <p:spPr>
                  <a:xfrm>
                    <a:off x="2477224" y="6942665"/>
                    <a:ext cx="265580" cy="45720"/>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9" name="Rectangle 118"/>
                  <p:cNvSpPr/>
                  <p:nvPr/>
                </p:nvSpPr>
                <p:spPr>
                  <a:xfrm>
                    <a:off x="2742804" y="6942665"/>
                    <a:ext cx="265580" cy="45720"/>
                  </a:xfrm>
                  <a:prstGeom prst="rect">
                    <a:avLst/>
                  </a:prstGeom>
                  <a:solidFill>
                    <a:srgbClr val="6E006E"/>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0" name="Rectangle 119"/>
                  <p:cNvSpPr/>
                  <p:nvPr/>
                </p:nvSpPr>
                <p:spPr>
                  <a:xfrm>
                    <a:off x="3011060" y="6942665"/>
                    <a:ext cx="265580" cy="45720"/>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sp>
              <p:nvSpPr>
                <p:cNvPr id="114" name="TextBox 113"/>
                <p:cNvSpPr txBox="1"/>
                <p:nvPr/>
              </p:nvSpPr>
              <p:spPr>
                <a:xfrm>
                  <a:off x="1825724" y="6946097"/>
                  <a:ext cx="1494937" cy="206175"/>
                </a:xfrm>
                <a:prstGeom prst="rect">
                  <a:avLst/>
                </a:prstGeom>
                <a:noFill/>
              </p:spPr>
              <p:txBody>
                <a:bodyPr wrap="square" rtlCol="0">
                  <a:spAutoFit/>
                </a:bodyPr>
                <a:lstStyle/>
                <a:p>
                  <a:pPr algn="r"/>
                  <a:r>
                    <a:rPr lang="en-US" sz="900" dirty="0" smtClean="0">
                      <a:latin typeface="Arial"/>
                      <a:cs typeface="Arial"/>
                    </a:rPr>
                    <a:t>SS     DU    OM    BC    SU</a:t>
                  </a:r>
                  <a:endParaRPr lang="en-US" sz="900" dirty="0">
                    <a:latin typeface="Arial"/>
                    <a:cs typeface="Arial"/>
                  </a:endParaRPr>
                </a:p>
              </p:txBody>
            </p:sp>
            <p:sp>
              <p:nvSpPr>
                <p:cNvPr id="115" name="TextBox 114"/>
                <p:cNvSpPr txBox="1"/>
                <p:nvPr/>
              </p:nvSpPr>
              <p:spPr>
                <a:xfrm>
                  <a:off x="1369761" y="6866127"/>
                  <a:ext cx="606804" cy="206175"/>
                </a:xfrm>
                <a:prstGeom prst="rect">
                  <a:avLst/>
                </a:prstGeom>
                <a:noFill/>
              </p:spPr>
              <p:txBody>
                <a:bodyPr wrap="none" rtlCol="0">
                  <a:spAutoFit/>
                </a:bodyPr>
                <a:lstStyle/>
                <a:p>
                  <a:r>
                    <a:rPr lang="en-US" sz="900" dirty="0" smtClean="0">
                      <a:latin typeface="Arial"/>
                      <a:cs typeface="Arial"/>
                    </a:rPr>
                    <a:t>GOCART</a:t>
                  </a:r>
                  <a:endParaRPr lang="en-US" sz="900" dirty="0">
                    <a:latin typeface="Arial"/>
                    <a:cs typeface="Arial"/>
                  </a:endParaRPr>
                </a:p>
              </p:txBody>
            </p:sp>
          </p:grpSp>
          <p:grpSp>
            <p:nvGrpSpPr>
              <p:cNvPr id="8" name="Group 32"/>
              <p:cNvGrpSpPr/>
              <p:nvPr/>
            </p:nvGrpSpPr>
            <p:grpSpPr>
              <a:xfrm>
                <a:off x="485222" y="6609894"/>
                <a:ext cx="6145467" cy="223875"/>
                <a:chOff x="383618" y="6609894"/>
                <a:chExt cx="6145467" cy="223875"/>
              </a:xfrm>
            </p:grpSpPr>
            <p:cxnSp>
              <p:nvCxnSpPr>
                <p:cNvPr id="99" name="Straight Connector 98"/>
                <p:cNvCxnSpPr/>
                <p:nvPr/>
              </p:nvCxnSpPr>
              <p:spPr>
                <a:xfrm>
                  <a:off x="3214744" y="6739889"/>
                  <a:ext cx="220134" cy="1588"/>
                </a:xfrm>
                <a:prstGeom prst="line">
                  <a:avLst/>
                </a:prstGeom>
                <a:ln w="12700" cap="flat" cmpd="sng" algn="ctr">
                  <a:solidFill>
                    <a:srgbClr val="40B4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355514" y="6624817"/>
                  <a:ext cx="849195" cy="206175"/>
                </a:xfrm>
                <a:prstGeom prst="rect">
                  <a:avLst/>
                </a:prstGeom>
                <a:noFill/>
              </p:spPr>
              <p:txBody>
                <a:bodyPr wrap="none" rtlCol="0">
                  <a:spAutoFit/>
                </a:bodyPr>
                <a:lstStyle/>
                <a:p>
                  <a:r>
                    <a:rPr lang="en-US" sz="900" dirty="0" smtClean="0">
                      <a:latin typeface="Arial"/>
                      <a:cs typeface="Arial"/>
                    </a:rPr>
                    <a:t>AVHRR-GACP</a:t>
                  </a:r>
                  <a:endParaRPr lang="en-US" sz="900" dirty="0">
                    <a:latin typeface="Arial"/>
                    <a:cs typeface="Arial"/>
                  </a:endParaRPr>
                </a:p>
              </p:txBody>
            </p:sp>
            <p:cxnSp>
              <p:nvCxnSpPr>
                <p:cNvPr id="101" name="Straight Connector 100"/>
                <p:cNvCxnSpPr/>
                <p:nvPr/>
              </p:nvCxnSpPr>
              <p:spPr>
                <a:xfrm>
                  <a:off x="1041732" y="6735576"/>
                  <a:ext cx="220134" cy="1588"/>
                </a:xfrm>
                <a:prstGeom prst="line">
                  <a:avLst/>
                </a:prstGeom>
                <a:ln w="12700" cap="flat" cmpd="sng" algn="ctr">
                  <a:solidFill>
                    <a:srgbClr val="2E5E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1211064" y="6620926"/>
                  <a:ext cx="979900" cy="206175"/>
                </a:xfrm>
                <a:prstGeom prst="rect">
                  <a:avLst/>
                </a:prstGeom>
                <a:noFill/>
              </p:spPr>
              <p:txBody>
                <a:bodyPr wrap="none" rtlCol="0">
                  <a:spAutoFit/>
                </a:bodyPr>
                <a:lstStyle/>
                <a:p>
                  <a:r>
                    <a:rPr lang="en-US" sz="900" dirty="0" smtClean="0">
                      <a:latin typeface="Arial"/>
                      <a:cs typeface="Arial"/>
                    </a:rPr>
                    <a:t>AVHRR-PATMOS</a:t>
                  </a:r>
                  <a:endParaRPr lang="en-US" sz="900" dirty="0">
                    <a:latin typeface="Arial"/>
                    <a:cs typeface="Arial"/>
                  </a:endParaRPr>
                </a:p>
              </p:txBody>
            </p:sp>
            <p:cxnSp>
              <p:nvCxnSpPr>
                <p:cNvPr id="103" name="Straight Connector 102"/>
                <p:cNvCxnSpPr/>
                <p:nvPr/>
              </p:nvCxnSpPr>
              <p:spPr>
                <a:xfrm>
                  <a:off x="2194649" y="6738257"/>
                  <a:ext cx="220134" cy="1588"/>
                </a:xfrm>
                <a:prstGeom prst="line">
                  <a:avLst/>
                </a:prstGeom>
                <a:ln w="12700" cap="flat" cmpd="sng" algn="ctr">
                  <a:solidFill>
                    <a:srgbClr val="11F8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380932" y="6618316"/>
                  <a:ext cx="604877" cy="206175"/>
                </a:xfrm>
                <a:prstGeom prst="rect">
                  <a:avLst/>
                </a:prstGeom>
                <a:noFill/>
              </p:spPr>
              <p:txBody>
                <a:bodyPr wrap="none" rtlCol="0">
                  <a:spAutoFit/>
                </a:bodyPr>
                <a:lstStyle/>
                <a:p>
                  <a:r>
                    <a:rPr lang="en-US" sz="900" dirty="0" err="1" smtClean="0">
                      <a:latin typeface="Arial"/>
                      <a:cs typeface="Arial"/>
                    </a:rPr>
                    <a:t>SeaWiFS</a:t>
                  </a:r>
                  <a:endParaRPr lang="en-US" sz="900" dirty="0">
                    <a:latin typeface="Arial"/>
                    <a:cs typeface="Arial"/>
                  </a:endParaRPr>
                </a:p>
              </p:txBody>
            </p:sp>
            <p:cxnSp>
              <p:nvCxnSpPr>
                <p:cNvPr id="105" name="Straight Connector 104"/>
                <p:cNvCxnSpPr/>
                <p:nvPr/>
              </p:nvCxnSpPr>
              <p:spPr>
                <a:xfrm>
                  <a:off x="4019149" y="6733782"/>
                  <a:ext cx="220134" cy="1588"/>
                </a:xfrm>
                <a:prstGeom prst="line">
                  <a:avLst/>
                </a:prstGeom>
                <a:ln w="12700" cap="flat" cmpd="sng" algn="ctr">
                  <a:solidFill>
                    <a:srgbClr val="E4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4180014" y="6610665"/>
                  <a:ext cx="777933" cy="206175"/>
                </a:xfrm>
                <a:prstGeom prst="rect">
                  <a:avLst/>
                </a:prstGeom>
                <a:noFill/>
              </p:spPr>
              <p:txBody>
                <a:bodyPr wrap="none" rtlCol="0">
                  <a:spAutoFit/>
                </a:bodyPr>
                <a:lstStyle/>
                <a:p>
                  <a:r>
                    <a:rPr lang="en-US" sz="900" dirty="0" smtClean="0">
                      <a:latin typeface="Arial"/>
                      <a:cs typeface="Arial"/>
                    </a:rPr>
                    <a:t>MODIS-Terra</a:t>
                  </a:r>
                  <a:endParaRPr lang="en-US" sz="900" dirty="0">
                    <a:latin typeface="Arial"/>
                    <a:cs typeface="Arial"/>
                  </a:endParaRPr>
                </a:p>
              </p:txBody>
            </p:sp>
            <p:cxnSp>
              <p:nvCxnSpPr>
                <p:cNvPr id="107" name="Straight Connector 106"/>
                <p:cNvCxnSpPr/>
                <p:nvPr/>
              </p:nvCxnSpPr>
              <p:spPr>
                <a:xfrm>
                  <a:off x="4976648" y="6734598"/>
                  <a:ext cx="220134" cy="1588"/>
                </a:xfrm>
                <a:prstGeom prst="line">
                  <a:avLst/>
                </a:prstGeom>
                <a:ln w="12700" cap="flat" cmpd="sng" algn="ctr">
                  <a:solidFill>
                    <a:srgbClr val="FF2EF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5145980" y="6611482"/>
                  <a:ext cx="783868" cy="206175"/>
                </a:xfrm>
                <a:prstGeom prst="rect">
                  <a:avLst/>
                </a:prstGeom>
                <a:noFill/>
              </p:spPr>
              <p:txBody>
                <a:bodyPr wrap="none" rtlCol="0">
                  <a:spAutoFit/>
                </a:bodyPr>
                <a:lstStyle/>
                <a:p>
                  <a:r>
                    <a:rPr lang="en-US" sz="900" dirty="0" smtClean="0">
                      <a:latin typeface="Arial"/>
                      <a:cs typeface="Arial"/>
                    </a:rPr>
                    <a:t>MODIS-Aqua</a:t>
                  </a:r>
                  <a:endParaRPr lang="en-US" sz="900" dirty="0">
                    <a:latin typeface="Arial"/>
                    <a:cs typeface="Arial"/>
                  </a:endParaRPr>
                </a:p>
              </p:txBody>
            </p:sp>
            <p:cxnSp>
              <p:nvCxnSpPr>
                <p:cNvPr id="109" name="Straight Connector 108"/>
                <p:cNvCxnSpPr/>
                <p:nvPr/>
              </p:nvCxnSpPr>
              <p:spPr>
                <a:xfrm>
                  <a:off x="5936564" y="6733010"/>
                  <a:ext cx="220134" cy="1588"/>
                </a:xfrm>
                <a:prstGeom prst="line">
                  <a:avLst/>
                </a:prstGeom>
                <a:ln w="12700" cap="flat" cmpd="sng" algn="ctr">
                  <a:solidFill>
                    <a:srgbClr val="7D29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6097429" y="6609894"/>
                  <a:ext cx="431656" cy="206175"/>
                </a:xfrm>
                <a:prstGeom prst="rect">
                  <a:avLst/>
                </a:prstGeom>
                <a:noFill/>
              </p:spPr>
              <p:txBody>
                <a:bodyPr wrap="none" rtlCol="0">
                  <a:spAutoFit/>
                </a:bodyPr>
                <a:lstStyle/>
                <a:p>
                  <a:r>
                    <a:rPr lang="en-US" sz="900" dirty="0" smtClean="0">
                      <a:latin typeface="Arial"/>
                      <a:cs typeface="Arial"/>
                    </a:rPr>
                    <a:t>MISR</a:t>
                  </a:r>
                  <a:endParaRPr lang="en-US" sz="900" dirty="0">
                    <a:latin typeface="Arial"/>
                    <a:cs typeface="Arial"/>
                  </a:endParaRPr>
                </a:p>
              </p:txBody>
            </p:sp>
            <p:cxnSp>
              <p:nvCxnSpPr>
                <p:cNvPr id="111" name="Straight Connector 110"/>
                <p:cNvCxnSpPr/>
                <p:nvPr/>
              </p:nvCxnSpPr>
              <p:spPr>
                <a:xfrm>
                  <a:off x="383618" y="6733782"/>
                  <a:ext cx="220134" cy="1588"/>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52950" y="6627594"/>
                  <a:ext cx="464382" cy="206175"/>
                </a:xfrm>
                <a:prstGeom prst="rect">
                  <a:avLst/>
                </a:prstGeom>
                <a:noFill/>
              </p:spPr>
              <p:txBody>
                <a:bodyPr wrap="none" rtlCol="0">
                  <a:spAutoFit/>
                </a:bodyPr>
                <a:lstStyle/>
                <a:p>
                  <a:r>
                    <a:rPr lang="en-US" sz="900" dirty="0" smtClean="0">
                      <a:latin typeface="Arial"/>
                      <a:cs typeface="Arial"/>
                    </a:rPr>
                    <a:t>TOMS</a:t>
                  </a:r>
                  <a:endParaRPr lang="en-US" sz="900" dirty="0">
                    <a:latin typeface="Arial"/>
                    <a:cs typeface="Arial"/>
                  </a:endParaRPr>
                </a:p>
              </p:txBody>
            </p:sp>
          </p:grpSp>
        </p:grpSp>
        <p:sp>
          <p:nvSpPr>
            <p:cNvPr id="94" name="Rectangle 93"/>
            <p:cNvSpPr/>
            <p:nvPr/>
          </p:nvSpPr>
          <p:spPr>
            <a:xfrm>
              <a:off x="4375819" y="8343418"/>
              <a:ext cx="365760" cy="45719"/>
            </a:xfrm>
            <a:prstGeom prst="rect">
              <a:avLst/>
            </a:prstGeom>
            <a:solidFill>
              <a:srgbClr val="D6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5" name="Rectangle 94"/>
            <p:cNvSpPr/>
            <p:nvPr/>
          </p:nvSpPr>
          <p:spPr>
            <a:xfrm>
              <a:off x="4743003" y="8343418"/>
              <a:ext cx="365760" cy="45719"/>
            </a:xfrm>
            <a:prstGeom prst="rect">
              <a:avLst/>
            </a:prstGeom>
            <a:solidFill>
              <a:srgbClr val="00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6" name="TextBox 95"/>
            <p:cNvSpPr txBox="1"/>
            <p:nvPr/>
          </p:nvSpPr>
          <p:spPr>
            <a:xfrm>
              <a:off x="4288770" y="8331133"/>
              <a:ext cx="914400" cy="206175"/>
            </a:xfrm>
            <a:prstGeom prst="rect">
              <a:avLst/>
            </a:prstGeom>
            <a:noFill/>
          </p:spPr>
          <p:txBody>
            <a:bodyPr wrap="square" rtlCol="0">
              <a:spAutoFit/>
            </a:bodyPr>
            <a:lstStyle/>
            <a:p>
              <a:pPr algn="r"/>
              <a:r>
                <a:rPr lang="en-US" sz="900" dirty="0" smtClean="0">
                  <a:latin typeface="Arial"/>
                  <a:cs typeface="Arial"/>
                </a:rPr>
                <a:t>AN+BB  Natural  	</a:t>
              </a:r>
              <a:endParaRPr lang="en-US" sz="900" dirty="0">
                <a:latin typeface="Arial"/>
                <a:cs typeface="Arial"/>
              </a:endParaRPr>
            </a:p>
          </p:txBody>
        </p:sp>
      </p:grpSp>
      <p:sp>
        <p:nvSpPr>
          <p:cNvPr id="41" name="TextBox 40"/>
          <p:cNvSpPr txBox="1"/>
          <p:nvPr/>
        </p:nvSpPr>
        <p:spPr>
          <a:xfrm>
            <a:off x="7086600" y="1600200"/>
            <a:ext cx="2057400" cy="2554545"/>
          </a:xfrm>
          <a:prstGeom prst="rect">
            <a:avLst/>
          </a:prstGeom>
          <a:noFill/>
        </p:spPr>
        <p:txBody>
          <a:bodyPr wrap="square" rtlCol="0">
            <a:spAutoFit/>
          </a:bodyPr>
          <a:lstStyle/>
          <a:p>
            <a:r>
              <a:rPr lang="en-US" altLang="zh-CN" sz="1600" dirty="0" smtClean="0"/>
              <a:t>Russia:</a:t>
            </a:r>
          </a:p>
          <a:p>
            <a:pPr marL="342900" indent="-342900">
              <a:buFont typeface="Arial"/>
              <a:buChar char="•"/>
            </a:pPr>
            <a:r>
              <a:rPr lang="en-US" sz="1600" dirty="0" smtClean="0"/>
              <a:t>Anthropogenic decrease</a:t>
            </a:r>
          </a:p>
          <a:p>
            <a:pPr marL="342900" indent="-342900">
              <a:buFont typeface="Arial"/>
              <a:buChar char="•"/>
            </a:pPr>
            <a:r>
              <a:rPr lang="en-US" sz="1600" dirty="0" smtClean="0"/>
              <a:t>Overall decrease</a:t>
            </a:r>
          </a:p>
          <a:p>
            <a:pPr marL="342900" indent="-342900"/>
            <a:r>
              <a:rPr lang="en-US" sz="1600" dirty="0" smtClean="0"/>
              <a:t>Central Asia:</a:t>
            </a:r>
          </a:p>
          <a:p>
            <a:pPr marL="342900" indent="-342900">
              <a:buFont typeface="Arial"/>
              <a:buChar char="•"/>
            </a:pPr>
            <a:r>
              <a:rPr lang="en-US" sz="1600" dirty="0" smtClean="0"/>
              <a:t>Anthropogenic decrease</a:t>
            </a:r>
          </a:p>
          <a:p>
            <a:pPr marL="342900" indent="-342900">
              <a:buFont typeface="Arial"/>
              <a:buChar char="•"/>
            </a:pPr>
            <a:r>
              <a:rPr lang="en-US" sz="1600" dirty="0" smtClean="0"/>
              <a:t>Dust increase</a:t>
            </a:r>
          </a:p>
          <a:p>
            <a:pPr marL="342900" indent="-342900">
              <a:buFont typeface="Arial"/>
              <a:buChar char="•"/>
            </a:pPr>
            <a:r>
              <a:rPr lang="en-US" sz="1600" dirty="0" smtClean="0"/>
              <a:t>Overall some decrease</a:t>
            </a:r>
            <a:endParaRPr lang="en-US" sz="1600" dirty="0"/>
          </a:p>
        </p:txBody>
      </p:sp>
      <p:sp>
        <p:nvSpPr>
          <p:cNvPr id="42" name="TextBox 41"/>
          <p:cNvSpPr txBox="1"/>
          <p:nvPr/>
        </p:nvSpPr>
        <p:spPr>
          <a:xfrm>
            <a:off x="7086600" y="4343400"/>
            <a:ext cx="2057400" cy="1815882"/>
          </a:xfrm>
          <a:prstGeom prst="rect">
            <a:avLst/>
          </a:prstGeom>
          <a:noFill/>
        </p:spPr>
        <p:txBody>
          <a:bodyPr wrap="square" rtlCol="0">
            <a:spAutoFit/>
          </a:bodyPr>
          <a:lstStyle/>
          <a:p>
            <a:r>
              <a:rPr lang="en-US" altLang="zh-CN" sz="1600" dirty="0" smtClean="0"/>
              <a:t>North Africa:</a:t>
            </a:r>
          </a:p>
          <a:p>
            <a:pPr marL="342900" indent="-342900">
              <a:buFont typeface="Arial"/>
              <a:buChar char="•"/>
            </a:pPr>
            <a:r>
              <a:rPr lang="en-US" altLang="zh-CN" sz="1600" dirty="0" smtClean="0"/>
              <a:t>Dust and </a:t>
            </a:r>
            <a:r>
              <a:rPr lang="en-US" altLang="zh-CN" sz="1600" dirty="0" err="1" smtClean="0"/>
              <a:t>antrho</a:t>
            </a:r>
            <a:r>
              <a:rPr lang="en-US" altLang="zh-CN" sz="1600" dirty="0" smtClean="0"/>
              <a:t> some decrease</a:t>
            </a:r>
          </a:p>
          <a:p>
            <a:pPr marL="342900" indent="-342900">
              <a:buFont typeface="Arial"/>
              <a:buChar char="•"/>
            </a:pPr>
            <a:r>
              <a:rPr lang="en-US" altLang="zh-CN" sz="1600" dirty="0" smtClean="0"/>
              <a:t>Overall decrease</a:t>
            </a:r>
          </a:p>
          <a:p>
            <a:r>
              <a:rPr lang="en-US" altLang="zh-CN" sz="1600" dirty="0" smtClean="0"/>
              <a:t>Middle East:</a:t>
            </a:r>
          </a:p>
          <a:p>
            <a:pPr marL="342900" indent="-342900">
              <a:buFont typeface="Arial"/>
              <a:buChar char="•"/>
            </a:pPr>
            <a:r>
              <a:rPr lang="en-US" sz="1600" dirty="0" smtClean="0"/>
              <a:t>Dust increase</a:t>
            </a:r>
          </a:p>
          <a:p>
            <a:pPr marL="342900" indent="-342900">
              <a:buFont typeface="Arial"/>
              <a:buChar char="•"/>
            </a:pPr>
            <a:r>
              <a:rPr lang="en-US" sz="1600" dirty="0" smtClean="0"/>
              <a:t>Overall increase</a:t>
            </a:r>
            <a:endParaRPr lang="en-US" sz="1600" dirty="0"/>
          </a:p>
        </p:txBody>
      </p:sp>
      <p:sp>
        <p:nvSpPr>
          <p:cNvPr id="43" name="Oval 42"/>
          <p:cNvSpPr/>
          <p:nvPr/>
        </p:nvSpPr>
        <p:spPr>
          <a:xfrm>
            <a:off x="8153400" y="381000"/>
            <a:ext cx="228600" cy="201168"/>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153400" y="118872"/>
            <a:ext cx="8382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flipH="1">
            <a:off x="7848600" y="420624"/>
            <a:ext cx="3810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229600" y="304800"/>
            <a:ext cx="274320" cy="1524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g5e001tld-sat_aot2d_cas_yravg_1980-2009.png"/>
          <p:cNvPicPr>
            <a:picLocks noChangeAspect="1"/>
          </p:cNvPicPr>
          <p:nvPr/>
        </p:nvPicPr>
        <p:blipFill>
          <a:blip r:embed="rId3"/>
          <a:stretch>
            <a:fillRect/>
          </a:stretch>
        </p:blipFill>
        <p:spPr>
          <a:xfrm>
            <a:off x="3327600" y="1295400"/>
            <a:ext cx="3530400" cy="2286000"/>
          </a:xfrm>
          <a:prstGeom prst="rect">
            <a:avLst/>
          </a:prstGeom>
        </p:spPr>
      </p:pic>
      <p:pic>
        <p:nvPicPr>
          <p:cNvPr id="52" name="Picture 51" descr="g5e001tld-sat_aot2d_rus_yravg_1980-2009.png"/>
          <p:cNvPicPr>
            <a:picLocks noChangeAspect="1"/>
          </p:cNvPicPr>
          <p:nvPr/>
        </p:nvPicPr>
        <p:blipFill>
          <a:blip r:embed="rId4"/>
          <a:srcRect t="3069"/>
          <a:stretch>
            <a:fillRect/>
          </a:stretch>
        </p:blipFill>
        <p:spPr>
          <a:xfrm>
            <a:off x="0" y="1307927"/>
            <a:ext cx="3529584" cy="2273473"/>
          </a:xfrm>
          <a:prstGeom prst="rect">
            <a:avLst/>
          </a:prstGeom>
        </p:spPr>
      </p:pic>
      <p:pic>
        <p:nvPicPr>
          <p:cNvPr id="53" name="Picture 52" descr="g5e001tld-sat_aot2d_mde_yravg_1980-2009.png"/>
          <p:cNvPicPr>
            <a:picLocks noChangeAspect="1"/>
          </p:cNvPicPr>
          <p:nvPr/>
        </p:nvPicPr>
        <p:blipFill>
          <a:blip r:embed="rId5"/>
          <a:stretch>
            <a:fillRect/>
          </a:stretch>
        </p:blipFill>
        <p:spPr>
          <a:xfrm>
            <a:off x="3328416" y="3566332"/>
            <a:ext cx="3529584" cy="2301068"/>
          </a:xfrm>
          <a:prstGeom prst="rect">
            <a:avLst/>
          </a:prstGeom>
        </p:spPr>
      </p:pic>
      <p:pic>
        <p:nvPicPr>
          <p:cNvPr id="54" name="Picture 53" descr="g5e001tld-sat_aot2d_naf_yravg_1980-2009.png"/>
          <p:cNvPicPr>
            <a:picLocks noChangeAspect="1"/>
          </p:cNvPicPr>
          <p:nvPr/>
        </p:nvPicPr>
        <p:blipFill>
          <a:blip r:embed="rId6"/>
          <a:stretch>
            <a:fillRect/>
          </a:stretch>
        </p:blipFill>
        <p:spPr>
          <a:xfrm>
            <a:off x="0" y="3505200"/>
            <a:ext cx="3529584" cy="234425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age_regions15_domain_0.5X0.5.png"/>
          <p:cNvPicPr>
            <a:picLocks noChangeAspect="1"/>
          </p:cNvPicPr>
          <p:nvPr/>
        </p:nvPicPr>
        <p:blipFill>
          <a:blip r:embed="rId2"/>
          <a:srcRect l="8212" t="6624" r="4971" b="7324"/>
          <a:stretch>
            <a:fillRect/>
          </a:stretch>
        </p:blipFill>
        <p:spPr>
          <a:xfrm>
            <a:off x="6781800" y="0"/>
            <a:ext cx="2362200" cy="1447275"/>
          </a:xfrm>
          <a:prstGeom prst="rect">
            <a:avLst/>
          </a:prstGeom>
        </p:spPr>
      </p:pic>
      <p:sp>
        <p:nvSpPr>
          <p:cNvPr id="2" name="Title 1"/>
          <p:cNvSpPr>
            <a:spLocks noGrp="1"/>
          </p:cNvSpPr>
          <p:nvPr>
            <p:ph type="title"/>
          </p:nvPr>
        </p:nvSpPr>
        <p:spPr>
          <a:xfrm>
            <a:off x="304800" y="152400"/>
            <a:ext cx="6324600" cy="914400"/>
          </a:xfrm>
        </p:spPr>
        <p:txBody>
          <a:bodyPr>
            <a:noAutofit/>
          </a:bodyPr>
          <a:lstStyle/>
          <a:p>
            <a:r>
              <a:rPr lang="en-US" sz="2800" dirty="0" smtClean="0"/>
              <a:t>Regional AOD trends over ocean – </a:t>
            </a:r>
            <a:br>
              <a:rPr lang="en-US" sz="2800" dirty="0" smtClean="0"/>
            </a:br>
            <a:r>
              <a:rPr lang="en-US" sz="2800" dirty="0" smtClean="0"/>
              <a:t>N Atlantic, NW Pacific, C Atlantic, N Indian</a:t>
            </a:r>
            <a:endParaRPr lang="en-US" sz="2800" dirty="0"/>
          </a:p>
        </p:txBody>
      </p:sp>
      <p:grpSp>
        <p:nvGrpSpPr>
          <p:cNvPr id="3" name="Group 91"/>
          <p:cNvGrpSpPr>
            <a:grpSpLocks noChangeAspect="1"/>
          </p:cNvGrpSpPr>
          <p:nvPr/>
        </p:nvGrpSpPr>
        <p:grpSpPr>
          <a:xfrm>
            <a:off x="228600" y="5928367"/>
            <a:ext cx="6828297" cy="538261"/>
            <a:chOff x="478770" y="8072590"/>
            <a:chExt cx="6145467" cy="480765"/>
          </a:xfrm>
        </p:grpSpPr>
        <p:grpSp>
          <p:nvGrpSpPr>
            <p:cNvPr id="5" name="Group 17"/>
            <p:cNvGrpSpPr/>
            <p:nvPr/>
          </p:nvGrpSpPr>
          <p:grpSpPr>
            <a:xfrm>
              <a:off x="478770" y="8072590"/>
              <a:ext cx="6145467" cy="480765"/>
              <a:chOff x="485222" y="6609894"/>
              <a:chExt cx="6145467" cy="480765"/>
            </a:xfrm>
          </p:grpSpPr>
          <p:grpSp>
            <p:nvGrpSpPr>
              <p:cNvPr id="6" name="Group 30"/>
              <p:cNvGrpSpPr/>
              <p:nvPr/>
            </p:nvGrpSpPr>
            <p:grpSpPr>
              <a:xfrm>
                <a:off x="2333050" y="6804514"/>
                <a:ext cx="1950900" cy="286145"/>
                <a:chOff x="1369761" y="6866127"/>
                <a:chExt cx="1950900" cy="286145"/>
              </a:xfrm>
            </p:grpSpPr>
            <p:grpSp>
              <p:nvGrpSpPr>
                <p:cNvPr id="7" name="Group 29"/>
                <p:cNvGrpSpPr/>
                <p:nvPr/>
              </p:nvGrpSpPr>
              <p:grpSpPr>
                <a:xfrm>
                  <a:off x="1944220" y="6942665"/>
                  <a:ext cx="1332420" cy="45720"/>
                  <a:chOff x="1944220" y="6942665"/>
                  <a:chExt cx="1332420" cy="45720"/>
                </a:xfrm>
              </p:grpSpPr>
              <p:sp>
                <p:nvSpPr>
                  <p:cNvPr id="116" name="Rectangle 115"/>
                  <p:cNvSpPr/>
                  <p:nvPr/>
                </p:nvSpPr>
                <p:spPr>
                  <a:xfrm>
                    <a:off x="1944220" y="6942665"/>
                    <a:ext cx="265580" cy="45720"/>
                  </a:xfrm>
                  <a:prstGeom prst="rect">
                    <a:avLst/>
                  </a:prstGeom>
                  <a:solidFill>
                    <a:srgbClr val="0000FF"/>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7" name="Rectangle 116"/>
                  <p:cNvSpPr/>
                  <p:nvPr/>
                </p:nvSpPr>
                <p:spPr>
                  <a:xfrm>
                    <a:off x="2209800" y="6942665"/>
                    <a:ext cx="265580" cy="45720"/>
                  </a:xfrm>
                  <a:prstGeom prst="rect">
                    <a:avLst/>
                  </a:prstGeom>
                  <a:solidFill>
                    <a:srgbClr val="FFAF43"/>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8" name="Rectangle 117"/>
                  <p:cNvSpPr/>
                  <p:nvPr/>
                </p:nvSpPr>
                <p:spPr>
                  <a:xfrm>
                    <a:off x="2477224" y="6942665"/>
                    <a:ext cx="265580" cy="45720"/>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9" name="Rectangle 118"/>
                  <p:cNvSpPr/>
                  <p:nvPr/>
                </p:nvSpPr>
                <p:spPr>
                  <a:xfrm>
                    <a:off x="2742804" y="6942665"/>
                    <a:ext cx="265580" cy="45720"/>
                  </a:xfrm>
                  <a:prstGeom prst="rect">
                    <a:avLst/>
                  </a:prstGeom>
                  <a:solidFill>
                    <a:srgbClr val="6E006E"/>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0" name="Rectangle 119"/>
                  <p:cNvSpPr/>
                  <p:nvPr/>
                </p:nvSpPr>
                <p:spPr>
                  <a:xfrm>
                    <a:off x="3011060" y="6942665"/>
                    <a:ext cx="265580" cy="45720"/>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sp>
              <p:nvSpPr>
                <p:cNvPr id="114" name="TextBox 113"/>
                <p:cNvSpPr txBox="1"/>
                <p:nvPr/>
              </p:nvSpPr>
              <p:spPr>
                <a:xfrm>
                  <a:off x="1825724" y="6946097"/>
                  <a:ext cx="1494937" cy="206175"/>
                </a:xfrm>
                <a:prstGeom prst="rect">
                  <a:avLst/>
                </a:prstGeom>
                <a:noFill/>
              </p:spPr>
              <p:txBody>
                <a:bodyPr wrap="square" rtlCol="0">
                  <a:spAutoFit/>
                </a:bodyPr>
                <a:lstStyle/>
                <a:p>
                  <a:pPr algn="r"/>
                  <a:r>
                    <a:rPr lang="en-US" sz="900" dirty="0" smtClean="0">
                      <a:latin typeface="Arial"/>
                      <a:cs typeface="Arial"/>
                    </a:rPr>
                    <a:t>SS     DU    OM    BC    SU</a:t>
                  </a:r>
                  <a:endParaRPr lang="en-US" sz="900" dirty="0">
                    <a:latin typeface="Arial"/>
                    <a:cs typeface="Arial"/>
                  </a:endParaRPr>
                </a:p>
              </p:txBody>
            </p:sp>
            <p:sp>
              <p:nvSpPr>
                <p:cNvPr id="115" name="TextBox 114"/>
                <p:cNvSpPr txBox="1"/>
                <p:nvPr/>
              </p:nvSpPr>
              <p:spPr>
                <a:xfrm>
                  <a:off x="1369761" y="6866127"/>
                  <a:ext cx="606804" cy="206175"/>
                </a:xfrm>
                <a:prstGeom prst="rect">
                  <a:avLst/>
                </a:prstGeom>
                <a:noFill/>
              </p:spPr>
              <p:txBody>
                <a:bodyPr wrap="none" rtlCol="0">
                  <a:spAutoFit/>
                </a:bodyPr>
                <a:lstStyle/>
                <a:p>
                  <a:r>
                    <a:rPr lang="en-US" sz="900" dirty="0" smtClean="0">
                      <a:latin typeface="Arial"/>
                      <a:cs typeface="Arial"/>
                    </a:rPr>
                    <a:t>GOCART</a:t>
                  </a:r>
                  <a:endParaRPr lang="en-US" sz="900" dirty="0">
                    <a:latin typeface="Arial"/>
                    <a:cs typeface="Arial"/>
                  </a:endParaRPr>
                </a:p>
              </p:txBody>
            </p:sp>
          </p:grpSp>
          <p:grpSp>
            <p:nvGrpSpPr>
              <p:cNvPr id="8" name="Group 32"/>
              <p:cNvGrpSpPr/>
              <p:nvPr/>
            </p:nvGrpSpPr>
            <p:grpSpPr>
              <a:xfrm>
                <a:off x="485222" y="6609894"/>
                <a:ext cx="6145467" cy="223875"/>
                <a:chOff x="383618" y="6609894"/>
                <a:chExt cx="6145467" cy="223875"/>
              </a:xfrm>
            </p:grpSpPr>
            <p:cxnSp>
              <p:nvCxnSpPr>
                <p:cNvPr id="99" name="Straight Connector 98"/>
                <p:cNvCxnSpPr/>
                <p:nvPr/>
              </p:nvCxnSpPr>
              <p:spPr>
                <a:xfrm>
                  <a:off x="3214744" y="6739889"/>
                  <a:ext cx="220134" cy="1588"/>
                </a:xfrm>
                <a:prstGeom prst="line">
                  <a:avLst/>
                </a:prstGeom>
                <a:ln w="12700" cap="flat" cmpd="sng" algn="ctr">
                  <a:solidFill>
                    <a:srgbClr val="40B4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355514" y="6624817"/>
                  <a:ext cx="849195" cy="206175"/>
                </a:xfrm>
                <a:prstGeom prst="rect">
                  <a:avLst/>
                </a:prstGeom>
                <a:noFill/>
              </p:spPr>
              <p:txBody>
                <a:bodyPr wrap="none" rtlCol="0">
                  <a:spAutoFit/>
                </a:bodyPr>
                <a:lstStyle/>
                <a:p>
                  <a:r>
                    <a:rPr lang="en-US" sz="900" dirty="0" smtClean="0">
                      <a:latin typeface="Arial"/>
                      <a:cs typeface="Arial"/>
                    </a:rPr>
                    <a:t>AVHRR-GACP</a:t>
                  </a:r>
                  <a:endParaRPr lang="en-US" sz="900" dirty="0">
                    <a:latin typeface="Arial"/>
                    <a:cs typeface="Arial"/>
                  </a:endParaRPr>
                </a:p>
              </p:txBody>
            </p:sp>
            <p:cxnSp>
              <p:nvCxnSpPr>
                <p:cNvPr id="101" name="Straight Connector 100"/>
                <p:cNvCxnSpPr/>
                <p:nvPr/>
              </p:nvCxnSpPr>
              <p:spPr>
                <a:xfrm>
                  <a:off x="1041732" y="6735576"/>
                  <a:ext cx="220134" cy="1588"/>
                </a:xfrm>
                <a:prstGeom prst="line">
                  <a:avLst/>
                </a:prstGeom>
                <a:ln w="12700" cap="flat" cmpd="sng" algn="ctr">
                  <a:solidFill>
                    <a:srgbClr val="2E5E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1211064" y="6620926"/>
                  <a:ext cx="979900" cy="206175"/>
                </a:xfrm>
                <a:prstGeom prst="rect">
                  <a:avLst/>
                </a:prstGeom>
                <a:noFill/>
              </p:spPr>
              <p:txBody>
                <a:bodyPr wrap="none" rtlCol="0">
                  <a:spAutoFit/>
                </a:bodyPr>
                <a:lstStyle/>
                <a:p>
                  <a:r>
                    <a:rPr lang="en-US" sz="900" dirty="0" smtClean="0">
                      <a:latin typeface="Arial"/>
                      <a:cs typeface="Arial"/>
                    </a:rPr>
                    <a:t>AVHRR-PATMOS</a:t>
                  </a:r>
                  <a:endParaRPr lang="en-US" sz="900" dirty="0">
                    <a:latin typeface="Arial"/>
                    <a:cs typeface="Arial"/>
                  </a:endParaRPr>
                </a:p>
              </p:txBody>
            </p:sp>
            <p:cxnSp>
              <p:nvCxnSpPr>
                <p:cNvPr id="103" name="Straight Connector 102"/>
                <p:cNvCxnSpPr/>
                <p:nvPr/>
              </p:nvCxnSpPr>
              <p:spPr>
                <a:xfrm>
                  <a:off x="2194649" y="6738257"/>
                  <a:ext cx="220134" cy="1588"/>
                </a:xfrm>
                <a:prstGeom prst="line">
                  <a:avLst/>
                </a:prstGeom>
                <a:ln w="12700" cap="flat" cmpd="sng" algn="ctr">
                  <a:solidFill>
                    <a:srgbClr val="11F8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380932" y="6618316"/>
                  <a:ext cx="604877" cy="206175"/>
                </a:xfrm>
                <a:prstGeom prst="rect">
                  <a:avLst/>
                </a:prstGeom>
                <a:noFill/>
              </p:spPr>
              <p:txBody>
                <a:bodyPr wrap="none" rtlCol="0">
                  <a:spAutoFit/>
                </a:bodyPr>
                <a:lstStyle/>
                <a:p>
                  <a:r>
                    <a:rPr lang="en-US" sz="900" dirty="0" err="1" smtClean="0">
                      <a:latin typeface="Arial"/>
                      <a:cs typeface="Arial"/>
                    </a:rPr>
                    <a:t>SeaWiFS</a:t>
                  </a:r>
                  <a:endParaRPr lang="en-US" sz="900" dirty="0">
                    <a:latin typeface="Arial"/>
                    <a:cs typeface="Arial"/>
                  </a:endParaRPr>
                </a:p>
              </p:txBody>
            </p:sp>
            <p:cxnSp>
              <p:nvCxnSpPr>
                <p:cNvPr id="105" name="Straight Connector 104"/>
                <p:cNvCxnSpPr/>
                <p:nvPr/>
              </p:nvCxnSpPr>
              <p:spPr>
                <a:xfrm>
                  <a:off x="4019149" y="6733782"/>
                  <a:ext cx="220134" cy="1588"/>
                </a:xfrm>
                <a:prstGeom prst="line">
                  <a:avLst/>
                </a:prstGeom>
                <a:ln w="12700" cap="flat" cmpd="sng" algn="ctr">
                  <a:solidFill>
                    <a:srgbClr val="E4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4180014" y="6610665"/>
                  <a:ext cx="777933" cy="206175"/>
                </a:xfrm>
                <a:prstGeom prst="rect">
                  <a:avLst/>
                </a:prstGeom>
                <a:noFill/>
              </p:spPr>
              <p:txBody>
                <a:bodyPr wrap="none" rtlCol="0">
                  <a:spAutoFit/>
                </a:bodyPr>
                <a:lstStyle/>
                <a:p>
                  <a:r>
                    <a:rPr lang="en-US" sz="900" dirty="0" smtClean="0">
                      <a:latin typeface="Arial"/>
                      <a:cs typeface="Arial"/>
                    </a:rPr>
                    <a:t>MODIS-Terra</a:t>
                  </a:r>
                  <a:endParaRPr lang="en-US" sz="900" dirty="0">
                    <a:latin typeface="Arial"/>
                    <a:cs typeface="Arial"/>
                  </a:endParaRPr>
                </a:p>
              </p:txBody>
            </p:sp>
            <p:cxnSp>
              <p:nvCxnSpPr>
                <p:cNvPr id="107" name="Straight Connector 106"/>
                <p:cNvCxnSpPr/>
                <p:nvPr/>
              </p:nvCxnSpPr>
              <p:spPr>
                <a:xfrm>
                  <a:off x="4976648" y="6734598"/>
                  <a:ext cx="220134" cy="1588"/>
                </a:xfrm>
                <a:prstGeom prst="line">
                  <a:avLst/>
                </a:prstGeom>
                <a:ln w="12700" cap="flat" cmpd="sng" algn="ctr">
                  <a:solidFill>
                    <a:srgbClr val="FF2EF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5145980" y="6611482"/>
                  <a:ext cx="783868" cy="206175"/>
                </a:xfrm>
                <a:prstGeom prst="rect">
                  <a:avLst/>
                </a:prstGeom>
                <a:noFill/>
              </p:spPr>
              <p:txBody>
                <a:bodyPr wrap="none" rtlCol="0">
                  <a:spAutoFit/>
                </a:bodyPr>
                <a:lstStyle/>
                <a:p>
                  <a:r>
                    <a:rPr lang="en-US" sz="900" dirty="0" smtClean="0">
                      <a:latin typeface="Arial"/>
                      <a:cs typeface="Arial"/>
                    </a:rPr>
                    <a:t>MODIS-Aqua</a:t>
                  </a:r>
                  <a:endParaRPr lang="en-US" sz="900" dirty="0">
                    <a:latin typeface="Arial"/>
                    <a:cs typeface="Arial"/>
                  </a:endParaRPr>
                </a:p>
              </p:txBody>
            </p:sp>
            <p:cxnSp>
              <p:nvCxnSpPr>
                <p:cNvPr id="109" name="Straight Connector 108"/>
                <p:cNvCxnSpPr/>
                <p:nvPr/>
              </p:nvCxnSpPr>
              <p:spPr>
                <a:xfrm>
                  <a:off x="5936564" y="6733010"/>
                  <a:ext cx="220134" cy="1588"/>
                </a:xfrm>
                <a:prstGeom prst="line">
                  <a:avLst/>
                </a:prstGeom>
                <a:ln w="12700" cap="flat" cmpd="sng" algn="ctr">
                  <a:solidFill>
                    <a:srgbClr val="7D29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6097429" y="6609894"/>
                  <a:ext cx="431656" cy="206175"/>
                </a:xfrm>
                <a:prstGeom prst="rect">
                  <a:avLst/>
                </a:prstGeom>
                <a:noFill/>
              </p:spPr>
              <p:txBody>
                <a:bodyPr wrap="none" rtlCol="0">
                  <a:spAutoFit/>
                </a:bodyPr>
                <a:lstStyle/>
                <a:p>
                  <a:r>
                    <a:rPr lang="en-US" sz="900" dirty="0" smtClean="0">
                      <a:latin typeface="Arial"/>
                      <a:cs typeface="Arial"/>
                    </a:rPr>
                    <a:t>MISR</a:t>
                  </a:r>
                  <a:endParaRPr lang="en-US" sz="900" dirty="0">
                    <a:latin typeface="Arial"/>
                    <a:cs typeface="Arial"/>
                  </a:endParaRPr>
                </a:p>
              </p:txBody>
            </p:sp>
            <p:cxnSp>
              <p:nvCxnSpPr>
                <p:cNvPr id="111" name="Straight Connector 110"/>
                <p:cNvCxnSpPr/>
                <p:nvPr/>
              </p:nvCxnSpPr>
              <p:spPr>
                <a:xfrm>
                  <a:off x="383618" y="6733782"/>
                  <a:ext cx="220134" cy="1588"/>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52950" y="6627594"/>
                  <a:ext cx="464382" cy="206175"/>
                </a:xfrm>
                <a:prstGeom prst="rect">
                  <a:avLst/>
                </a:prstGeom>
                <a:noFill/>
              </p:spPr>
              <p:txBody>
                <a:bodyPr wrap="none" rtlCol="0">
                  <a:spAutoFit/>
                </a:bodyPr>
                <a:lstStyle/>
                <a:p>
                  <a:r>
                    <a:rPr lang="en-US" sz="900" dirty="0" smtClean="0">
                      <a:latin typeface="Arial"/>
                      <a:cs typeface="Arial"/>
                    </a:rPr>
                    <a:t>TOMS</a:t>
                  </a:r>
                  <a:endParaRPr lang="en-US" sz="900" dirty="0">
                    <a:latin typeface="Arial"/>
                    <a:cs typeface="Arial"/>
                  </a:endParaRPr>
                </a:p>
              </p:txBody>
            </p:sp>
          </p:grpSp>
        </p:grpSp>
        <p:sp>
          <p:nvSpPr>
            <p:cNvPr id="94" name="Rectangle 93"/>
            <p:cNvSpPr/>
            <p:nvPr/>
          </p:nvSpPr>
          <p:spPr>
            <a:xfrm>
              <a:off x="4375819" y="8343418"/>
              <a:ext cx="365760" cy="45719"/>
            </a:xfrm>
            <a:prstGeom prst="rect">
              <a:avLst/>
            </a:prstGeom>
            <a:solidFill>
              <a:srgbClr val="D6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5" name="Rectangle 94"/>
            <p:cNvSpPr/>
            <p:nvPr/>
          </p:nvSpPr>
          <p:spPr>
            <a:xfrm>
              <a:off x="4743003" y="8343418"/>
              <a:ext cx="365760" cy="45719"/>
            </a:xfrm>
            <a:prstGeom prst="rect">
              <a:avLst/>
            </a:prstGeom>
            <a:solidFill>
              <a:srgbClr val="00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6" name="TextBox 95"/>
            <p:cNvSpPr txBox="1"/>
            <p:nvPr/>
          </p:nvSpPr>
          <p:spPr>
            <a:xfrm>
              <a:off x="4288770" y="8331133"/>
              <a:ext cx="914400" cy="206175"/>
            </a:xfrm>
            <a:prstGeom prst="rect">
              <a:avLst/>
            </a:prstGeom>
            <a:noFill/>
          </p:spPr>
          <p:txBody>
            <a:bodyPr wrap="square" rtlCol="0">
              <a:spAutoFit/>
            </a:bodyPr>
            <a:lstStyle/>
            <a:p>
              <a:pPr algn="r"/>
              <a:r>
                <a:rPr lang="en-US" sz="900" dirty="0" smtClean="0">
                  <a:latin typeface="Arial"/>
                  <a:cs typeface="Arial"/>
                </a:rPr>
                <a:t>AN+BB  Natural  	</a:t>
              </a:r>
              <a:endParaRPr lang="en-US" sz="900" dirty="0">
                <a:latin typeface="Arial"/>
                <a:cs typeface="Arial"/>
              </a:endParaRPr>
            </a:p>
          </p:txBody>
        </p:sp>
      </p:grpSp>
      <p:sp>
        <p:nvSpPr>
          <p:cNvPr id="41" name="TextBox 40"/>
          <p:cNvSpPr txBox="1"/>
          <p:nvPr/>
        </p:nvSpPr>
        <p:spPr>
          <a:xfrm>
            <a:off x="7086600" y="1600200"/>
            <a:ext cx="2057400" cy="1323439"/>
          </a:xfrm>
          <a:prstGeom prst="rect">
            <a:avLst/>
          </a:prstGeom>
          <a:noFill/>
        </p:spPr>
        <p:txBody>
          <a:bodyPr wrap="square" rtlCol="0">
            <a:spAutoFit/>
          </a:bodyPr>
          <a:lstStyle/>
          <a:p>
            <a:r>
              <a:rPr lang="en-US" altLang="zh-CN" sz="1600" dirty="0" smtClean="0"/>
              <a:t>Northern N Atlantic:</a:t>
            </a:r>
          </a:p>
          <a:p>
            <a:pPr marL="342900" indent="-342900">
              <a:buFont typeface="Arial"/>
              <a:buChar char="•"/>
            </a:pPr>
            <a:r>
              <a:rPr lang="en-US" sz="1600" dirty="0" smtClean="0"/>
              <a:t>Overall decrease</a:t>
            </a:r>
          </a:p>
          <a:p>
            <a:pPr marL="342900" indent="-342900"/>
            <a:r>
              <a:rPr lang="en-US" sz="1600" dirty="0" smtClean="0"/>
              <a:t>Western N Pacific:</a:t>
            </a:r>
          </a:p>
          <a:p>
            <a:pPr marL="342900" indent="-342900">
              <a:buFont typeface="Arial"/>
              <a:buChar char="•"/>
            </a:pPr>
            <a:r>
              <a:rPr lang="en-US" sz="1600" dirty="0" err="1" smtClean="0"/>
              <a:t>Anthro</a:t>
            </a:r>
            <a:r>
              <a:rPr lang="en-US" sz="1600" dirty="0" smtClean="0"/>
              <a:t> increase</a:t>
            </a:r>
          </a:p>
          <a:p>
            <a:pPr marL="342900" indent="-342900">
              <a:buFont typeface="Arial"/>
              <a:buChar char="•"/>
            </a:pPr>
            <a:r>
              <a:rPr lang="en-US" sz="1600" dirty="0" smtClean="0"/>
              <a:t>Overall increase</a:t>
            </a:r>
            <a:endParaRPr lang="en-US" sz="1600" dirty="0"/>
          </a:p>
        </p:txBody>
      </p:sp>
      <p:sp>
        <p:nvSpPr>
          <p:cNvPr id="42" name="TextBox 41"/>
          <p:cNvSpPr txBox="1"/>
          <p:nvPr/>
        </p:nvSpPr>
        <p:spPr>
          <a:xfrm>
            <a:off x="7086600" y="3058418"/>
            <a:ext cx="2057400" cy="1815882"/>
          </a:xfrm>
          <a:prstGeom prst="rect">
            <a:avLst/>
          </a:prstGeom>
          <a:noFill/>
        </p:spPr>
        <p:txBody>
          <a:bodyPr wrap="square" rtlCol="0">
            <a:spAutoFit/>
          </a:bodyPr>
          <a:lstStyle/>
          <a:p>
            <a:r>
              <a:rPr lang="en-US" altLang="zh-CN" sz="1600" dirty="0" smtClean="0"/>
              <a:t>Central N Atlantic:</a:t>
            </a:r>
          </a:p>
          <a:p>
            <a:pPr marL="342900" indent="-342900">
              <a:buFont typeface="Arial"/>
              <a:buChar char="•"/>
            </a:pPr>
            <a:r>
              <a:rPr lang="en-US" altLang="zh-CN" sz="1600" dirty="0" smtClean="0"/>
              <a:t>Dust decrease</a:t>
            </a:r>
          </a:p>
          <a:p>
            <a:pPr marL="342900" indent="-342900">
              <a:buFont typeface="Arial"/>
              <a:buChar char="•"/>
            </a:pPr>
            <a:r>
              <a:rPr lang="en-US" altLang="zh-CN" sz="1600" dirty="0" smtClean="0"/>
              <a:t>Overall increase</a:t>
            </a:r>
          </a:p>
          <a:p>
            <a:r>
              <a:rPr lang="en-US" altLang="zh-CN" sz="1600" dirty="0" smtClean="0"/>
              <a:t>N Indian:</a:t>
            </a:r>
          </a:p>
          <a:p>
            <a:pPr marL="342900" indent="-342900">
              <a:buFont typeface="Arial"/>
              <a:buChar char="•"/>
            </a:pPr>
            <a:r>
              <a:rPr lang="en-US" sz="1600" dirty="0" err="1" smtClean="0"/>
              <a:t>Anthro</a:t>
            </a:r>
            <a:r>
              <a:rPr lang="en-US" sz="1600" dirty="0" smtClean="0"/>
              <a:t> increase</a:t>
            </a:r>
          </a:p>
          <a:p>
            <a:pPr marL="342900" indent="-342900">
              <a:buFont typeface="Arial"/>
              <a:buChar char="•"/>
            </a:pPr>
            <a:r>
              <a:rPr lang="en-US" sz="1600" dirty="0" smtClean="0"/>
              <a:t>Dust decrease</a:t>
            </a:r>
          </a:p>
          <a:p>
            <a:pPr marL="342900" indent="-342900">
              <a:buFont typeface="Arial"/>
              <a:buChar char="•"/>
            </a:pPr>
            <a:r>
              <a:rPr lang="en-US" sz="1600" dirty="0" smtClean="0"/>
              <a:t>Overall increase</a:t>
            </a:r>
            <a:endParaRPr lang="en-US" sz="1600" dirty="0"/>
          </a:p>
        </p:txBody>
      </p:sp>
      <p:sp>
        <p:nvSpPr>
          <p:cNvPr id="44" name="Oval 43"/>
          <p:cNvSpPr/>
          <p:nvPr/>
        </p:nvSpPr>
        <p:spPr>
          <a:xfrm>
            <a:off x="8763000" y="228600"/>
            <a:ext cx="3810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flipH="1">
            <a:off x="7543800" y="152400"/>
            <a:ext cx="457200" cy="3048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305800" y="533400"/>
            <a:ext cx="274320" cy="1524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g5e001tld-sat_aot2d_wnp_yravg_1980-2009.png"/>
          <p:cNvPicPr>
            <a:picLocks noChangeAspect="1"/>
          </p:cNvPicPr>
          <p:nvPr/>
        </p:nvPicPr>
        <p:blipFill>
          <a:blip r:embed="rId3"/>
          <a:stretch>
            <a:fillRect/>
          </a:stretch>
        </p:blipFill>
        <p:spPr>
          <a:xfrm>
            <a:off x="3328416" y="1295400"/>
            <a:ext cx="3529584" cy="2285472"/>
          </a:xfrm>
          <a:prstGeom prst="rect">
            <a:avLst/>
          </a:prstGeom>
        </p:spPr>
      </p:pic>
      <p:pic>
        <p:nvPicPr>
          <p:cNvPr id="47" name="Picture 46" descr="g5e001tld-sat_aot2d_nat_yravg_1980-2009.png"/>
          <p:cNvPicPr>
            <a:picLocks noChangeAspect="1"/>
          </p:cNvPicPr>
          <p:nvPr/>
        </p:nvPicPr>
        <p:blipFill>
          <a:blip r:embed="rId4"/>
          <a:stretch>
            <a:fillRect/>
          </a:stretch>
        </p:blipFill>
        <p:spPr>
          <a:xfrm>
            <a:off x="0" y="1295400"/>
            <a:ext cx="3529584" cy="2293870"/>
          </a:xfrm>
          <a:prstGeom prst="rect">
            <a:avLst/>
          </a:prstGeom>
        </p:spPr>
      </p:pic>
      <p:pic>
        <p:nvPicPr>
          <p:cNvPr id="50" name="Picture 49" descr="g5e001tld-sat_aot2d_nin_yravg_1980-2009.png"/>
          <p:cNvPicPr>
            <a:picLocks noChangeAspect="1"/>
          </p:cNvPicPr>
          <p:nvPr/>
        </p:nvPicPr>
        <p:blipFill>
          <a:blip r:embed="rId5"/>
          <a:stretch>
            <a:fillRect/>
          </a:stretch>
        </p:blipFill>
        <p:spPr>
          <a:xfrm>
            <a:off x="3328416" y="3581400"/>
            <a:ext cx="3529584" cy="2285472"/>
          </a:xfrm>
          <a:prstGeom prst="rect">
            <a:avLst/>
          </a:prstGeom>
        </p:spPr>
      </p:pic>
      <p:pic>
        <p:nvPicPr>
          <p:cNvPr id="48" name="Picture 47" descr="g5e001tld-sat_aot2d_cat_yravg_1980-2009.png"/>
          <p:cNvPicPr>
            <a:picLocks noChangeAspect="1"/>
          </p:cNvPicPr>
          <p:nvPr/>
        </p:nvPicPr>
        <p:blipFill>
          <a:blip r:embed="rId6"/>
          <a:stretch>
            <a:fillRect/>
          </a:stretch>
        </p:blipFill>
        <p:spPr>
          <a:xfrm>
            <a:off x="0" y="3581400"/>
            <a:ext cx="3529584" cy="2285472"/>
          </a:xfrm>
          <a:prstGeom prst="rect">
            <a:avLst/>
          </a:prstGeom>
        </p:spPr>
      </p:pic>
      <p:sp>
        <p:nvSpPr>
          <p:cNvPr id="55" name="Oval 54"/>
          <p:cNvSpPr/>
          <p:nvPr/>
        </p:nvSpPr>
        <p:spPr>
          <a:xfrm flipH="1">
            <a:off x="7543800" y="457200"/>
            <a:ext cx="3048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7086600" y="5039618"/>
            <a:ext cx="2057400" cy="830997"/>
          </a:xfrm>
          <a:prstGeom prst="rect">
            <a:avLst/>
          </a:prstGeom>
          <a:noFill/>
        </p:spPr>
        <p:txBody>
          <a:bodyPr wrap="square" rtlCol="0">
            <a:spAutoFit/>
          </a:bodyPr>
          <a:lstStyle/>
          <a:p>
            <a:r>
              <a:rPr lang="en-US" altLang="zh-CN" sz="1600" dirty="0" smtClean="0"/>
              <a:t>Model is much lower than satellites in CAT and NIN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Where do the changes happen?</a:t>
            </a:r>
            <a:br>
              <a:rPr lang="en-US" sz="3200" dirty="0" smtClean="0"/>
            </a:br>
            <a:r>
              <a:rPr lang="en-US" sz="3200" dirty="0" smtClean="0"/>
              <a:t>- Diff. between 1999-2001 and 1986-1988</a:t>
            </a:r>
            <a:endParaRPr lang="en-US" sz="3200" dirty="0"/>
          </a:p>
        </p:txBody>
      </p:sp>
      <p:pic>
        <p:nvPicPr>
          <p:cNvPr id="3" name="Picture 2" descr="AVH-p_aotdif_1999-2001minus1986-1988.png"/>
          <p:cNvPicPr>
            <a:picLocks noChangeAspect="1"/>
          </p:cNvPicPr>
          <p:nvPr/>
        </p:nvPicPr>
        <p:blipFill>
          <a:blip r:embed="rId2"/>
          <a:stretch>
            <a:fillRect/>
          </a:stretch>
        </p:blipFill>
        <p:spPr>
          <a:xfrm>
            <a:off x="685800" y="1295400"/>
            <a:ext cx="3827791" cy="2743200"/>
          </a:xfrm>
          <a:prstGeom prst="rect">
            <a:avLst/>
          </a:prstGeom>
        </p:spPr>
      </p:pic>
      <p:pic>
        <p:nvPicPr>
          <p:cNvPr id="4" name="Picture 3" descr="AVH-g_aotdif_1999-2001minus1986-1988.png"/>
          <p:cNvPicPr>
            <a:picLocks noChangeAspect="1"/>
          </p:cNvPicPr>
          <p:nvPr/>
        </p:nvPicPr>
        <p:blipFill>
          <a:blip r:embed="rId3"/>
          <a:stretch>
            <a:fillRect/>
          </a:stretch>
        </p:blipFill>
        <p:spPr>
          <a:xfrm>
            <a:off x="4419600" y="1295400"/>
            <a:ext cx="3827791" cy="2743200"/>
          </a:xfrm>
          <a:prstGeom prst="rect">
            <a:avLst/>
          </a:prstGeom>
        </p:spPr>
      </p:pic>
      <p:pic>
        <p:nvPicPr>
          <p:cNvPr id="5" name="Picture 4" descr="TOMS_aotdif_1999-2001minus1986-1988.png"/>
          <p:cNvPicPr>
            <a:picLocks noChangeAspect="1"/>
          </p:cNvPicPr>
          <p:nvPr/>
        </p:nvPicPr>
        <p:blipFill>
          <a:blip r:embed="rId4"/>
          <a:stretch>
            <a:fillRect/>
          </a:stretch>
        </p:blipFill>
        <p:spPr>
          <a:xfrm>
            <a:off x="685800" y="3733800"/>
            <a:ext cx="3827791" cy="2743200"/>
          </a:xfrm>
          <a:prstGeom prst="rect">
            <a:avLst/>
          </a:prstGeom>
        </p:spPr>
      </p:pic>
      <p:pic>
        <p:nvPicPr>
          <p:cNvPr id="7" name="Picture 6" descr="g5e001tld_aotdif_1999-2001minus1986-1988.png"/>
          <p:cNvPicPr>
            <a:picLocks noChangeAspect="1"/>
          </p:cNvPicPr>
          <p:nvPr/>
        </p:nvPicPr>
        <p:blipFill>
          <a:blip r:embed="rId5"/>
          <a:stretch>
            <a:fillRect/>
          </a:stretch>
        </p:blipFill>
        <p:spPr>
          <a:xfrm>
            <a:off x="4419601" y="3733800"/>
            <a:ext cx="3825363" cy="2743200"/>
          </a:xfrm>
          <a:prstGeom prst="rect">
            <a:avLst/>
          </a:prstGeom>
        </p:spPr>
      </p:pic>
      <p:sp>
        <p:nvSpPr>
          <p:cNvPr id="8" name="TextBox 7"/>
          <p:cNvSpPr txBox="1"/>
          <p:nvPr/>
        </p:nvSpPr>
        <p:spPr>
          <a:xfrm>
            <a:off x="2759729" y="3200400"/>
            <a:ext cx="1444839" cy="307777"/>
          </a:xfrm>
          <a:prstGeom prst="rect">
            <a:avLst/>
          </a:prstGeom>
          <a:noFill/>
          <a:ln>
            <a:noFill/>
          </a:ln>
        </p:spPr>
        <p:txBody>
          <a:bodyPr wrap="none" rtlCol="0">
            <a:spAutoFit/>
          </a:bodyPr>
          <a:lstStyle/>
          <a:p>
            <a:r>
              <a:rPr lang="en-US" sz="1400" dirty="0" smtClean="0"/>
              <a:t>AVHRR-</a:t>
            </a:r>
            <a:r>
              <a:rPr lang="en-US" sz="1400" dirty="0" err="1" smtClean="0"/>
              <a:t>PATMOSx</a:t>
            </a:r>
            <a:endParaRPr lang="en-US" sz="1400" dirty="0"/>
          </a:p>
        </p:txBody>
      </p:sp>
      <p:sp>
        <p:nvSpPr>
          <p:cNvPr id="9" name="TextBox 8"/>
          <p:cNvSpPr txBox="1"/>
          <p:nvPr/>
        </p:nvSpPr>
        <p:spPr>
          <a:xfrm>
            <a:off x="6705600" y="3200400"/>
            <a:ext cx="1172817" cy="307777"/>
          </a:xfrm>
          <a:prstGeom prst="rect">
            <a:avLst/>
          </a:prstGeom>
          <a:noFill/>
          <a:ln>
            <a:noFill/>
          </a:ln>
        </p:spPr>
        <p:txBody>
          <a:bodyPr wrap="none" rtlCol="0">
            <a:spAutoFit/>
          </a:bodyPr>
          <a:lstStyle/>
          <a:p>
            <a:r>
              <a:rPr lang="en-US" sz="1400" dirty="0" smtClean="0"/>
              <a:t>AVHRR-GACP</a:t>
            </a:r>
            <a:endParaRPr lang="en-US" sz="1400" dirty="0"/>
          </a:p>
        </p:txBody>
      </p:sp>
      <p:sp>
        <p:nvSpPr>
          <p:cNvPr id="10" name="TextBox 9"/>
          <p:cNvSpPr txBox="1"/>
          <p:nvPr/>
        </p:nvSpPr>
        <p:spPr>
          <a:xfrm>
            <a:off x="3488482" y="5638800"/>
            <a:ext cx="626318" cy="307777"/>
          </a:xfrm>
          <a:prstGeom prst="rect">
            <a:avLst/>
          </a:prstGeom>
          <a:noFill/>
          <a:ln>
            <a:noFill/>
          </a:ln>
        </p:spPr>
        <p:txBody>
          <a:bodyPr wrap="none" rtlCol="0">
            <a:spAutoFit/>
          </a:bodyPr>
          <a:lstStyle/>
          <a:p>
            <a:r>
              <a:rPr lang="en-US" sz="1400" dirty="0" smtClean="0"/>
              <a:t>TOMS</a:t>
            </a:r>
            <a:endParaRPr lang="en-US" sz="1400" dirty="0"/>
          </a:p>
        </p:txBody>
      </p:sp>
      <p:sp>
        <p:nvSpPr>
          <p:cNvPr id="11" name="TextBox 10"/>
          <p:cNvSpPr txBox="1"/>
          <p:nvPr/>
        </p:nvSpPr>
        <p:spPr>
          <a:xfrm>
            <a:off x="7010400" y="5638800"/>
            <a:ext cx="864339" cy="307777"/>
          </a:xfrm>
          <a:prstGeom prst="rect">
            <a:avLst/>
          </a:prstGeom>
          <a:noFill/>
          <a:ln>
            <a:noFill/>
          </a:ln>
        </p:spPr>
        <p:txBody>
          <a:bodyPr wrap="none" rtlCol="0">
            <a:spAutoFit/>
          </a:bodyPr>
          <a:lstStyle/>
          <a:p>
            <a:r>
              <a:rPr lang="en-US" sz="1400" dirty="0" smtClean="0"/>
              <a:t>GOCART</a:t>
            </a:r>
            <a:endParaRPr lang="en-US" sz="1400" dirty="0"/>
          </a:p>
        </p:txBody>
      </p:sp>
      <p:grpSp>
        <p:nvGrpSpPr>
          <p:cNvPr id="31" name="Group 30"/>
          <p:cNvGrpSpPr/>
          <p:nvPr/>
        </p:nvGrpSpPr>
        <p:grpSpPr>
          <a:xfrm>
            <a:off x="2209800" y="2209800"/>
            <a:ext cx="4191000" cy="2819400"/>
            <a:chOff x="2209800" y="2209800"/>
            <a:chExt cx="4191000" cy="2819400"/>
          </a:xfrm>
        </p:grpSpPr>
        <p:sp>
          <p:nvSpPr>
            <p:cNvPr id="12" name="Oval 11"/>
            <p:cNvSpPr/>
            <p:nvPr/>
          </p:nvSpPr>
          <p:spPr>
            <a:xfrm>
              <a:off x="2209800" y="2209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09800" y="4648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943600" y="2209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943600" y="4648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124200" y="2133600"/>
            <a:ext cx="4191000" cy="2819400"/>
            <a:chOff x="3124200" y="2133600"/>
            <a:chExt cx="4191000" cy="2819400"/>
          </a:xfrm>
        </p:grpSpPr>
        <p:sp>
          <p:nvSpPr>
            <p:cNvPr id="16" name="Oval 15"/>
            <p:cNvSpPr/>
            <p:nvPr/>
          </p:nvSpPr>
          <p:spPr>
            <a:xfrm>
              <a:off x="3124200" y="21336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24200" y="45720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858000" y="21336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858000" y="45720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2057400" y="1828800"/>
            <a:ext cx="4191000" cy="2819400"/>
            <a:chOff x="2057400" y="1828800"/>
            <a:chExt cx="4191000" cy="2819400"/>
          </a:xfrm>
        </p:grpSpPr>
        <p:sp>
          <p:nvSpPr>
            <p:cNvPr id="20" name="Oval 19"/>
            <p:cNvSpPr/>
            <p:nvPr/>
          </p:nvSpPr>
          <p:spPr>
            <a:xfrm>
              <a:off x="2057400" y="1828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57400" y="4267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791200" y="1828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791200" y="4267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581400" y="2057400"/>
            <a:ext cx="4191000" cy="2743200"/>
            <a:chOff x="3581400" y="2057400"/>
            <a:chExt cx="4191000" cy="2743200"/>
          </a:xfrm>
        </p:grpSpPr>
        <p:sp>
          <p:nvSpPr>
            <p:cNvPr id="25" name="Oval 24"/>
            <p:cNvSpPr/>
            <p:nvPr/>
          </p:nvSpPr>
          <p:spPr>
            <a:xfrm>
              <a:off x="3581400" y="20574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81400" y="44958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315200" y="20574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315200" y="44958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Picture 31" descr="MISR_aotdif_2008-2009minus2000-2001.png"/>
          <p:cNvPicPr>
            <a:picLocks noChangeAspect="1"/>
          </p:cNvPicPr>
          <p:nvPr/>
        </p:nvPicPr>
        <p:blipFill>
          <a:blip r:embed="rId2"/>
          <a:stretch>
            <a:fillRect/>
          </a:stretch>
        </p:blipFill>
        <p:spPr>
          <a:xfrm>
            <a:off x="4419600" y="1295400"/>
            <a:ext cx="3825363" cy="2743200"/>
          </a:xfrm>
          <a:prstGeom prst="rect">
            <a:avLst/>
          </a:prstGeom>
        </p:spPr>
      </p:pic>
      <p:pic>
        <p:nvPicPr>
          <p:cNvPr id="34" name="Picture 33" descr="g5e001tld_aotdif_2008-2009minus2000-2001.png"/>
          <p:cNvPicPr>
            <a:picLocks noChangeAspect="1"/>
          </p:cNvPicPr>
          <p:nvPr/>
        </p:nvPicPr>
        <p:blipFill>
          <a:blip r:embed="rId3"/>
          <a:stretch>
            <a:fillRect/>
          </a:stretch>
        </p:blipFill>
        <p:spPr>
          <a:xfrm>
            <a:off x="4419600" y="3733800"/>
            <a:ext cx="3819139" cy="2743200"/>
          </a:xfrm>
          <a:prstGeom prst="rect">
            <a:avLst/>
          </a:prstGeom>
        </p:spPr>
      </p:pic>
      <p:pic>
        <p:nvPicPr>
          <p:cNvPr id="31" name="Picture 30" descr="SeaW_aotdif_2008-2009minus2000-2001.png"/>
          <p:cNvPicPr>
            <a:picLocks noChangeAspect="1"/>
          </p:cNvPicPr>
          <p:nvPr/>
        </p:nvPicPr>
        <p:blipFill>
          <a:blip r:embed="rId4"/>
          <a:stretch>
            <a:fillRect/>
          </a:stretch>
        </p:blipFill>
        <p:spPr>
          <a:xfrm>
            <a:off x="685800" y="1295400"/>
            <a:ext cx="3825363" cy="2743200"/>
          </a:xfrm>
          <a:prstGeom prst="rect">
            <a:avLst/>
          </a:prstGeom>
        </p:spPr>
      </p:pic>
      <p:pic>
        <p:nvPicPr>
          <p:cNvPr id="33" name="Picture 32" descr="MOD-t_aotdif_2008-2009minus2000-2001.png"/>
          <p:cNvPicPr>
            <a:picLocks noChangeAspect="1"/>
          </p:cNvPicPr>
          <p:nvPr/>
        </p:nvPicPr>
        <p:blipFill>
          <a:blip r:embed="rId5"/>
          <a:stretch>
            <a:fillRect/>
          </a:stretch>
        </p:blipFill>
        <p:spPr>
          <a:xfrm>
            <a:off x="685800" y="3733800"/>
            <a:ext cx="3819139" cy="2743200"/>
          </a:xfrm>
          <a:prstGeom prst="rect">
            <a:avLst/>
          </a:prstGeom>
        </p:spPr>
      </p:pic>
      <p:sp>
        <p:nvSpPr>
          <p:cNvPr id="2" name="Title 1"/>
          <p:cNvSpPr>
            <a:spLocks noGrp="1"/>
          </p:cNvSpPr>
          <p:nvPr>
            <p:ph type="title"/>
          </p:nvPr>
        </p:nvSpPr>
        <p:spPr/>
        <p:txBody>
          <a:bodyPr>
            <a:noAutofit/>
          </a:bodyPr>
          <a:lstStyle/>
          <a:p>
            <a:r>
              <a:rPr lang="en-US" sz="3200" dirty="0" smtClean="0"/>
              <a:t>Where do the changes happen?</a:t>
            </a:r>
            <a:br>
              <a:rPr lang="en-US" sz="3200" dirty="0" smtClean="0"/>
            </a:br>
            <a:r>
              <a:rPr lang="en-US" sz="3200" dirty="0" smtClean="0"/>
              <a:t>- Diff. between 2008-2009 and 2000-2001</a:t>
            </a:r>
            <a:endParaRPr lang="en-US" sz="3200" dirty="0"/>
          </a:p>
        </p:txBody>
      </p:sp>
      <p:sp>
        <p:nvSpPr>
          <p:cNvPr id="8" name="TextBox 7"/>
          <p:cNvSpPr txBox="1"/>
          <p:nvPr/>
        </p:nvSpPr>
        <p:spPr>
          <a:xfrm>
            <a:off x="3228207" y="3200400"/>
            <a:ext cx="850563" cy="307777"/>
          </a:xfrm>
          <a:prstGeom prst="rect">
            <a:avLst/>
          </a:prstGeom>
          <a:noFill/>
          <a:ln>
            <a:noFill/>
          </a:ln>
        </p:spPr>
        <p:txBody>
          <a:bodyPr wrap="none" rtlCol="0">
            <a:spAutoFit/>
          </a:bodyPr>
          <a:lstStyle/>
          <a:p>
            <a:r>
              <a:rPr lang="en-US" sz="1400" dirty="0" err="1" smtClean="0"/>
              <a:t>SeaWiFS</a:t>
            </a:r>
            <a:endParaRPr lang="en-US" sz="1400" dirty="0"/>
          </a:p>
        </p:txBody>
      </p:sp>
      <p:sp>
        <p:nvSpPr>
          <p:cNvPr id="9" name="TextBox 8"/>
          <p:cNvSpPr txBox="1"/>
          <p:nvPr/>
        </p:nvSpPr>
        <p:spPr>
          <a:xfrm>
            <a:off x="7304861" y="3200400"/>
            <a:ext cx="543739" cy="307777"/>
          </a:xfrm>
          <a:prstGeom prst="rect">
            <a:avLst/>
          </a:prstGeom>
          <a:noFill/>
          <a:ln>
            <a:noFill/>
          </a:ln>
        </p:spPr>
        <p:txBody>
          <a:bodyPr wrap="none" rtlCol="0">
            <a:spAutoFit/>
          </a:bodyPr>
          <a:lstStyle/>
          <a:p>
            <a:r>
              <a:rPr lang="en-US" sz="1400" dirty="0" smtClean="0"/>
              <a:t>MISR</a:t>
            </a:r>
            <a:endParaRPr lang="en-US" sz="1400" dirty="0"/>
          </a:p>
        </p:txBody>
      </p:sp>
      <p:sp>
        <p:nvSpPr>
          <p:cNvPr id="10" name="TextBox 9"/>
          <p:cNvSpPr txBox="1"/>
          <p:nvPr/>
        </p:nvSpPr>
        <p:spPr>
          <a:xfrm>
            <a:off x="2985026" y="5638800"/>
            <a:ext cx="1129774" cy="307777"/>
          </a:xfrm>
          <a:prstGeom prst="rect">
            <a:avLst/>
          </a:prstGeom>
          <a:noFill/>
          <a:ln>
            <a:noFill/>
          </a:ln>
        </p:spPr>
        <p:txBody>
          <a:bodyPr wrap="none" rtlCol="0">
            <a:spAutoFit/>
          </a:bodyPr>
          <a:lstStyle/>
          <a:p>
            <a:r>
              <a:rPr lang="en-US" sz="1400" dirty="0" smtClean="0"/>
              <a:t>MODIS-Terra</a:t>
            </a:r>
            <a:endParaRPr lang="en-US" sz="1400" dirty="0"/>
          </a:p>
        </p:txBody>
      </p:sp>
      <p:sp>
        <p:nvSpPr>
          <p:cNvPr id="11" name="TextBox 10"/>
          <p:cNvSpPr txBox="1"/>
          <p:nvPr/>
        </p:nvSpPr>
        <p:spPr>
          <a:xfrm>
            <a:off x="7010400" y="5638800"/>
            <a:ext cx="864339" cy="307777"/>
          </a:xfrm>
          <a:prstGeom prst="rect">
            <a:avLst/>
          </a:prstGeom>
          <a:noFill/>
          <a:ln>
            <a:noFill/>
          </a:ln>
        </p:spPr>
        <p:txBody>
          <a:bodyPr wrap="none" rtlCol="0">
            <a:spAutoFit/>
          </a:bodyPr>
          <a:lstStyle/>
          <a:p>
            <a:r>
              <a:rPr lang="en-US" sz="1400" dirty="0" smtClean="0"/>
              <a:t>GOCART</a:t>
            </a:r>
            <a:endParaRPr lang="en-US" sz="1400" dirty="0"/>
          </a:p>
        </p:txBody>
      </p:sp>
      <p:grpSp>
        <p:nvGrpSpPr>
          <p:cNvPr id="6" name="Group 30"/>
          <p:cNvGrpSpPr/>
          <p:nvPr/>
        </p:nvGrpSpPr>
        <p:grpSpPr>
          <a:xfrm>
            <a:off x="2209800" y="2209800"/>
            <a:ext cx="4191000" cy="2819400"/>
            <a:chOff x="2209800" y="2209800"/>
            <a:chExt cx="4191000" cy="2819400"/>
          </a:xfrm>
        </p:grpSpPr>
        <p:sp>
          <p:nvSpPr>
            <p:cNvPr id="12" name="Oval 11"/>
            <p:cNvSpPr/>
            <p:nvPr/>
          </p:nvSpPr>
          <p:spPr>
            <a:xfrm>
              <a:off x="2209800" y="2209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09800" y="4648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943600" y="2209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943600" y="4648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9"/>
          <p:cNvGrpSpPr/>
          <p:nvPr/>
        </p:nvGrpSpPr>
        <p:grpSpPr>
          <a:xfrm>
            <a:off x="3124200" y="2133600"/>
            <a:ext cx="4191000" cy="2819400"/>
            <a:chOff x="3124200" y="2133600"/>
            <a:chExt cx="4191000" cy="2819400"/>
          </a:xfrm>
        </p:grpSpPr>
        <p:sp>
          <p:nvSpPr>
            <p:cNvPr id="16" name="Oval 15"/>
            <p:cNvSpPr/>
            <p:nvPr/>
          </p:nvSpPr>
          <p:spPr>
            <a:xfrm>
              <a:off x="3124200" y="21336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24200" y="45720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858000" y="21336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858000" y="4572000"/>
              <a:ext cx="457200" cy="3810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31"/>
          <p:cNvGrpSpPr/>
          <p:nvPr/>
        </p:nvGrpSpPr>
        <p:grpSpPr>
          <a:xfrm>
            <a:off x="2057400" y="1828800"/>
            <a:ext cx="4191000" cy="2819400"/>
            <a:chOff x="2057400" y="1828800"/>
            <a:chExt cx="4191000" cy="2819400"/>
          </a:xfrm>
        </p:grpSpPr>
        <p:sp>
          <p:nvSpPr>
            <p:cNvPr id="20" name="Oval 19"/>
            <p:cNvSpPr/>
            <p:nvPr/>
          </p:nvSpPr>
          <p:spPr>
            <a:xfrm>
              <a:off x="2057400" y="1828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057400" y="4267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791200" y="18288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791200" y="4267200"/>
              <a:ext cx="457200" cy="381000"/>
            </a:xfrm>
            <a:prstGeom prst="ellipse">
              <a:avLst/>
            </a:prstGeom>
            <a:noFill/>
            <a:ln w="28575" cap="flat" cmpd="sng" algn="ctr">
              <a:solidFill>
                <a:srgbClr val="0000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8"/>
          <p:cNvGrpSpPr/>
          <p:nvPr/>
        </p:nvGrpSpPr>
        <p:grpSpPr>
          <a:xfrm>
            <a:off x="3581400" y="2057400"/>
            <a:ext cx="4191000" cy="2743200"/>
            <a:chOff x="3581400" y="2057400"/>
            <a:chExt cx="4191000" cy="2743200"/>
          </a:xfrm>
        </p:grpSpPr>
        <p:sp>
          <p:nvSpPr>
            <p:cNvPr id="25" name="Oval 24"/>
            <p:cNvSpPr/>
            <p:nvPr/>
          </p:nvSpPr>
          <p:spPr>
            <a:xfrm>
              <a:off x="3581400" y="20574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81400" y="44958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315200" y="20574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315200" y="4495800"/>
              <a:ext cx="457200" cy="304800"/>
            </a:xfrm>
            <a:prstGeom prst="ellipse">
              <a:avLst/>
            </a:prstGeom>
            <a:noFill/>
            <a:ln w="28575"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ormAutofit/>
          </a:bodyPr>
          <a:lstStyle/>
          <a:p>
            <a:r>
              <a:rPr lang="en-US" sz="2000" dirty="0" smtClean="0"/>
              <a:t>276 sites, but only a handful started in the 1990s</a:t>
            </a:r>
          </a:p>
          <a:p>
            <a:r>
              <a:rPr lang="en-US" sz="2000" dirty="0" smtClean="0"/>
              <a:t>Sites shown next have the longest data record in each region</a:t>
            </a:r>
          </a:p>
          <a:p>
            <a:r>
              <a:rPr lang="en-US" sz="2000" dirty="0" smtClean="0"/>
              <a:t>Some regions do not have any AERONET sites (e.g., CAS)</a:t>
            </a:r>
            <a:endParaRPr lang="en-US" sz="2000" dirty="0"/>
          </a:p>
        </p:txBody>
      </p:sp>
      <p:sp>
        <p:nvSpPr>
          <p:cNvPr id="3" name="Title 2"/>
          <p:cNvSpPr>
            <a:spLocks noGrp="1"/>
          </p:cNvSpPr>
          <p:nvPr>
            <p:ph type="title"/>
          </p:nvPr>
        </p:nvSpPr>
        <p:spPr/>
        <p:txBody>
          <a:bodyPr>
            <a:normAutofit/>
          </a:bodyPr>
          <a:lstStyle/>
          <a:p>
            <a:r>
              <a:rPr lang="en-US" dirty="0" smtClean="0"/>
              <a:t>AOD variations at AERONET sites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sun-g5e001tld_Mongu_saf_monthly_1994-2009.png"/>
          <p:cNvPicPr>
            <a:picLocks noChangeAspect="1"/>
          </p:cNvPicPr>
          <p:nvPr/>
        </p:nvPicPr>
        <p:blipFill>
          <a:blip r:embed="rId2"/>
          <a:stretch>
            <a:fillRect/>
          </a:stretch>
        </p:blipFill>
        <p:spPr>
          <a:xfrm>
            <a:off x="4572000" y="4953000"/>
            <a:ext cx="4406459" cy="1280160"/>
          </a:xfrm>
          <a:prstGeom prst="rect">
            <a:avLst/>
          </a:prstGeom>
        </p:spPr>
      </p:pic>
      <p:pic>
        <p:nvPicPr>
          <p:cNvPr id="9" name="Picture 8" descr="sun-g5e001tld_Kanpur_sas_monthly_1994-2009.png"/>
          <p:cNvPicPr>
            <a:picLocks noChangeAspect="1"/>
          </p:cNvPicPr>
          <p:nvPr/>
        </p:nvPicPr>
        <p:blipFill>
          <a:blip r:embed="rId3"/>
          <a:stretch>
            <a:fillRect/>
          </a:stretch>
        </p:blipFill>
        <p:spPr>
          <a:xfrm>
            <a:off x="4572000" y="2362200"/>
            <a:ext cx="4406459" cy="1280160"/>
          </a:xfrm>
          <a:prstGeom prst="rect">
            <a:avLst/>
          </a:prstGeom>
        </p:spPr>
      </p:pic>
      <p:sp>
        <p:nvSpPr>
          <p:cNvPr id="4" name="Title 3"/>
          <p:cNvSpPr>
            <a:spLocks noGrp="1"/>
          </p:cNvSpPr>
          <p:nvPr>
            <p:ph type="title"/>
          </p:nvPr>
        </p:nvSpPr>
        <p:spPr/>
        <p:txBody>
          <a:bodyPr/>
          <a:lstStyle/>
          <a:p>
            <a:r>
              <a:rPr lang="en-US" dirty="0" smtClean="0"/>
              <a:t>Monthly AOD at 8 land sites</a:t>
            </a:r>
            <a:endParaRPr lang="en-US" dirty="0"/>
          </a:p>
        </p:txBody>
      </p:sp>
      <p:pic>
        <p:nvPicPr>
          <p:cNvPr id="6" name="Picture 5" descr="sun-g5e001tld_Avignon_eur_monthly_1994-2009.png"/>
          <p:cNvPicPr>
            <a:picLocks noChangeAspect="1"/>
          </p:cNvPicPr>
          <p:nvPr/>
        </p:nvPicPr>
        <p:blipFill>
          <a:blip r:embed="rId4"/>
          <a:stretch>
            <a:fillRect/>
          </a:stretch>
        </p:blipFill>
        <p:spPr>
          <a:xfrm>
            <a:off x="4585142" y="1082040"/>
            <a:ext cx="4406458" cy="1280160"/>
          </a:xfrm>
          <a:prstGeom prst="rect">
            <a:avLst/>
          </a:prstGeom>
        </p:spPr>
      </p:pic>
      <p:pic>
        <p:nvPicPr>
          <p:cNvPr id="8" name="Picture 7" descr="sun-g5e001tld_Beijing_eas_monthly_1994-2009.png"/>
          <p:cNvPicPr>
            <a:picLocks noChangeAspect="1"/>
          </p:cNvPicPr>
          <p:nvPr/>
        </p:nvPicPr>
        <p:blipFill>
          <a:blip r:embed="rId5"/>
          <a:stretch>
            <a:fillRect/>
          </a:stretch>
        </p:blipFill>
        <p:spPr>
          <a:xfrm>
            <a:off x="76200" y="2362200"/>
            <a:ext cx="4407408" cy="1280160"/>
          </a:xfrm>
          <a:prstGeom prst="rect">
            <a:avLst/>
          </a:prstGeom>
        </p:spPr>
      </p:pic>
      <p:pic>
        <p:nvPicPr>
          <p:cNvPr id="5" name="Picture 4" descr="sun-g5e001tld_GSFC_usa_monthly_1994-2009.png"/>
          <p:cNvPicPr>
            <a:picLocks noChangeAspect="1"/>
          </p:cNvPicPr>
          <p:nvPr/>
        </p:nvPicPr>
        <p:blipFill>
          <a:blip r:embed="rId6"/>
          <a:stretch>
            <a:fillRect/>
          </a:stretch>
        </p:blipFill>
        <p:spPr>
          <a:xfrm>
            <a:off x="76200" y="1082040"/>
            <a:ext cx="4406459" cy="1280160"/>
          </a:xfrm>
          <a:prstGeom prst="rect">
            <a:avLst/>
          </a:prstGeom>
        </p:spPr>
      </p:pic>
      <p:pic>
        <p:nvPicPr>
          <p:cNvPr id="12" name="Picture 11" descr="sun-g5e001tld_Banizoumbou_naf_monthly_1994-2009.png"/>
          <p:cNvPicPr>
            <a:picLocks noChangeAspect="1"/>
          </p:cNvPicPr>
          <p:nvPr/>
        </p:nvPicPr>
        <p:blipFill>
          <a:blip r:embed="rId7"/>
          <a:stretch>
            <a:fillRect/>
          </a:stretch>
        </p:blipFill>
        <p:spPr>
          <a:xfrm>
            <a:off x="4572000" y="3657600"/>
            <a:ext cx="4399994" cy="1280160"/>
          </a:xfrm>
          <a:prstGeom prst="rect">
            <a:avLst/>
          </a:prstGeom>
        </p:spPr>
      </p:pic>
      <p:pic>
        <p:nvPicPr>
          <p:cNvPr id="11" name="Picture 10" descr="sun-g5e001tld_SEDE_BOKER_mde_monthly_1994-2009.png"/>
          <p:cNvPicPr>
            <a:picLocks noChangeAspect="1"/>
          </p:cNvPicPr>
          <p:nvPr/>
        </p:nvPicPr>
        <p:blipFill>
          <a:blip r:embed="rId8"/>
          <a:stretch>
            <a:fillRect/>
          </a:stretch>
        </p:blipFill>
        <p:spPr>
          <a:xfrm>
            <a:off x="76200" y="3642360"/>
            <a:ext cx="4407408" cy="1295770"/>
          </a:xfrm>
          <a:prstGeom prst="rect">
            <a:avLst/>
          </a:prstGeom>
        </p:spPr>
      </p:pic>
      <p:pic>
        <p:nvPicPr>
          <p:cNvPr id="13" name="Picture 12" descr="sun-g5e001tld_Alta_Floresta_sam_monthly_1994-2009.png"/>
          <p:cNvPicPr>
            <a:picLocks noChangeAspect="1"/>
          </p:cNvPicPr>
          <p:nvPr/>
        </p:nvPicPr>
        <p:blipFill>
          <a:blip r:embed="rId9"/>
          <a:stretch>
            <a:fillRect/>
          </a:stretch>
        </p:blipFill>
        <p:spPr>
          <a:xfrm>
            <a:off x="76200" y="4953000"/>
            <a:ext cx="4406459" cy="1280160"/>
          </a:xfrm>
          <a:prstGeom prst="rect">
            <a:avLst/>
          </a:prstGeom>
        </p:spPr>
      </p:pic>
      <p:grpSp>
        <p:nvGrpSpPr>
          <p:cNvPr id="15" name="Group 14"/>
          <p:cNvGrpSpPr/>
          <p:nvPr/>
        </p:nvGrpSpPr>
        <p:grpSpPr>
          <a:xfrm>
            <a:off x="5605746" y="6265334"/>
            <a:ext cx="1998713" cy="310984"/>
            <a:chOff x="1859780" y="5430820"/>
            <a:chExt cx="1998713" cy="310984"/>
          </a:xfrm>
        </p:grpSpPr>
        <p:grpSp>
          <p:nvGrpSpPr>
            <p:cNvPr id="28" name="Group 27"/>
            <p:cNvGrpSpPr/>
            <p:nvPr/>
          </p:nvGrpSpPr>
          <p:grpSpPr>
            <a:xfrm>
              <a:off x="1944510" y="5526690"/>
              <a:ext cx="1332420" cy="45720"/>
              <a:chOff x="1944510" y="5526690"/>
              <a:chExt cx="1332420" cy="45720"/>
            </a:xfrm>
          </p:grpSpPr>
          <p:sp>
            <p:nvSpPr>
              <p:cNvPr id="32" name="Rectangle 31"/>
              <p:cNvSpPr/>
              <p:nvPr/>
            </p:nvSpPr>
            <p:spPr>
              <a:xfrm>
                <a:off x="1944510" y="5526690"/>
                <a:ext cx="265580" cy="45720"/>
              </a:xfrm>
              <a:prstGeom prst="rect">
                <a:avLst/>
              </a:prstGeom>
              <a:solidFill>
                <a:schemeClr val="accent4"/>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p:cNvSpPr/>
              <p:nvPr/>
            </p:nvSpPr>
            <p:spPr>
              <a:xfrm>
                <a:off x="2210090" y="5526690"/>
                <a:ext cx="265580" cy="45720"/>
              </a:xfrm>
              <a:prstGeom prst="rect">
                <a:avLst/>
              </a:prstGeom>
              <a:solidFill>
                <a:srgbClr val="FFA61B"/>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p:cNvSpPr/>
              <p:nvPr/>
            </p:nvSpPr>
            <p:spPr>
              <a:xfrm>
                <a:off x="2477514" y="5526690"/>
                <a:ext cx="265580" cy="45720"/>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p:cNvSpPr/>
              <p:nvPr/>
            </p:nvSpPr>
            <p:spPr>
              <a:xfrm>
                <a:off x="2743094" y="5526690"/>
                <a:ext cx="265580" cy="45720"/>
              </a:xfrm>
              <a:prstGeom prst="rect">
                <a:avLst/>
              </a:prstGeom>
              <a:solidFill>
                <a:srgbClr val="660066"/>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p:cNvSpPr/>
              <p:nvPr/>
            </p:nvSpPr>
            <p:spPr>
              <a:xfrm>
                <a:off x="3011350" y="5526690"/>
                <a:ext cx="265580" cy="45720"/>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29" name="Group 28"/>
            <p:cNvGrpSpPr/>
            <p:nvPr/>
          </p:nvGrpSpPr>
          <p:grpSpPr>
            <a:xfrm>
              <a:off x="1859780" y="5430820"/>
              <a:ext cx="1998713" cy="310984"/>
              <a:chOff x="1859780" y="5430820"/>
              <a:chExt cx="1998713" cy="310984"/>
            </a:xfrm>
          </p:grpSpPr>
          <p:sp>
            <p:nvSpPr>
              <p:cNvPr id="30" name="TextBox 29"/>
              <p:cNvSpPr txBox="1"/>
              <p:nvPr/>
            </p:nvSpPr>
            <p:spPr>
              <a:xfrm>
                <a:off x="1859780" y="5526360"/>
                <a:ext cx="144255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latin typeface="Arial"/>
                    <a:cs typeface="Arial"/>
                  </a:rPr>
                  <a:t>SS     DU    OM    BC    SU</a:t>
                </a:r>
                <a:endParaRPr lang="en-US" sz="800" dirty="0">
                  <a:latin typeface="Arial"/>
                  <a:cs typeface="Arial"/>
                </a:endParaRPr>
              </a:p>
            </p:txBody>
          </p:sp>
          <p:sp>
            <p:nvSpPr>
              <p:cNvPr id="31" name="TextBox 30"/>
              <p:cNvSpPr txBox="1"/>
              <p:nvPr/>
            </p:nvSpPr>
            <p:spPr>
              <a:xfrm>
                <a:off x="3237810" y="5430820"/>
                <a:ext cx="620683"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GOCART</a:t>
                </a:r>
                <a:endParaRPr lang="en-US" sz="800" dirty="0">
                  <a:latin typeface="Arial"/>
                  <a:cs typeface="Arial"/>
                </a:endParaRPr>
              </a:p>
            </p:txBody>
          </p:sp>
        </p:grpSp>
      </p:grpSp>
      <p:grpSp>
        <p:nvGrpSpPr>
          <p:cNvPr id="16" name="Group 15"/>
          <p:cNvGrpSpPr/>
          <p:nvPr/>
        </p:nvGrpSpPr>
        <p:grpSpPr>
          <a:xfrm>
            <a:off x="1524000" y="6248400"/>
            <a:ext cx="4104034" cy="246221"/>
            <a:chOff x="218800" y="5110674"/>
            <a:chExt cx="4104034" cy="246221"/>
          </a:xfrm>
        </p:grpSpPr>
        <p:sp>
          <p:nvSpPr>
            <p:cNvPr id="17" name="TextBox 16"/>
            <p:cNvSpPr txBox="1"/>
            <p:nvPr/>
          </p:nvSpPr>
          <p:spPr>
            <a:xfrm>
              <a:off x="1137459" y="5138251"/>
              <a:ext cx="61792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err="1" smtClean="0">
                  <a:latin typeface="Arial"/>
                  <a:cs typeface="Arial"/>
                </a:rPr>
                <a:t>SeaWiFS</a:t>
              </a:r>
              <a:endParaRPr lang="en-US" sz="800" dirty="0">
                <a:latin typeface="Arial"/>
                <a:cs typeface="Arial"/>
              </a:endParaRPr>
            </a:p>
          </p:txBody>
        </p:sp>
        <p:sp>
          <p:nvSpPr>
            <p:cNvPr id="18" name="TextBox 17"/>
            <p:cNvSpPr txBox="1"/>
            <p:nvPr/>
          </p:nvSpPr>
          <p:spPr>
            <a:xfrm>
              <a:off x="1782243" y="5138251"/>
              <a:ext cx="78884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MODIS-Terra</a:t>
              </a:r>
              <a:endParaRPr lang="en-US" sz="800" dirty="0">
                <a:latin typeface="Arial"/>
                <a:cs typeface="Arial"/>
              </a:endParaRPr>
            </a:p>
          </p:txBody>
        </p:sp>
        <p:sp>
          <p:nvSpPr>
            <p:cNvPr id="19" name="TextBox 18"/>
            <p:cNvSpPr txBox="1"/>
            <p:nvPr/>
          </p:nvSpPr>
          <p:spPr>
            <a:xfrm>
              <a:off x="2580971" y="5138251"/>
              <a:ext cx="794709"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MODIS-Aqua</a:t>
              </a:r>
              <a:endParaRPr lang="en-US" sz="800" dirty="0">
                <a:latin typeface="Arial"/>
                <a:cs typeface="Arial"/>
              </a:endParaRPr>
            </a:p>
          </p:txBody>
        </p:sp>
        <p:sp>
          <p:nvSpPr>
            <p:cNvPr id="20" name="Rectangle 19"/>
            <p:cNvSpPr>
              <a:spLocks noChangeAspect="1"/>
            </p:cNvSpPr>
            <p:nvPr/>
          </p:nvSpPr>
          <p:spPr>
            <a:xfrm>
              <a:off x="1118993" y="5224553"/>
              <a:ext cx="64008" cy="64008"/>
            </a:xfrm>
            <a:prstGeom prst="rect">
              <a:avLst/>
            </a:prstGeom>
            <a:noFill/>
            <a:ln w="12700" cap="flat" cmpd="sng" algn="ctr">
              <a:solidFill>
                <a:srgbClr val="05A4D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Oval 20"/>
            <p:cNvSpPr>
              <a:spLocks noChangeAspect="1"/>
            </p:cNvSpPr>
            <p:nvPr/>
          </p:nvSpPr>
          <p:spPr>
            <a:xfrm>
              <a:off x="1770429" y="5218255"/>
              <a:ext cx="64008" cy="64008"/>
            </a:xfrm>
            <a:prstGeom prst="ellipse">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Isosceles Triangle 21"/>
            <p:cNvSpPr>
              <a:spLocks noChangeAspect="1"/>
            </p:cNvSpPr>
            <p:nvPr/>
          </p:nvSpPr>
          <p:spPr>
            <a:xfrm>
              <a:off x="2571091" y="5214410"/>
              <a:ext cx="74249" cy="64008"/>
            </a:xfrm>
            <a:prstGeom prst="triangle">
              <a:avLst/>
            </a:prstGeom>
            <a:noFill/>
            <a:ln w="12700" cap="flat" cmpd="sng" algn="ctr">
              <a:solidFill>
                <a:srgbClr val="FF2EFD"/>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TextBox 22"/>
            <p:cNvSpPr txBox="1"/>
            <p:nvPr/>
          </p:nvSpPr>
          <p:spPr>
            <a:xfrm>
              <a:off x="3384147" y="5138251"/>
              <a:ext cx="441146"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MISR</a:t>
              </a:r>
              <a:endParaRPr lang="en-US" sz="800" dirty="0">
                <a:latin typeface="Arial"/>
                <a:cs typeface="Arial"/>
              </a:endParaRPr>
            </a:p>
          </p:txBody>
        </p:sp>
        <p:sp>
          <p:nvSpPr>
            <p:cNvPr id="24" name="Diamond 23"/>
            <p:cNvSpPr>
              <a:spLocks noChangeAspect="1"/>
            </p:cNvSpPr>
            <p:nvPr/>
          </p:nvSpPr>
          <p:spPr>
            <a:xfrm flipH="1" flipV="1">
              <a:off x="3361959" y="5208161"/>
              <a:ext cx="73152" cy="73152"/>
            </a:xfrm>
            <a:prstGeom prst="diamond">
              <a:avLst/>
            </a:prstGeom>
            <a:noFill/>
            <a:ln w="12700" cap="flat" cmpd="sng" algn="ctr">
              <a:solidFill>
                <a:srgbClr val="4603E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5" name="Straight Connector 24"/>
            <p:cNvCxnSpPr/>
            <p:nvPr/>
          </p:nvCxnSpPr>
          <p:spPr>
            <a:xfrm>
              <a:off x="218800" y="5255330"/>
              <a:ext cx="266192"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51124" y="5138529"/>
              <a:ext cx="684803"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AERONET</a:t>
              </a:r>
              <a:endParaRPr lang="en-US" sz="800" dirty="0">
                <a:latin typeface="Arial"/>
                <a:cs typeface="Arial"/>
              </a:endParaRPr>
            </a:p>
          </p:txBody>
        </p:sp>
        <p:sp>
          <p:nvSpPr>
            <p:cNvPr id="27" name="TextBox 26"/>
            <p:cNvSpPr txBox="1"/>
            <p:nvPr/>
          </p:nvSpPr>
          <p:spPr>
            <a:xfrm>
              <a:off x="3740623" y="5110674"/>
              <a:ext cx="58221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smtClean="0">
                  <a:ln>
                    <a:solidFill>
                      <a:srgbClr val="034D46"/>
                    </a:solidFill>
                  </a:ln>
                  <a:solidFill>
                    <a:schemeClr val="tx2"/>
                  </a:solidFill>
                  <a:latin typeface="Arial"/>
                  <a:cs typeface="Arial"/>
                </a:rPr>
                <a:t>×</a:t>
              </a:r>
              <a:r>
                <a:rPr lang="en-US" sz="800" dirty="0" smtClean="0">
                  <a:latin typeface="Arial"/>
                  <a:cs typeface="Arial"/>
                </a:rPr>
                <a:t> TOMS</a:t>
              </a:r>
              <a:endParaRPr lang="en-US" sz="800" dirty="0">
                <a:latin typeface="Arial"/>
                <a:cs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43" descr="sun-g5e001tld_Amsterdam_Island_sou_monthly_1994-2009.png"/>
          <p:cNvPicPr>
            <a:picLocks noChangeAspect="1"/>
          </p:cNvPicPr>
          <p:nvPr/>
        </p:nvPicPr>
        <p:blipFill>
          <a:blip r:embed="rId2"/>
          <a:stretch>
            <a:fillRect/>
          </a:stretch>
        </p:blipFill>
        <p:spPr>
          <a:xfrm>
            <a:off x="4584192" y="4910328"/>
            <a:ext cx="4407408" cy="1315343"/>
          </a:xfrm>
          <a:prstGeom prst="rect">
            <a:avLst/>
          </a:prstGeom>
        </p:spPr>
      </p:pic>
      <p:pic>
        <p:nvPicPr>
          <p:cNvPr id="42" name="Picture 41" descr="sun-g5e001tld_MCO-Hanimaadhoo_nin_monthly_1994-2009.png"/>
          <p:cNvPicPr>
            <a:picLocks noChangeAspect="1"/>
          </p:cNvPicPr>
          <p:nvPr/>
        </p:nvPicPr>
        <p:blipFill>
          <a:blip r:embed="rId3"/>
          <a:stretch>
            <a:fillRect/>
          </a:stretch>
        </p:blipFill>
        <p:spPr>
          <a:xfrm>
            <a:off x="4584192" y="3639312"/>
            <a:ext cx="4407408" cy="1295106"/>
          </a:xfrm>
          <a:prstGeom prst="rect">
            <a:avLst/>
          </a:prstGeom>
        </p:spPr>
      </p:pic>
      <p:pic>
        <p:nvPicPr>
          <p:cNvPr id="40" name="Picture 39" descr="sun-g5e001tld_La_Parguera_cat_monthly_1994-2009.png"/>
          <p:cNvPicPr>
            <a:picLocks noChangeAspect="1"/>
          </p:cNvPicPr>
          <p:nvPr/>
        </p:nvPicPr>
        <p:blipFill>
          <a:blip r:embed="rId4"/>
          <a:stretch>
            <a:fillRect/>
          </a:stretch>
        </p:blipFill>
        <p:spPr>
          <a:xfrm>
            <a:off x="4584192" y="2377440"/>
            <a:ext cx="4402403" cy="1280160"/>
          </a:xfrm>
          <a:prstGeom prst="rect">
            <a:avLst/>
          </a:prstGeom>
        </p:spPr>
      </p:pic>
      <p:pic>
        <p:nvPicPr>
          <p:cNvPr id="38" name="Picture 37" descr="sun-g5e001tld_Midway_Island_ecp_monthly_1994-2009.png"/>
          <p:cNvPicPr>
            <a:picLocks noChangeAspect="1"/>
          </p:cNvPicPr>
          <p:nvPr/>
        </p:nvPicPr>
        <p:blipFill>
          <a:blip r:embed="rId5"/>
          <a:stretch>
            <a:fillRect/>
          </a:stretch>
        </p:blipFill>
        <p:spPr>
          <a:xfrm>
            <a:off x="4584192" y="1082040"/>
            <a:ext cx="4402403" cy="1280160"/>
          </a:xfrm>
          <a:prstGeom prst="rect">
            <a:avLst/>
          </a:prstGeom>
        </p:spPr>
      </p:pic>
      <p:sp>
        <p:nvSpPr>
          <p:cNvPr id="4" name="Title 3"/>
          <p:cNvSpPr>
            <a:spLocks noGrp="1"/>
          </p:cNvSpPr>
          <p:nvPr>
            <p:ph type="title"/>
          </p:nvPr>
        </p:nvSpPr>
        <p:spPr/>
        <p:txBody>
          <a:bodyPr/>
          <a:lstStyle/>
          <a:p>
            <a:r>
              <a:rPr lang="en-US" dirty="0" smtClean="0"/>
              <a:t>Monthly AOD at 8 island sites</a:t>
            </a:r>
            <a:endParaRPr lang="en-US" dirty="0"/>
          </a:p>
        </p:txBody>
      </p:sp>
      <p:grpSp>
        <p:nvGrpSpPr>
          <p:cNvPr id="2" name="Group 14"/>
          <p:cNvGrpSpPr/>
          <p:nvPr/>
        </p:nvGrpSpPr>
        <p:grpSpPr>
          <a:xfrm>
            <a:off x="5605746" y="6265334"/>
            <a:ext cx="1998713" cy="310984"/>
            <a:chOff x="1859780" y="5430820"/>
            <a:chExt cx="1998713" cy="310984"/>
          </a:xfrm>
        </p:grpSpPr>
        <p:grpSp>
          <p:nvGrpSpPr>
            <p:cNvPr id="3" name="Group 27"/>
            <p:cNvGrpSpPr/>
            <p:nvPr/>
          </p:nvGrpSpPr>
          <p:grpSpPr>
            <a:xfrm>
              <a:off x="1944510" y="5526690"/>
              <a:ext cx="1332420" cy="45720"/>
              <a:chOff x="1944510" y="5526690"/>
              <a:chExt cx="1332420" cy="45720"/>
            </a:xfrm>
          </p:grpSpPr>
          <p:sp>
            <p:nvSpPr>
              <p:cNvPr id="32" name="Rectangle 31"/>
              <p:cNvSpPr/>
              <p:nvPr/>
            </p:nvSpPr>
            <p:spPr>
              <a:xfrm>
                <a:off x="1944510" y="5526690"/>
                <a:ext cx="265580" cy="45720"/>
              </a:xfrm>
              <a:prstGeom prst="rect">
                <a:avLst/>
              </a:prstGeom>
              <a:solidFill>
                <a:schemeClr val="accent4"/>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p:cNvSpPr/>
              <p:nvPr/>
            </p:nvSpPr>
            <p:spPr>
              <a:xfrm>
                <a:off x="2210090" y="5526690"/>
                <a:ext cx="265580" cy="45720"/>
              </a:xfrm>
              <a:prstGeom prst="rect">
                <a:avLst/>
              </a:prstGeom>
              <a:solidFill>
                <a:srgbClr val="FFA61B"/>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p:cNvSpPr/>
              <p:nvPr/>
            </p:nvSpPr>
            <p:spPr>
              <a:xfrm>
                <a:off x="2477514" y="5526690"/>
                <a:ext cx="265580" cy="45720"/>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p:cNvSpPr/>
              <p:nvPr/>
            </p:nvSpPr>
            <p:spPr>
              <a:xfrm>
                <a:off x="2743094" y="5526690"/>
                <a:ext cx="265580" cy="45720"/>
              </a:xfrm>
              <a:prstGeom prst="rect">
                <a:avLst/>
              </a:prstGeom>
              <a:solidFill>
                <a:srgbClr val="660066"/>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p:cNvSpPr/>
              <p:nvPr/>
            </p:nvSpPr>
            <p:spPr>
              <a:xfrm>
                <a:off x="3011350" y="5526690"/>
                <a:ext cx="265580" cy="45720"/>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7" name="Group 28"/>
            <p:cNvGrpSpPr/>
            <p:nvPr/>
          </p:nvGrpSpPr>
          <p:grpSpPr>
            <a:xfrm>
              <a:off x="1859780" y="5430820"/>
              <a:ext cx="1998713" cy="310984"/>
              <a:chOff x="1859780" y="5430820"/>
              <a:chExt cx="1998713" cy="310984"/>
            </a:xfrm>
          </p:grpSpPr>
          <p:sp>
            <p:nvSpPr>
              <p:cNvPr id="30" name="TextBox 29"/>
              <p:cNvSpPr txBox="1"/>
              <p:nvPr/>
            </p:nvSpPr>
            <p:spPr>
              <a:xfrm>
                <a:off x="1859780" y="5526360"/>
                <a:ext cx="144255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latin typeface="Arial"/>
                    <a:cs typeface="Arial"/>
                  </a:rPr>
                  <a:t>SS     DU    OM    BC    SU</a:t>
                </a:r>
                <a:endParaRPr lang="en-US" sz="800" dirty="0">
                  <a:latin typeface="Arial"/>
                  <a:cs typeface="Arial"/>
                </a:endParaRPr>
              </a:p>
            </p:txBody>
          </p:sp>
          <p:sp>
            <p:nvSpPr>
              <p:cNvPr id="31" name="TextBox 30"/>
              <p:cNvSpPr txBox="1"/>
              <p:nvPr/>
            </p:nvSpPr>
            <p:spPr>
              <a:xfrm>
                <a:off x="3237810" y="5430820"/>
                <a:ext cx="620683"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GOCART</a:t>
                </a:r>
                <a:endParaRPr lang="en-US" sz="800" dirty="0">
                  <a:latin typeface="Arial"/>
                  <a:cs typeface="Arial"/>
                </a:endParaRPr>
              </a:p>
            </p:txBody>
          </p:sp>
        </p:grpSp>
      </p:grpSp>
      <p:grpSp>
        <p:nvGrpSpPr>
          <p:cNvPr id="10" name="Group 15"/>
          <p:cNvGrpSpPr/>
          <p:nvPr/>
        </p:nvGrpSpPr>
        <p:grpSpPr>
          <a:xfrm>
            <a:off x="1524000" y="6248400"/>
            <a:ext cx="4104034" cy="246221"/>
            <a:chOff x="218800" y="5110674"/>
            <a:chExt cx="4104034" cy="246221"/>
          </a:xfrm>
        </p:grpSpPr>
        <p:sp>
          <p:nvSpPr>
            <p:cNvPr id="17" name="TextBox 16"/>
            <p:cNvSpPr txBox="1"/>
            <p:nvPr/>
          </p:nvSpPr>
          <p:spPr>
            <a:xfrm>
              <a:off x="1137459" y="5138251"/>
              <a:ext cx="61792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err="1" smtClean="0">
                  <a:latin typeface="Arial"/>
                  <a:cs typeface="Arial"/>
                </a:rPr>
                <a:t>SeaWiFS</a:t>
              </a:r>
              <a:endParaRPr lang="en-US" sz="800" dirty="0">
                <a:latin typeface="Arial"/>
                <a:cs typeface="Arial"/>
              </a:endParaRPr>
            </a:p>
          </p:txBody>
        </p:sp>
        <p:sp>
          <p:nvSpPr>
            <p:cNvPr id="18" name="TextBox 17"/>
            <p:cNvSpPr txBox="1"/>
            <p:nvPr/>
          </p:nvSpPr>
          <p:spPr>
            <a:xfrm>
              <a:off x="1782243" y="5138251"/>
              <a:ext cx="788848"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MODIS-Terra</a:t>
              </a:r>
              <a:endParaRPr lang="en-US" sz="800" dirty="0">
                <a:latin typeface="Arial"/>
                <a:cs typeface="Arial"/>
              </a:endParaRPr>
            </a:p>
          </p:txBody>
        </p:sp>
        <p:sp>
          <p:nvSpPr>
            <p:cNvPr id="19" name="TextBox 18"/>
            <p:cNvSpPr txBox="1"/>
            <p:nvPr/>
          </p:nvSpPr>
          <p:spPr>
            <a:xfrm>
              <a:off x="2580971" y="5138251"/>
              <a:ext cx="794709"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MODIS-Aqua</a:t>
              </a:r>
              <a:endParaRPr lang="en-US" sz="800" dirty="0">
                <a:latin typeface="Arial"/>
                <a:cs typeface="Arial"/>
              </a:endParaRPr>
            </a:p>
          </p:txBody>
        </p:sp>
        <p:sp>
          <p:nvSpPr>
            <p:cNvPr id="20" name="Rectangle 19"/>
            <p:cNvSpPr>
              <a:spLocks noChangeAspect="1"/>
            </p:cNvSpPr>
            <p:nvPr/>
          </p:nvSpPr>
          <p:spPr>
            <a:xfrm>
              <a:off x="1118993" y="5224553"/>
              <a:ext cx="64008" cy="64008"/>
            </a:xfrm>
            <a:prstGeom prst="rect">
              <a:avLst/>
            </a:prstGeom>
            <a:noFill/>
            <a:ln w="12700" cap="flat" cmpd="sng" algn="ctr">
              <a:solidFill>
                <a:srgbClr val="05A4D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Oval 20"/>
            <p:cNvSpPr>
              <a:spLocks noChangeAspect="1"/>
            </p:cNvSpPr>
            <p:nvPr/>
          </p:nvSpPr>
          <p:spPr>
            <a:xfrm>
              <a:off x="1770429" y="5218255"/>
              <a:ext cx="64008" cy="64008"/>
            </a:xfrm>
            <a:prstGeom prst="ellipse">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Isosceles Triangle 21"/>
            <p:cNvSpPr>
              <a:spLocks noChangeAspect="1"/>
            </p:cNvSpPr>
            <p:nvPr/>
          </p:nvSpPr>
          <p:spPr>
            <a:xfrm>
              <a:off x="2571091" y="5214410"/>
              <a:ext cx="74249" cy="64008"/>
            </a:xfrm>
            <a:prstGeom prst="triangle">
              <a:avLst/>
            </a:prstGeom>
            <a:noFill/>
            <a:ln w="12700" cap="flat" cmpd="sng" algn="ctr">
              <a:solidFill>
                <a:srgbClr val="FF2EFD"/>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TextBox 22"/>
            <p:cNvSpPr txBox="1"/>
            <p:nvPr/>
          </p:nvSpPr>
          <p:spPr>
            <a:xfrm>
              <a:off x="3384147" y="5138251"/>
              <a:ext cx="441146"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MISR</a:t>
              </a:r>
              <a:endParaRPr lang="en-US" sz="800" dirty="0">
                <a:latin typeface="Arial"/>
                <a:cs typeface="Arial"/>
              </a:endParaRPr>
            </a:p>
          </p:txBody>
        </p:sp>
        <p:sp>
          <p:nvSpPr>
            <p:cNvPr id="24" name="Diamond 23"/>
            <p:cNvSpPr>
              <a:spLocks noChangeAspect="1"/>
            </p:cNvSpPr>
            <p:nvPr/>
          </p:nvSpPr>
          <p:spPr>
            <a:xfrm flipH="1" flipV="1">
              <a:off x="3361959" y="5208161"/>
              <a:ext cx="73152" cy="73152"/>
            </a:xfrm>
            <a:prstGeom prst="diamond">
              <a:avLst/>
            </a:prstGeom>
            <a:noFill/>
            <a:ln w="12700" cap="flat" cmpd="sng" algn="ctr">
              <a:solidFill>
                <a:srgbClr val="4603E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5" name="Straight Connector 24"/>
            <p:cNvCxnSpPr/>
            <p:nvPr/>
          </p:nvCxnSpPr>
          <p:spPr>
            <a:xfrm>
              <a:off x="218800" y="5255330"/>
              <a:ext cx="266192" cy="1588"/>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51124" y="5138529"/>
              <a:ext cx="684803" cy="21544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Arial"/>
                  <a:cs typeface="Arial"/>
                </a:rPr>
                <a:t>AERONET</a:t>
              </a:r>
              <a:endParaRPr lang="en-US" sz="800" dirty="0">
                <a:latin typeface="Arial"/>
                <a:cs typeface="Arial"/>
              </a:endParaRPr>
            </a:p>
          </p:txBody>
        </p:sp>
        <p:sp>
          <p:nvSpPr>
            <p:cNvPr id="27" name="TextBox 26"/>
            <p:cNvSpPr txBox="1"/>
            <p:nvPr/>
          </p:nvSpPr>
          <p:spPr>
            <a:xfrm>
              <a:off x="3740623" y="5110674"/>
              <a:ext cx="582211"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smtClean="0">
                  <a:ln>
                    <a:solidFill>
                      <a:srgbClr val="034D46"/>
                    </a:solidFill>
                  </a:ln>
                  <a:solidFill>
                    <a:schemeClr val="tx2"/>
                  </a:solidFill>
                  <a:latin typeface="Arial"/>
                  <a:cs typeface="Arial"/>
                </a:rPr>
                <a:t>×</a:t>
              </a:r>
              <a:r>
                <a:rPr lang="en-US" sz="800" dirty="0" smtClean="0">
                  <a:latin typeface="Arial"/>
                  <a:cs typeface="Arial"/>
                </a:rPr>
                <a:t> TOMS</a:t>
              </a:r>
              <a:endParaRPr lang="en-US" sz="800" dirty="0">
                <a:latin typeface="Arial"/>
                <a:cs typeface="Arial"/>
              </a:endParaRPr>
            </a:p>
          </p:txBody>
        </p:sp>
      </p:grpSp>
      <p:pic>
        <p:nvPicPr>
          <p:cNvPr id="37" name="Picture 36" descr="sun-g5e001tld_Gosan_SNU_wnp_monthly_1994-2009.png"/>
          <p:cNvPicPr>
            <a:picLocks noChangeAspect="1"/>
          </p:cNvPicPr>
          <p:nvPr/>
        </p:nvPicPr>
        <p:blipFill>
          <a:blip r:embed="rId6"/>
          <a:stretch>
            <a:fillRect/>
          </a:stretch>
        </p:blipFill>
        <p:spPr>
          <a:xfrm>
            <a:off x="76200" y="1082040"/>
            <a:ext cx="4402403" cy="1280160"/>
          </a:xfrm>
          <a:prstGeom prst="rect">
            <a:avLst/>
          </a:prstGeom>
        </p:spPr>
      </p:pic>
      <p:pic>
        <p:nvPicPr>
          <p:cNvPr id="39" name="Picture 38" descr="sun-g5e001tld_Capo_Verde_cat_monthly_1994-2009.png"/>
          <p:cNvPicPr>
            <a:picLocks noChangeAspect="1"/>
          </p:cNvPicPr>
          <p:nvPr/>
        </p:nvPicPr>
        <p:blipFill>
          <a:blip r:embed="rId7"/>
          <a:stretch>
            <a:fillRect/>
          </a:stretch>
        </p:blipFill>
        <p:spPr>
          <a:xfrm>
            <a:off x="76200" y="2349004"/>
            <a:ext cx="4407408" cy="1308596"/>
          </a:xfrm>
          <a:prstGeom prst="rect">
            <a:avLst/>
          </a:prstGeom>
        </p:spPr>
      </p:pic>
      <p:pic>
        <p:nvPicPr>
          <p:cNvPr id="41" name="Picture 40" descr="sun-g5e001tld_Ascension_Island_sat_monthly_1994-2009.png"/>
          <p:cNvPicPr>
            <a:picLocks noChangeAspect="1"/>
          </p:cNvPicPr>
          <p:nvPr/>
        </p:nvPicPr>
        <p:blipFill>
          <a:blip r:embed="rId8"/>
          <a:stretch>
            <a:fillRect/>
          </a:stretch>
        </p:blipFill>
        <p:spPr>
          <a:xfrm>
            <a:off x="76200" y="3657600"/>
            <a:ext cx="4402403" cy="1280160"/>
          </a:xfrm>
          <a:prstGeom prst="rect">
            <a:avLst/>
          </a:prstGeom>
        </p:spPr>
      </p:pic>
      <p:pic>
        <p:nvPicPr>
          <p:cNvPr id="43" name="Picture 42" descr="sun-g5e001tld_Tahiti_esp_monthly_1994-2009.png"/>
          <p:cNvPicPr>
            <a:picLocks noChangeAspect="1"/>
          </p:cNvPicPr>
          <p:nvPr/>
        </p:nvPicPr>
        <p:blipFill>
          <a:blip r:embed="rId9"/>
          <a:stretch>
            <a:fillRect/>
          </a:stretch>
        </p:blipFill>
        <p:spPr>
          <a:xfrm>
            <a:off x="76200" y="4953000"/>
            <a:ext cx="4402403" cy="128016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 name="Picture 26" descr="sun-mod-a_aod_monthly_corr_1994-2009.png"/>
          <p:cNvPicPr>
            <a:picLocks noChangeAspect="1"/>
          </p:cNvPicPr>
          <p:nvPr/>
        </p:nvPicPr>
        <p:blipFill>
          <a:blip r:embed="rId2"/>
          <a:stretch>
            <a:fillRect/>
          </a:stretch>
        </p:blipFill>
        <p:spPr>
          <a:xfrm>
            <a:off x="3124200" y="3962400"/>
            <a:ext cx="2936226" cy="2542032"/>
          </a:xfrm>
          <a:prstGeom prst="rect">
            <a:avLst/>
          </a:prstGeom>
        </p:spPr>
      </p:pic>
      <p:pic>
        <p:nvPicPr>
          <p:cNvPr id="26" name="Picture 25" descr="sun-mod-t_aod_monthly_corr_1994-2009.png"/>
          <p:cNvPicPr>
            <a:picLocks noChangeAspect="1"/>
          </p:cNvPicPr>
          <p:nvPr/>
        </p:nvPicPr>
        <p:blipFill>
          <a:blip r:embed="rId3"/>
          <a:stretch>
            <a:fillRect/>
          </a:stretch>
        </p:blipFill>
        <p:spPr>
          <a:xfrm>
            <a:off x="76200" y="3962400"/>
            <a:ext cx="2936226" cy="2542032"/>
          </a:xfrm>
          <a:prstGeom prst="rect">
            <a:avLst/>
          </a:prstGeom>
        </p:spPr>
      </p:pic>
      <p:pic>
        <p:nvPicPr>
          <p:cNvPr id="25" name="Picture 24" descr="sun-misr_aod_monthly_corr_1994-2009.png"/>
          <p:cNvPicPr>
            <a:picLocks noChangeAspect="1"/>
          </p:cNvPicPr>
          <p:nvPr/>
        </p:nvPicPr>
        <p:blipFill>
          <a:blip r:embed="rId4"/>
          <a:stretch>
            <a:fillRect/>
          </a:stretch>
        </p:blipFill>
        <p:spPr>
          <a:xfrm>
            <a:off x="6172200" y="1295400"/>
            <a:ext cx="2936226" cy="2542032"/>
          </a:xfrm>
          <a:prstGeom prst="rect">
            <a:avLst/>
          </a:prstGeom>
        </p:spPr>
      </p:pic>
      <p:pic>
        <p:nvPicPr>
          <p:cNvPr id="24" name="Picture 23" descr="sun-seaw_aod_monthly_corr_1994-2009.png"/>
          <p:cNvPicPr>
            <a:picLocks noChangeAspect="1"/>
          </p:cNvPicPr>
          <p:nvPr/>
        </p:nvPicPr>
        <p:blipFill>
          <a:blip r:embed="rId5"/>
          <a:stretch>
            <a:fillRect/>
          </a:stretch>
        </p:blipFill>
        <p:spPr>
          <a:xfrm>
            <a:off x="3124200" y="1295400"/>
            <a:ext cx="2936226" cy="2542032"/>
          </a:xfrm>
          <a:prstGeom prst="rect">
            <a:avLst/>
          </a:prstGeom>
        </p:spPr>
      </p:pic>
      <p:pic>
        <p:nvPicPr>
          <p:cNvPr id="23" name="Picture 22" descr="sun-toms_aod_monthly_corr_1994-2009.png"/>
          <p:cNvPicPr>
            <a:picLocks noChangeAspect="1"/>
          </p:cNvPicPr>
          <p:nvPr/>
        </p:nvPicPr>
        <p:blipFill>
          <a:blip r:embed="rId6"/>
          <a:stretch>
            <a:fillRect/>
          </a:stretch>
        </p:blipFill>
        <p:spPr>
          <a:xfrm>
            <a:off x="76200" y="1295400"/>
            <a:ext cx="2936227" cy="2542032"/>
          </a:xfrm>
          <a:prstGeom prst="rect">
            <a:avLst/>
          </a:prstGeom>
        </p:spPr>
      </p:pic>
      <p:pic>
        <p:nvPicPr>
          <p:cNvPr id="20" name="Picture 19" descr="sun-g5e001tld_aod_monthly_corr_1994-2009.png"/>
          <p:cNvPicPr>
            <a:picLocks noChangeAspect="1"/>
          </p:cNvPicPr>
          <p:nvPr/>
        </p:nvPicPr>
        <p:blipFill>
          <a:blip r:embed="rId7"/>
          <a:stretch>
            <a:fillRect/>
          </a:stretch>
        </p:blipFill>
        <p:spPr>
          <a:xfrm>
            <a:off x="6172200" y="3962400"/>
            <a:ext cx="2936226" cy="2542032"/>
          </a:xfrm>
          <a:prstGeom prst="rect">
            <a:avLst/>
          </a:prstGeom>
        </p:spPr>
      </p:pic>
      <p:sp>
        <p:nvSpPr>
          <p:cNvPr id="2" name="Title 1"/>
          <p:cNvSpPr>
            <a:spLocks noGrp="1"/>
          </p:cNvSpPr>
          <p:nvPr>
            <p:ph type="title"/>
          </p:nvPr>
        </p:nvSpPr>
        <p:spPr>
          <a:xfrm>
            <a:off x="152400" y="76200"/>
            <a:ext cx="6629400" cy="990600"/>
          </a:xfrm>
        </p:spPr>
        <p:txBody>
          <a:bodyPr>
            <a:noAutofit/>
          </a:bodyPr>
          <a:lstStyle/>
          <a:p>
            <a:r>
              <a:rPr lang="en-US" sz="3200" dirty="0" smtClean="0"/>
              <a:t>Scatter plots of satellite/modeled AOD vs. AERONET, monthly </a:t>
            </a:r>
            <a:r>
              <a:rPr lang="en-US" sz="3200" dirty="0" err="1" smtClean="0"/>
              <a:t>avg</a:t>
            </a:r>
            <a:r>
              <a:rPr lang="en-US" sz="3200" dirty="0" smtClean="0"/>
              <a:t>, all sites</a:t>
            </a:r>
            <a:endParaRPr lang="en-US" sz="3200" dirty="0"/>
          </a:p>
        </p:txBody>
      </p:sp>
      <p:pic>
        <p:nvPicPr>
          <p:cNvPr id="15" name="Picture 14" descr="image_regions15_domain_0.5X0.5.png"/>
          <p:cNvPicPr>
            <a:picLocks noChangeAspect="1"/>
          </p:cNvPicPr>
          <p:nvPr/>
        </p:nvPicPr>
        <p:blipFill>
          <a:blip r:embed="rId8"/>
          <a:srcRect l="8212" t="6624" r="4971" b="7324"/>
          <a:stretch>
            <a:fillRect/>
          </a:stretch>
        </p:blipFill>
        <p:spPr>
          <a:xfrm>
            <a:off x="6858000" y="0"/>
            <a:ext cx="2116400" cy="1280160"/>
          </a:xfrm>
          <a:prstGeom prst="rect">
            <a:avLst/>
          </a:prstGeom>
        </p:spPr>
      </p:pic>
      <p:grpSp>
        <p:nvGrpSpPr>
          <p:cNvPr id="35" name="Group 34"/>
          <p:cNvGrpSpPr/>
          <p:nvPr/>
        </p:nvGrpSpPr>
        <p:grpSpPr>
          <a:xfrm>
            <a:off x="0" y="1295400"/>
            <a:ext cx="8915399" cy="5181601"/>
            <a:chOff x="0" y="1295400"/>
            <a:chExt cx="8915399" cy="5181601"/>
          </a:xfrm>
        </p:grpSpPr>
        <p:sp>
          <p:nvSpPr>
            <p:cNvPr id="9" name="Rectangle 8"/>
            <p:cNvSpPr/>
            <p:nvPr/>
          </p:nvSpPr>
          <p:spPr>
            <a:xfrm>
              <a:off x="0" y="1295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3962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48000" y="1295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48000" y="3962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96000" y="1295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096000" y="3962400"/>
              <a:ext cx="304800" cy="2209800"/>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6200000">
              <a:off x="2286000" y="3276600"/>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6200000">
              <a:off x="5334000" y="3276601"/>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6200000">
              <a:off x="8382000" y="3276600"/>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16200000">
              <a:off x="2286000" y="5943600"/>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16200000">
              <a:off x="5334000" y="5943601"/>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6200000">
              <a:off x="8382000" y="5943600"/>
              <a:ext cx="152400" cy="914399"/>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rot="19175099">
            <a:off x="1680523" y="2955578"/>
            <a:ext cx="5857419" cy="1015663"/>
          </a:xfrm>
          <a:prstGeom prst="rect">
            <a:avLst/>
          </a:prstGeom>
          <a:solidFill>
            <a:srgbClr val="FFFF00">
              <a:alpha val="68000"/>
            </a:srgbClr>
          </a:solidFill>
          <a:ln>
            <a:solidFill>
              <a:srgbClr val="D34817"/>
            </a:solidFill>
          </a:ln>
        </p:spPr>
        <p:txBody>
          <a:bodyPr wrap="square" rtlCol="0">
            <a:spAutoFit/>
          </a:bodyPr>
          <a:lstStyle/>
          <a:p>
            <a:r>
              <a:rPr lang="en-US" sz="2000" dirty="0" smtClean="0"/>
              <a:t>Warning: The satellite data are aggregated to 1°×1° deg in this comparison. This is not showing satellite data validation – it is for fun.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5"/>
                                        </p:tgtEl>
                                      </p:cBhvr>
                                    </p:animEffect>
                                    <p:set>
                                      <p:cBhvr>
                                        <p:cTn id="7" dur="1" fill="hold">
                                          <p:stCondLst>
                                            <p:cond delay="19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Remarks regarding AOD trends</a:t>
            </a:r>
            <a:endParaRPr lang="en-US" dirty="0"/>
          </a:p>
        </p:txBody>
      </p:sp>
      <p:sp>
        <p:nvSpPr>
          <p:cNvPr id="3" name="Content Placeholder 2"/>
          <p:cNvSpPr>
            <a:spLocks noGrp="1"/>
          </p:cNvSpPr>
          <p:nvPr>
            <p:ph sz="quarter" idx="1"/>
          </p:nvPr>
        </p:nvSpPr>
        <p:spPr>
          <a:xfrm>
            <a:off x="609600" y="1219200"/>
            <a:ext cx="8153400" cy="4495800"/>
          </a:xfrm>
        </p:spPr>
        <p:txBody>
          <a:bodyPr>
            <a:normAutofit fontScale="77500" lnSpcReduction="20000"/>
          </a:bodyPr>
          <a:lstStyle/>
          <a:p>
            <a:r>
              <a:rPr lang="en-US" dirty="0" smtClean="0"/>
              <a:t>Over land:</a:t>
            </a:r>
          </a:p>
          <a:p>
            <a:pPr lvl="1"/>
            <a:r>
              <a:rPr lang="en-US" dirty="0" smtClean="0"/>
              <a:t>The strongest declining AOD trends in the past 3 decades is over Europe, mainly because of the large decrease of anthropogenic emission</a:t>
            </a:r>
          </a:p>
          <a:p>
            <a:pPr lvl="1"/>
            <a:r>
              <a:rPr lang="en-US" dirty="0" smtClean="0"/>
              <a:t>North America also show declining trends, in line with regional anthropogenic emission change </a:t>
            </a:r>
          </a:p>
          <a:p>
            <a:pPr lvl="1"/>
            <a:r>
              <a:rPr lang="en-US" dirty="0" smtClean="0"/>
              <a:t>Trends over other “anthropogenic” regions are less connected to anthropogenic emission change, mostly because of variations of dust that could mask the effects of anthropogenic emission change</a:t>
            </a:r>
          </a:p>
          <a:p>
            <a:r>
              <a:rPr lang="en-US" dirty="0" smtClean="0"/>
              <a:t>Over ocean:</a:t>
            </a:r>
          </a:p>
          <a:p>
            <a:pPr lvl="1"/>
            <a:r>
              <a:rPr lang="en-US" dirty="0" smtClean="0"/>
              <a:t>North N Atlantic AOD have shown some decreasing trends</a:t>
            </a:r>
          </a:p>
          <a:p>
            <a:pPr lvl="1"/>
            <a:r>
              <a:rPr lang="en-US" dirty="0" smtClean="0"/>
              <a:t>N Indian and NW Pacific have shown increasing trends</a:t>
            </a:r>
          </a:p>
          <a:p>
            <a:pPr lvl="1"/>
            <a:r>
              <a:rPr lang="en-US" dirty="0" smtClean="0"/>
              <a:t>Satellite data have different trends over large ocean areas</a:t>
            </a:r>
          </a:p>
          <a:p>
            <a:r>
              <a:rPr lang="en-US" dirty="0" smtClean="0"/>
              <a:t>AERONET data is generally not long enough for detecting clear trends</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Surface concentrations from ground-based networks</a:t>
            </a:r>
            <a:endParaRPr lang="en-US" dirty="0"/>
          </a:p>
        </p:txBody>
      </p:sp>
      <p:graphicFrame>
        <p:nvGraphicFramePr>
          <p:cNvPr id="5" name="Table 4"/>
          <p:cNvGraphicFramePr>
            <a:graphicFrameLocks noGrp="1"/>
          </p:cNvGraphicFramePr>
          <p:nvPr/>
        </p:nvGraphicFramePr>
        <p:xfrm>
          <a:off x="2057400" y="3276600"/>
          <a:ext cx="6096000" cy="1777999"/>
        </p:xfrm>
        <a:graphic>
          <a:graphicData uri="http://schemas.openxmlformats.org/drawingml/2006/table">
            <a:tbl>
              <a:tblPr firstRow="1" bandRow="1">
                <a:tableStyleId>{5FD0F851-EC5A-4D38-B0AD-8093EC10F338}</a:tableStyleId>
              </a:tblPr>
              <a:tblGrid>
                <a:gridCol w="1524000"/>
                <a:gridCol w="1524000"/>
                <a:gridCol w="1524000"/>
                <a:gridCol w="1524000"/>
              </a:tblGrid>
              <a:tr h="370840">
                <a:tc>
                  <a:txBody>
                    <a:bodyPr/>
                    <a:lstStyle/>
                    <a:p>
                      <a:r>
                        <a:rPr lang="en-US" sz="1400" dirty="0" smtClean="0"/>
                        <a:t>Network</a:t>
                      </a:r>
                      <a:endParaRPr lang="en-US" sz="1400" dirty="0"/>
                    </a:p>
                  </a:txBody>
                  <a:tcPr/>
                </a:tc>
                <a:tc>
                  <a:txBody>
                    <a:bodyPr/>
                    <a:lstStyle/>
                    <a:p>
                      <a:r>
                        <a:rPr lang="en-US" sz="1400" dirty="0" smtClean="0"/>
                        <a:t>Location</a:t>
                      </a:r>
                      <a:endParaRPr lang="en-US" sz="1400" dirty="0"/>
                    </a:p>
                  </a:txBody>
                  <a:tcPr/>
                </a:tc>
                <a:tc>
                  <a:txBody>
                    <a:bodyPr/>
                    <a:lstStyle/>
                    <a:p>
                      <a:r>
                        <a:rPr lang="en-US" sz="1400" dirty="0" smtClean="0"/>
                        <a:t>Time Period</a:t>
                      </a:r>
                      <a:endParaRPr lang="en-US" sz="1400" dirty="0"/>
                    </a:p>
                  </a:txBody>
                  <a:tcPr/>
                </a:tc>
                <a:tc>
                  <a:txBody>
                    <a:bodyPr/>
                    <a:lstStyle/>
                    <a:p>
                      <a:r>
                        <a:rPr lang="en-US" sz="1400" dirty="0" smtClean="0"/>
                        <a:t>Species used</a:t>
                      </a:r>
                      <a:endParaRPr lang="en-US" sz="1400" dirty="0"/>
                    </a:p>
                  </a:txBody>
                  <a:tcPr/>
                </a:tc>
              </a:tr>
              <a:tr h="370840">
                <a:tc>
                  <a:txBody>
                    <a:bodyPr/>
                    <a:lstStyle/>
                    <a:p>
                      <a:r>
                        <a:rPr lang="en-US" sz="1400" dirty="0" smtClean="0"/>
                        <a:t>IMPROVE</a:t>
                      </a:r>
                      <a:endParaRPr lang="en-US" sz="1400" dirty="0"/>
                    </a:p>
                  </a:txBody>
                  <a:tcPr/>
                </a:tc>
                <a:tc>
                  <a:txBody>
                    <a:bodyPr/>
                    <a:lstStyle/>
                    <a:p>
                      <a:r>
                        <a:rPr lang="en-US" sz="1400" dirty="0" smtClean="0"/>
                        <a:t>USA</a:t>
                      </a:r>
                      <a:endParaRPr lang="en-US" sz="1400" dirty="0"/>
                    </a:p>
                  </a:txBody>
                  <a:tcPr/>
                </a:tc>
                <a:tc>
                  <a:txBody>
                    <a:bodyPr/>
                    <a:lstStyle/>
                    <a:p>
                      <a:r>
                        <a:rPr lang="en-US" sz="1400" dirty="0" smtClean="0"/>
                        <a:t>1988-present</a:t>
                      </a:r>
                      <a:endParaRPr lang="en-US" sz="1400" dirty="0"/>
                    </a:p>
                  </a:txBody>
                  <a:tcPr/>
                </a:tc>
                <a:tc>
                  <a:txBody>
                    <a:bodyPr/>
                    <a:lstStyle/>
                    <a:p>
                      <a:r>
                        <a:rPr lang="en-US" sz="1400" dirty="0" smtClean="0"/>
                        <a:t>SO4,</a:t>
                      </a:r>
                      <a:r>
                        <a:rPr lang="en-US" sz="1400" baseline="0" dirty="0" smtClean="0"/>
                        <a:t> BC, OC, dust, fine mass</a:t>
                      </a:r>
                      <a:endParaRPr lang="en-US" sz="1400" dirty="0"/>
                    </a:p>
                  </a:txBody>
                  <a:tcPr/>
                </a:tc>
              </a:tr>
              <a:tr h="370840">
                <a:tc>
                  <a:txBody>
                    <a:bodyPr/>
                    <a:lstStyle/>
                    <a:p>
                      <a:r>
                        <a:rPr lang="en-US" sz="1400" dirty="0" smtClean="0"/>
                        <a:t>EMEP</a:t>
                      </a:r>
                      <a:endParaRPr lang="en-US" sz="1400" dirty="0"/>
                    </a:p>
                  </a:txBody>
                  <a:tcPr/>
                </a:tc>
                <a:tc>
                  <a:txBody>
                    <a:bodyPr/>
                    <a:lstStyle/>
                    <a:p>
                      <a:r>
                        <a:rPr lang="en-US" sz="1400" dirty="0" smtClean="0"/>
                        <a:t>Europe</a:t>
                      </a:r>
                      <a:endParaRPr lang="en-US" sz="1400" dirty="0"/>
                    </a:p>
                  </a:txBody>
                  <a:tcPr/>
                </a:tc>
                <a:tc>
                  <a:txBody>
                    <a:bodyPr/>
                    <a:lstStyle/>
                    <a:p>
                      <a:r>
                        <a:rPr lang="en-US" sz="1400" dirty="0" smtClean="0"/>
                        <a:t>1980-present</a:t>
                      </a:r>
                      <a:endParaRPr lang="en-US" sz="1400" dirty="0"/>
                    </a:p>
                  </a:txBody>
                  <a:tcPr/>
                </a:tc>
                <a:tc>
                  <a:txBody>
                    <a:bodyPr/>
                    <a:lstStyle/>
                    <a:p>
                      <a:r>
                        <a:rPr lang="en-US" sz="1400" dirty="0" smtClean="0"/>
                        <a:t>SO2, SO4</a:t>
                      </a:r>
                      <a:endParaRPr lang="en-US" sz="1400" dirty="0"/>
                    </a:p>
                  </a:txBody>
                  <a:tcPr/>
                </a:tc>
              </a:tr>
              <a:tr h="370840">
                <a:tc>
                  <a:txBody>
                    <a:bodyPr/>
                    <a:lstStyle/>
                    <a:p>
                      <a:r>
                        <a:rPr lang="en-US" sz="1400" dirty="0" smtClean="0"/>
                        <a:t>U Miami</a:t>
                      </a:r>
                      <a:endParaRPr lang="en-US" sz="1400" dirty="0"/>
                    </a:p>
                  </a:txBody>
                  <a:tcPr/>
                </a:tc>
                <a:tc>
                  <a:txBody>
                    <a:bodyPr/>
                    <a:lstStyle/>
                    <a:p>
                      <a:r>
                        <a:rPr lang="en-US" sz="1400" dirty="0" smtClean="0"/>
                        <a:t>Atlantic,</a:t>
                      </a:r>
                      <a:r>
                        <a:rPr lang="en-US" sz="1400" baseline="0" dirty="0" smtClean="0"/>
                        <a:t> Pacific, Southern Ocean</a:t>
                      </a:r>
                      <a:endParaRPr lang="en-US" sz="1400" dirty="0"/>
                    </a:p>
                  </a:txBody>
                  <a:tcPr/>
                </a:tc>
                <a:tc>
                  <a:txBody>
                    <a:bodyPr/>
                    <a:lstStyle/>
                    <a:p>
                      <a:r>
                        <a:rPr lang="en-US" sz="1400" dirty="0" smtClean="0"/>
                        <a:t>1980s to 1990s or early 2000s </a:t>
                      </a:r>
                      <a:endParaRPr lang="en-US" sz="1400" dirty="0"/>
                    </a:p>
                  </a:txBody>
                  <a:tcPr/>
                </a:tc>
                <a:tc>
                  <a:txBody>
                    <a:bodyPr/>
                    <a:lstStyle/>
                    <a:p>
                      <a:r>
                        <a:rPr lang="en-US" sz="1400" dirty="0" smtClean="0"/>
                        <a:t>SO4, dust, sea salt, MSA</a:t>
                      </a:r>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Aerosols have important effects on climate, air quality, hydrological cycles, and ecosystems</a:t>
            </a:r>
          </a:p>
          <a:p>
            <a:r>
              <a:rPr lang="en-US" dirty="0" smtClean="0"/>
              <a:t>Historic emission inventories have estimated large trends in anthropogenic emission that are closely tied to economic growth, population density, and technology development</a:t>
            </a:r>
          </a:p>
          <a:p>
            <a:r>
              <a:rPr lang="en-US" dirty="0" smtClean="0"/>
              <a:t>Long-term observations of aerosols and surface radiation seem to mirror the aerosol emission trends, implying a close link of aerosol forcing to solar “dimming”</a:t>
            </a:r>
          </a:p>
          <a:p>
            <a:r>
              <a:rPr lang="en-US" dirty="0" smtClean="0"/>
              <a:t>This work analyzes the variations of aerosols in the last three decades (1980 to 2009) in different world regions and estimate the aerosol effects on surface radiation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
            <a:ext cx="8153400" cy="838200"/>
          </a:xfrm>
        </p:spPr>
        <p:txBody>
          <a:bodyPr>
            <a:noAutofit/>
          </a:bodyPr>
          <a:lstStyle/>
          <a:p>
            <a:r>
              <a:rPr lang="en-US" sz="3200" dirty="0" smtClean="0"/>
              <a:t>Monthly average aerosol species concentrations at 2 IMPROVE sites in USA</a:t>
            </a:r>
            <a:endParaRPr lang="en-US" sz="3200" dirty="0"/>
          </a:p>
        </p:txBody>
      </p:sp>
      <p:pic>
        <p:nvPicPr>
          <p:cNvPr id="5" name="Picture 4" descr="g5e001tld-ACAD1_1988-2007.png"/>
          <p:cNvPicPr>
            <a:picLocks noChangeAspect="1"/>
          </p:cNvPicPr>
          <p:nvPr/>
        </p:nvPicPr>
        <p:blipFill>
          <a:blip r:embed="rId2"/>
          <a:stretch>
            <a:fillRect/>
          </a:stretch>
        </p:blipFill>
        <p:spPr>
          <a:xfrm>
            <a:off x="762000" y="1066800"/>
            <a:ext cx="3707149" cy="5486400"/>
          </a:xfrm>
          <a:prstGeom prst="rect">
            <a:avLst/>
          </a:prstGeom>
        </p:spPr>
      </p:pic>
      <p:pic>
        <p:nvPicPr>
          <p:cNvPr id="6" name="Picture 5" descr="g5e001tld-SAGO1_1988-2007.png"/>
          <p:cNvPicPr>
            <a:picLocks noChangeAspect="1"/>
          </p:cNvPicPr>
          <p:nvPr/>
        </p:nvPicPr>
        <p:blipFill>
          <a:blip r:embed="rId3"/>
          <a:stretch>
            <a:fillRect/>
          </a:stretch>
        </p:blipFill>
        <p:spPr>
          <a:xfrm>
            <a:off x="4572000" y="1066800"/>
            <a:ext cx="3699498" cy="5486400"/>
          </a:xfrm>
          <a:prstGeom prst="rect">
            <a:avLst/>
          </a:prstGeom>
        </p:spPr>
      </p:pic>
      <p:sp>
        <p:nvSpPr>
          <p:cNvPr id="7" name="TextBox 6"/>
          <p:cNvSpPr txBox="1"/>
          <p:nvPr/>
        </p:nvSpPr>
        <p:spPr>
          <a:xfrm>
            <a:off x="2895600" y="6504801"/>
            <a:ext cx="3544660" cy="276999"/>
          </a:xfrm>
          <a:prstGeom prst="rect">
            <a:avLst/>
          </a:prstGeom>
          <a:noFill/>
        </p:spPr>
        <p:txBody>
          <a:bodyPr wrap="none" rtlCol="0">
            <a:spAutoFit/>
          </a:bodyPr>
          <a:lstStyle/>
          <a:p>
            <a:r>
              <a:rPr lang="en-US" sz="1200" dirty="0" smtClean="0"/>
              <a:t>Black line: Observations   Grey vertical bars: GOCART</a:t>
            </a:r>
            <a:endParaRPr lang="en-US" sz="1200" dirty="0"/>
          </a:p>
        </p:txBody>
      </p:sp>
      <p:sp>
        <p:nvSpPr>
          <p:cNvPr id="8" name="TextBox 7"/>
          <p:cNvSpPr txBox="1"/>
          <p:nvPr/>
        </p:nvSpPr>
        <p:spPr>
          <a:xfrm>
            <a:off x="386767" y="1399401"/>
            <a:ext cx="52763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sp>
        <p:nvSpPr>
          <p:cNvPr id="9" name="TextBox 8"/>
          <p:cNvSpPr txBox="1"/>
          <p:nvPr/>
        </p:nvSpPr>
        <p:spPr>
          <a:xfrm>
            <a:off x="381000" y="2466201"/>
            <a:ext cx="354559" cy="276999"/>
          </a:xfrm>
          <a:prstGeom prst="rect">
            <a:avLst/>
          </a:prstGeom>
          <a:noFill/>
        </p:spPr>
        <p:txBody>
          <a:bodyPr wrap="none" rtlCol="0">
            <a:spAutoFit/>
          </a:bodyPr>
          <a:lstStyle/>
          <a:p>
            <a:r>
              <a:rPr lang="en-US" sz="1200" dirty="0" smtClean="0"/>
              <a:t>BC</a:t>
            </a:r>
            <a:endParaRPr lang="en-US" sz="1200" baseline="30000" dirty="0"/>
          </a:p>
        </p:txBody>
      </p:sp>
      <p:sp>
        <p:nvSpPr>
          <p:cNvPr id="10" name="TextBox 9"/>
          <p:cNvSpPr txBox="1"/>
          <p:nvPr/>
        </p:nvSpPr>
        <p:spPr>
          <a:xfrm>
            <a:off x="381000" y="3581400"/>
            <a:ext cx="396262" cy="276999"/>
          </a:xfrm>
          <a:prstGeom prst="rect">
            <a:avLst/>
          </a:prstGeom>
          <a:noFill/>
        </p:spPr>
        <p:txBody>
          <a:bodyPr wrap="none" rtlCol="0">
            <a:spAutoFit/>
          </a:bodyPr>
          <a:lstStyle/>
          <a:p>
            <a:r>
              <a:rPr lang="en-US" sz="1200" dirty="0" smtClean="0"/>
              <a:t>OC</a:t>
            </a:r>
            <a:endParaRPr lang="en-US" sz="1200" baseline="30000" dirty="0"/>
          </a:p>
        </p:txBody>
      </p:sp>
      <p:sp>
        <p:nvSpPr>
          <p:cNvPr id="11" name="TextBox 10"/>
          <p:cNvSpPr txBox="1"/>
          <p:nvPr/>
        </p:nvSpPr>
        <p:spPr>
          <a:xfrm>
            <a:off x="381000" y="4572000"/>
            <a:ext cx="533400" cy="461665"/>
          </a:xfrm>
          <a:prstGeom prst="rect">
            <a:avLst/>
          </a:prstGeom>
          <a:noFill/>
        </p:spPr>
        <p:txBody>
          <a:bodyPr wrap="square" rtlCol="0">
            <a:spAutoFit/>
          </a:bodyPr>
          <a:lstStyle/>
          <a:p>
            <a:r>
              <a:rPr lang="en-US" sz="1200" dirty="0" smtClean="0"/>
              <a:t>Fine dust</a:t>
            </a:r>
            <a:endParaRPr lang="en-US" sz="1200" baseline="30000" dirty="0"/>
          </a:p>
        </p:txBody>
      </p:sp>
      <p:sp>
        <p:nvSpPr>
          <p:cNvPr id="12" name="TextBox 11"/>
          <p:cNvSpPr txBox="1"/>
          <p:nvPr/>
        </p:nvSpPr>
        <p:spPr>
          <a:xfrm>
            <a:off x="381000" y="5638800"/>
            <a:ext cx="533400" cy="646331"/>
          </a:xfrm>
          <a:prstGeom prst="rect">
            <a:avLst/>
          </a:prstGeom>
          <a:noFill/>
        </p:spPr>
        <p:txBody>
          <a:bodyPr wrap="square" rtlCol="0">
            <a:spAutoFit/>
          </a:bodyPr>
          <a:lstStyle/>
          <a:p>
            <a:r>
              <a:rPr lang="en-US" sz="1200" dirty="0" smtClean="0"/>
              <a:t>Rec. fine mass </a:t>
            </a:r>
            <a:endParaRPr lang="en-US" sz="1200" baseline="30000"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
            <a:ext cx="8153400" cy="838200"/>
          </a:xfrm>
        </p:spPr>
        <p:txBody>
          <a:bodyPr>
            <a:noAutofit/>
          </a:bodyPr>
          <a:lstStyle/>
          <a:p>
            <a:r>
              <a:rPr lang="en-US" sz="3200" dirty="0" smtClean="0"/>
              <a:t>Monthly average aerosol species concentrations at 2 EMEP sites in Europe</a:t>
            </a:r>
            <a:endParaRPr lang="en-US" sz="3200" dirty="0"/>
          </a:p>
        </p:txBody>
      </p:sp>
      <p:sp>
        <p:nvSpPr>
          <p:cNvPr id="7" name="TextBox 6"/>
          <p:cNvSpPr txBox="1"/>
          <p:nvPr/>
        </p:nvSpPr>
        <p:spPr>
          <a:xfrm>
            <a:off x="2971800" y="4343400"/>
            <a:ext cx="3544660" cy="276999"/>
          </a:xfrm>
          <a:prstGeom prst="rect">
            <a:avLst/>
          </a:prstGeom>
          <a:noFill/>
        </p:spPr>
        <p:txBody>
          <a:bodyPr wrap="none" rtlCol="0">
            <a:spAutoFit/>
          </a:bodyPr>
          <a:lstStyle/>
          <a:p>
            <a:r>
              <a:rPr lang="en-US" sz="1200" dirty="0" smtClean="0"/>
              <a:t>Black line: Observations   Grey vertical bars: GOCART</a:t>
            </a:r>
            <a:endParaRPr lang="en-US" sz="1200" dirty="0"/>
          </a:p>
        </p:txBody>
      </p:sp>
      <p:sp>
        <p:nvSpPr>
          <p:cNvPr id="8" name="TextBox 7"/>
          <p:cNvSpPr txBox="1"/>
          <p:nvPr/>
        </p:nvSpPr>
        <p:spPr>
          <a:xfrm>
            <a:off x="228600" y="2057400"/>
            <a:ext cx="436863" cy="276999"/>
          </a:xfrm>
          <a:prstGeom prst="rect">
            <a:avLst/>
          </a:prstGeom>
          <a:noFill/>
        </p:spPr>
        <p:txBody>
          <a:bodyPr wrap="none" rtlCol="0">
            <a:spAutoFit/>
          </a:bodyPr>
          <a:lstStyle/>
          <a:p>
            <a:r>
              <a:rPr lang="en-US" sz="1200" dirty="0" smtClean="0"/>
              <a:t>SO</a:t>
            </a:r>
            <a:r>
              <a:rPr lang="en-US" sz="1200" baseline="-25000" dirty="0" smtClean="0"/>
              <a:t>2</a:t>
            </a:r>
            <a:endParaRPr lang="en-US" sz="1200" baseline="30000" dirty="0"/>
          </a:p>
        </p:txBody>
      </p:sp>
      <p:pic>
        <p:nvPicPr>
          <p:cNvPr id="13" name="Picture 12" descr="g5e001tld-DE0003R_1980-2008.png"/>
          <p:cNvPicPr>
            <a:picLocks noChangeAspect="1"/>
          </p:cNvPicPr>
          <p:nvPr/>
        </p:nvPicPr>
        <p:blipFill>
          <a:blip r:embed="rId2"/>
          <a:stretch>
            <a:fillRect/>
          </a:stretch>
        </p:blipFill>
        <p:spPr>
          <a:xfrm>
            <a:off x="609599" y="1752600"/>
            <a:ext cx="4114800" cy="2403851"/>
          </a:xfrm>
          <a:prstGeom prst="rect">
            <a:avLst/>
          </a:prstGeom>
        </p:spPr>
      </p:pic>
      <p:sp>
        <p:nvSpPr>
          <p:cNvPr id="9" name="TextBox 8"/>
          <p:cNvSpPr txBox="1"/>
          <p:nvPr/>
        </p:nvSpPr>
        <p:spPr>
          <a:xfrm>
            <a:off x="228600" y="3124200"/>
            <a:ext cx="527633" cy="276999"/>
          </a:xfrm>
          <a:prstGeom prst="rect">
            <a:avLst/>
          </a:prstGeom>
          <a:noFill/>
        </p:spPr>
        <p:txBody>
          <a:bodyPr wrap="none" rtlCol="0">
            <a:spAutoFit/>
          </a:bodyPr>
          <a:lstStyle/>
          <a:p>
            <a:r>
              <a:rPr lang="en-US" sz="1200" dirty="0" smtClean="0"/>
              <a:t>SO</a:t>
            </a:r>
            <a:r>
              <a:rPr lang="en-US" sz="1200" baseline="-25000" dirty="0" smtClean="0"/>
              <a:t>4</a:t>
            </a:r>
            <a:r>
              <a:rPr lang="en-US" sz="1200" baseline="30000" dirty="0" smtClean="0"/>
              <a:t>2-</a:t>
            </a:r>
            <a:endParaRPr lang="en-US" sz="1200" baseline="30000" dirty="0"/>
          </a:p>
        </p:txBody>
      </p:sp>
      <p:pic>
        <p:nvPicPr>
          <p:cNvPr id="14" name="Picture 13" descr="g5e001tld-FI0009R_1980-2008.png"/>
          <p:cNvPicPr>
            <a:picLocks noChangeAspect="1"/>
          </p:cNvPicPr>
          <p:nvPr/>
        </p:nvPicPr>
        <p:blipFill>
          <a:blip r:embed="rId3"/>
          <a:stretch>
            <a:fillRect/>
          </a:stretch>
        </p:blipFill>
        <p:spPr>
          <a:xfrm>
            <a:off x="4800600" y="1752600"/>
            <a:ext cx="4114800" cy="240385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g5e001tld-BAR_1981-2002.png"/>
          <p:cNvPicPr>
            <a:picLocks noChangeAspect="1"/>
          </p:cNvPicPr>
          <p:nvPr/>
        </p:nvPicPr>
        <p:blipFill>
          <a:blip r:embed="rId2"/>
          <a:stretch>
            <a:fillRect/>
          </a:stretch>
        </p:blipFill>
        <p:spPr>
          <a:xfrm>
            <a:off x="533400" y="1447800"/>
            <a:ext cx="4114800" cy="3572395"/>
          </a:xfrm>
          <a:prstGeom prst="rect">
            <a:avLst/>
          </a:prstGeom>
        </p:spPr>
      </p:pic>
      <p:sp>
        <p:nvSpPr>
          <p:cNvPr id="4" name="Title 3"/>
          <p:cNvSpPr>
            <a:spLocks noGrp="1"/>
          </p:cNvSpPr>
          <p:nvPr>
            <p:ph type="title"/>
          </p:nvPr>
        </p:nvSpPr>
        <p:spPr>
          <a:xfrm>
            <a:off x="609600" y="76200"/>
            <a:ext cx="8153400" cy="838200"/>
          </a:xfrm>
        </p:spPr>
        <p:txBody>
          <a:bodyPr>
            <a:noAutofit/>
          </a:bodyPr>
          <a:lstStyle/>
          <a:p>
            <a:r>
              <a:rPr lang="en-US" sz="3200" dirty="0" smtClean="0"/>
              <a:t>Monthly average aerosol species concentrations at 2 Atlantic and Pacific sites</a:t>
            </a:r>
            <a:endParaRPr lang="en-US" sz="3200" dirty="0"/>
          </a:p>
        </p:txBody>
      </p:sp>
      <p:sp>
        <p:nvSpPr>
          <p:cNvPr id="7" name="TextBox 6"/>
          <p:cNvSpPr txBox="1"/>
          <p:nvPr/>
        </p:nvSpPr>
        <p:spPr>
          <a:xfrm>
            <a:off x="3048000" y="5181600"/>
            <a:ext cx="3544660" cy="276999"/>
          </a:xfrm>
          <a:prstGeom prst="rect">
            <a:avLst/>
          </a:prstGeom>
          <a:noFill/>
        </p:spPr>
        <p:txBody>
          <a:bodyPr wrap="none" rtlCol="0">
            <a:spAutoFit/>
          </a:bodyPr>
          <a:lstStyle/>
          <a:p>
            <a:r>
              <a:rPr lang="en-US" sz="1200" dirty="0" smtClean="0"/>
              <a:t>Black line: Observations   Grey vertical bars: GOCART</a:t>
            </a:r>
            <a:endParaRPr lang="en-US" sz="1200" dirty="0"/>
          </a:p>
        </p:txBody>
      </p:sp>
      <p:sp>
        <p:nvSpPr>
          <p:cNvPr id="8" name="TextBox 7"/>
          <p:cNvSpPr txBox="1"/>
          <p:nvPr/>
        </p:nvSpPr>
        <p:spPr>
          <a:xfrm>
            <a:off x="152400" y="1780401"/>
            <a:ext cx="534224" cy="276999"/>
          </a:xfrm>
          <a:prstGeom prst="rect">
            <a:avLst/>
          </a:prstGeom>
          <a:noFill/>
        </p:spPr>
        <p:txBody>
          <a:bodyPr wrap="square" rtlCol="0">
            <a:spAutoFit/>
          </a:bodyPr>
          <a:lstStyle/>
          <a:p>
            <a:pPr algn="r"/>
            <a:r>
              <a:rPr lang="en-US" sz="1200" dirty="0" smtClean="0"/>
              <a:t>SO</a:t>
            </a:r>
            <a:r>
              <a:rPr lang="en-US" sz="1200" baseline="-25000" dirty="0" smtClean="0"/>
              <a:t>4</a:t>
            </a:r>
            <a:r>
              <a:rPr lang="en-US" sz="1200" baseline="30000" dirty="0" smtClean="0"/>
              <a:t>2-</a:t>
            </a:r>
            <a:endParaRPr lang="en-US" sz="1200" baseline="30000" dirty="0"/>
          </a:p>
        </p:txBody>
      </p:sp>
      <p:sp>
        <p:nvSpPr>
          <p:cNvPr id="9" name="TextBox 8"/>
          <p:cNvSpPr txBox="1"/>
          <p:nvPr/>
        </p:nvSpPr>
        <p:spPr>
          <a:xfrm>
            <a:off x="153224" y="2999601"/>
            <a:ext cx="454325" cy="276999"/>
          </a:xfrm>
          <a:prstGeom prst="rect">
            <a:avLst/>
          </a:prstGeom>
          <a:noFill/>
        </p:spPr>
        <p:txBody>
          <a:bodyPr wrap="square" rtlCol="0">
            <a:spAutoFit/>
          </a:bodyPr>
          <a:lstStyle/>
          <a:p>
            <a:pPr algn="r"/>
            <a:r>
              <a:rPr lang="en-US" sz="1200" dirty="0" smtClean="0"/>
              <a:t>Dust</a:t>
            </a:r>
            <a:endParaRPr lang="en-US" sz="1200" baseline="30000" dirty="0"/>
          </a:p>
        </p:txBody>
      </p:sp>
      <p:sp>
        <p:nvSpPr>
          <p:cNvPr id="10" name="TextBox 9"/>
          <p:cNvSpPr txBox="1"/>
          <p:nvPr/>
        </p:nvSpPr>
        <p:spPr>
          <a:xfrm>
            <a:off x="152400" y="4114800"/>
            <a:ext cx="457200" cy="461665"/>
          </a:xfrm>
          <a:prstGeom prst="rect">
            <a:avLst/>
          </a:prstGeom>
          <a:noFill/>
        </p:spPr>
        <p:txBody>
          <a:bodyPr wrap="square" rtlCol="0">
            <a:spAutoFit/>
          </a:bodyPr>
          <a:lstStyle/>
          <a:p>
            <a:pPr algn="r"/>
            <a:r>
              <a:rPr lang="en-US" sz="1200" dirty="0" smtClean="0"/>
              <a:t>Sea Salt</a:t>
            </a:r>
            <a:endParaRPr lang="en-US" sz="1200" baseline="30000" dirty="0"/>
          </a:p>
        </p:txBody>
      </p:sp>
      <p:pic>
        <p:nvPicPr>
          <p:cNvPr id="14" name="Picture 13" descr="g5e001tld-MID_1981-2002.png"/>
          <p:cNvPicPr>
            <a:picLocks noChangeAspect="1"/>
          </p:cNvPicPr>
          <p:nvPr/>
        </p:nvPicPr>
        <p:blipFill>
          <a:blip r:embed="rId3"/>
          <a:stretch>
            <a:fillRect/>
          </a:stretch>
        </p:blipFill>
        <p:spPr>
          <a:xfrm>
            <a:off x="4724400" y="1453424"/>
            <a:ext cx="4114800" cy="356616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g5e001tld-NOR_1981-2002.png"/>
          <p:cNvPicPr>
            <a:picLocks noChangeAspect="1"/>
          </p:cNvPicPr>
          <p:nvPr/>
        </p:nvPicPr>
        <p:blipFill>
          <a:blip r:embed="rId2"/>
          <a:stretch>
            <a:fillRect/>
          </a:stretch>
        </p:blipFill>
        <p:spPr>
          <a:xfrm>
            <a:off x="533400" y="1447800"/>
            <a:ext cx="4114800" cy="3591098"/>
          </a:xfrm>
          <a:prstGeom prst="rect">
            <a:avLst/>
          </a:prstGeom>
        </p:spPr>
      </p:pic>
      <p:pic>
        <p:nvPicPr>
          <p:cNvPr id="11" name="Picture 10" descr="g5e001tld-MAW_1981-2002.png"/>
          <p:cNvPicPr>
            <a:picLocks noChangeAspect="1"/>
          </p:cNvPicPr>
          <p:nvPr/>
        </p:nvPicPr>
        <p:blipFill>
          <a:blip r:embed="rId3"/>
          <a:stretch>
            <a:fillRect/>
          </a:stretch>
        </p:blipFill>
        <p:spPr>
          <a:xfrm>
            <a:off x="4724400" y="1447800"/>
            <a:ext cx="4114800" cy="3591098"/>
          </a:xfrm>
          <a:prstGeom prst="rect">
            <a:avLst/>
          </a:prstGeom>
        </p:spPr>
      </p:pic>
      <p:sp>
        <p:nvSpPr>
          <p:cNvPr id="4" name="Title 3"/>
          <p:cNvSpPr>
            <a:spLocks noGrp="1"/>
          </p:cNvSpPr>
          <p:nvPr>
            <p:ph type="title"/>
          </p:nvPr>
        </p:nvSpPr>
        <p:spPr>
          <a:xfrm>
            <a:off x="609600" y="76200"/>
            <a:ext cx="8153400" cy="838200"/>
          </a:xfrm>
        </p:spPr>
        <p:txBody>
          <a:bodyPr>
            <a:noAutofit/>
          </a:bodyPr>
          <a:lstStyle/>
          <a:p>
            <a:r>
              <a:rPr lang="en-US" sz="3200" dirty="0" smtClean="0"/>
              <a:t>Monthly average aerosol species concentrations at 2 remote oceanic sites</a:t>
            </a:r>
            <a:endParaRPr lang="en-US" sz="3200" dirty="0"/>
          </a:p>
        </p:txBody>
      </p:sp>
      <p:sp>
        <p:nvSpPr>
          <p:cNvPr id="7" name="TextBox 6"/>
          <p:cNvSpPr txBox="1"/>
          <p:nvPr/>
        </p:nvSpPr>
        <p:spPr>
          <a:xfrm>
            <a:off x="3048000" y="5181600"/>
            <a:ext cx="3544660" cy="276999"/>
          </a:xfrm>
          <a:prstGeom prst="rect">
            <a:avLst/>
          </a:prstGeom>
          <a:noFill/>
        </p:spPr>
        <p:txBody>
          <a:bodyPr wrap="none" rtlCol="0">
            <a:spAutoFit/>
          </a:bodyPr>
          <a:lstStyle/>
          <a:p>
            <a:r>
              <a:rPr lang="en-US" sz="1200" dirty="0" smtClean="0"/>
              <a:t>Black line: Observations   Grey vertical bars: GOCART</a:t>
            </a:r>
            <a:endParaRPr lang="en-US" sz="1200" dirty="0"/>
          </a:p>
        </p:txBody>
      </p:sp>
      <p:sp>
        <p:nvSpPr>
          <p:cNvPr id="8" name="TextBox 7"/>
          <p:cNvSpPr txBox="1"/>
          <p:nvPr/>
        </p:nvSpPr>
        <p:spPr>
          <a:xfrm>
            <a:off x="152400" y="1780401"/>
            <a:ext cx="534224" cy="276999"/>
          </a:xfrm>
          <a:prstGeom prst="rect">
            <a:avLst/>
          </a:prstGeom>
          <a:noFill/>
        </p:spPr>
        <p:txBody>
          <a:bodyPr wrap="square" rtlCol="0">
            <a:spAutoFit/>
          </a:bodyPr>
          <a:lstStyle/>
          <a:p>
            <a:pPr algn="r"/>
            <a:r>
              <a:rPr lang="en-US" sz="1200" dirty="0" smtClean="0"/>
              <a:t>SO</a:t>
            </a:r>
            <a:r>
              <a:rPr lang="en-US" sz="1200" baseline="-25000" dirty="0" smtClean="0"/>
              <a:t>4</a:t>
            </a:r>
            <a:r>
              <a:rPr lang="en-US" sz="1200" baseline="30000" dirty="0" smtClean="0"/>
              <a:t>2-</a:t>
            </a:r>
            <a:endParaRPr lang="en-US" sz="1200" baseline="30000" dirty="0"/>
          </a:p>
        </p:txBody>
      </p:sp>
      <p:sp>
        <p:nvSpPr>
          <p:cNvPr id="9" name="TextBox 8"/>
          <p:cNvSpPr txBox="1"/>
          <p:nvPr/>
        </p:nvSpPr>
        <p:spPr>
          <a:xfrm>
            <a:off x="153224" y="2999601"/>
            <a:ext cx="454325" cy="461665"/>
          </a:xfrm>
          <a:prstGeom prst="rect">
            <a:avLst/>
          </a:prstGeom>
          <a:noFill/>
        </p:spPr>
        <p:txBody>
          <a:bodyPr wrap="square" rtlCol="0">
            <a:spAutoFit/>
          </a:bodyPr>
          <a:lstStyle/>
          <a:p>
            <a:pPr algn="r"/>
            <a:r>
              <a:rPr lang="en-US" sz="1200" dirty="0" smtClean="0"/>
              <a:t>Sea Salt</a:t>
            </a:r>
            <a:endParaRPr lang="en-US" sz="1200" baseline="30000" dirty="0"/>
          </a:p>
        </p:txBody>
      </p:sp>
      <p:sp>
        <p:nvSpPr>
          <p:cNvPr id="10" name="TextBox 9"/>
          <p:cNvSpPr txBox="1"/>
          <p:nvPr/>
        </p:nvSpPr>
        <p:spPr>
          <a:xfrm>
            <a:off x="0" y="4218801"/>
            <a:ext cx="609600" cy="276999"/>
          </a:xfrm>
          <a:prstGeom prst="rect">
            <a:avLst/>
          </a:prstGeom>
          <a:noFill/>
        </p:spPr>
        <p:txBody>
          <a:bodyPr wrap="square" rtlCol="0">
            <a:spAutoFit/>
          </a:bodyPr>
          <a:lstStyle/>
          <a:p>
            <a:pPr algn="r"/>
            <a:r>
              <a:rPr lang="en-US" sz="1200" dirty="0" smtClean="0"/>
              <a:t>MSA</a:t>
            </a:r>
            <a:endParaRPr lang="en-US" sz="1200" baseline="30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32648" cy="990600"/>
          </a:xfrm>
        </p:spPr>
        <p:txBody>
          <a:bodyPr>
            <a:normAutofit fontScale="90000"/>
          </a:bodyPr>
          <a:lstStyle/>
          <a:p>
            <a:r>
              <a:rPr lang="en-US" dirty="0" smtClean="0"/>
              <a:t>Remarks regarding concentration trends</a:t>
            </a:r>
            <a:endParaRPr lang="en-US" dirty="0"/>
          </a:p>
        </p:txBody>
      </p:sp>
      <p:sp>
        <p:nvSpPr>
          <p:cNvPr id="3" name="Content Placeholder 2"/>
          <p:cNvSpPr>
            <a:spLocks noGrp="1"/>
          </p:cNvSpPr>
          <p:nvPr>
            <p:ph sz="quarter" idx="1"/>
          </p:nvPr>
        </p:nvSpPr>
        <p:spPr>
          <a:xfrm>
            <a:off x="612648" y="1371600"/>
            <a:ext cx="8153400" cy="4724400"/>
          </a:xfrm>
        </p:spPr>
        <p:txBody>
          <a:bodyPr/>
          <a:lstStyle/>
          <a:p>
            <a:r>
              <a:rPr lang="en-US" dirty="0" smtClean="0"/>
              <a:t>Most remarkable decrease of sulfate surface concentrations in past 30 years is over Europe, because of the significant reduction of SO2 emission</a:t>
            </a:r>
          </a:p>
          <a:p>
            <a:r>
              <a:rPr lang="en-US" dirty="0" smtClean="0"/>
              <a:t>Sulfate, BC, and fine aerosol mass over US also show a decrease trend from the late 1980s</a:t>
            </a:r>
          </a:p>
          <a:p>
            <a:r>
              <a:rPr lang="en-US" dirty="0" smtClean="0"/>
              <a:t>Over ocean the trends are difficult to deduce</a:t>
            </a:r>
          </a:p>
          <a:p>
            <a:r>
              <a:rPr lang="en-US" dirty="0" smtClean="0"/>
              <a:t>Over a vast area of the world there has little or no long term measurement data available</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Working in progress……FYI only</a:t>
            </a:r>
            <a:endParaRPr lang="en-US" dirty="0"/>
          </a:p>
        </p:txBody>
      </p:sp>
      <p:sp>
        <p:nvSpPr>
          <p:cNvPr id="3" name="Title 2"/>
          <p:cNvSpPr>
            <a:spLocks noGrp="1"/>
          </p:cNvSpPr>
          <p:nvPr>
            <p:ph type="title"/>
          </p:nvPr>
        </p:nvSpPr>
        <p:spPr/>
        <p:txBody>
          <a:bodyPr>
            <a:normAutofit fontScale="90000"/>
          </a:bodyPr>
          <a:lstStyle/>
          <a:p>
            <a:r>
              <a:rPr lang="en-US" dirty="0" smtClean="0"/>
              <a:t>Aerosol effects on surface radiation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mtClean="0"/>
              <a:t>Aerosol effects on of SW radiation reaching the surface </a:t>
            </a:r>
            <a:endParaRPr lang="en-US" dirty="0"/>
          </a:p>
        </p:txBody>
      </p:sp>
      <p:pic>
        <p:nvPicPr>
          <p:cNvPr id="5" name="Picture 4" descr="geba_radsites.png"/>
          <p:cNvPicPr>
            <a:picLocks noChangeAspect="1"/>
          </p:cNvPicPr>
          <p:nvPr/>
        </p:nvPicPr>
        <p:blipFill>
          <a:blip r:embed="rId2"/>
          <a:stretch>
            <a:fillRect/>
          </a:stretch>
        </p:blipFill>
        <p:spPr>
          <a:xfrm>
            <a:off x="0" y="4419600"/>
            <a:ext cx="3549118" cy="2286000"/>
          </a:xfrm>
          <a:prstGeom prst="rect">
            <a:avLst/>
          </a:prstGeom>
        </p:spPr>
      </p:pic>
      <p:pic>
        <p:nvPicPr>
          <p:cNvPr id="6" name="Picture 5" descr="bsrn_radsites.png"/>
          <p:cNvPicPr>
            <a:picLocks noChangeAspect="1"/>
          </p:cNvPicPr>
          <p:nvPr/>
        </p:nvPicPr>
        <p:blipFill>
          <a:blip r:embed="rId3"/>
          <a:stretch>
            <a:fillRect/>
          </a:stretch>
        </p:blipFill>
        <p:spPr>
          <a:xfrm>
            <a:off x="3385083" y="4419600"/>
            <a:ext cx="3549117" cy="2286000"/>
          </a:xfrm>
          <a:prstGeom prst="rect">
            <a:avLst/>
          </a:prstGeom>
        </p:spPr>
      </p:pic>
      <p:pic>
        <p:nvPicPr>
          <p:cNvPr id="7" name="Picture 6" descr="cma_radsites.png"/>
          <p:cNvPicPr>
            <a:picLocks noChangeAspect="1"/>
          </p:cNvPicPr>
          <p:nvPr/>
        </p:nvPicPr>
        <p:blipFill>
          <a:blip r:embed="rId4"/>
          <a:stretch>
            <a:fillRect/>
          </a:stretch>
        </p:blipFill>
        <p:spPr>
          <a:xfrm>
            <a:off x="6858000" y="4495800"/>
            <a:ext cx="2210632" cy="1645920"/>
          </a:xfrm>
          <a:prstGeom prst="rect">
            <a:avLst/>
          </a:prstGeom>
        </p:spPr>
      </p:pic>
      <p:sp>
        <p:nvSpPr>
          <p:cNvPr id="8" name="TextBox 7"/>
          <p:cNvSpPr txBox="1"/>
          <p:nvPr/>
        </p:nvSpPr>
        <p:spPr>
          <a:xfrm>
            <a:off x="457200" y="1981200"/>
            <a:ext cx="2819400" cy="1938992"/>
          </a:xfrm>
          <a:prstGeom prst="rect">
            <a:avLst/>
          </a:prstGeom>
          <a:noFill/>
          <a:ln>
            <a:solidFill>
              <a:srgbClr val="800000"/>
            </a:solidFill>
          </a:ln>
        </p:spPr>
        <p:txBody>
          <a:bodyPr wrap="square" rtlCol="0">
            <a:spAutoFit/>
          </a:bodyPr>
          <a:lstStyle/>
          <a:p>
            <a:r>
              <a:rPr lang="en-US" sz="2000" dirty="0" smtClean="0"/>
              <a:t>GEBA network:</a:t>
            </a:r>
          </a:p>
          <a:p>
            <a:pPr marL="457200" indent="-457200">
              <a:buFont typeface="Arial"/>
              <a:buChar char="•"/>
            </a:pPr>
            <a:r>
              <a:rPr lang="en-US" sz="2000" dirty="0" smtClean="0"/>
              <a:t>Long-term</a:t>
            </a:r>
          </a:p>
          <a:p>
            <a:pPr marL="457200" indent="-457200">
              <a:buFont typeface="Arial"/>
              <a:buChar char="•"/>
            </a:pPr>
            <a:r>
              <a:rPr lang="en-US" sz="2000" dirty="0" smtClean="0"/>
              <a:t>Many sites, mostly in Europe</a:t>
            </a:r>
          </a:p>
          <a:p>
            <a:pPr marL="457200" indent="-457200">
              <a:buFont typeface="Arial"/>
              <a:buChar char="•"/>
            </a:pPr>
            <a:r>
              <a:rPr lang="en-US" sz="2000" dirty="0" smtClean="0"/>
              <a:t>All-sky total radiation only</a:t>
            </a:r>
            <a:endParaRPr lang="en-US" sz="2000" dirty="0"/>
          </a:p>
        </p:txBody>
      </p:sp>
      <p:sp>
        <p:nvSpPr>
          <p:cNvPr id="9" name="TextBox 8"/>
          <p:cNvSpPr txBox="1"/>
          <p:nvPr/>
        </p:nvSpPr>
        <p:spPr>
          <a:xfrm>
            <a:off x="3505200" y="1981200"/>
            <a:ext cx="2819400" cy="1938992"/>
          </a:xfrm>
          <a:prstGeom prst="rect">
            <a:avLst/>
          </a:prstGeom>
          <a:noFill/>
          <a:ln>
            <a:solidFill>
              <a:srgbClr val="800000"/>
            </a:solidFill>
          </a:ln>
        </p:spPr>
        <p:txBody>
          <a:bodyPr wrap="square" rtlCol="0">
            <a:spAutoFit/>
          </a:bodyPr>
          <a:lstStyle/>
          <a:p>
            <a:r>
              <a:rPr lang="en-US" sz="2000" dirty="0" smtClean="0"/>
              <a:t>BSRN network:</a:t>
            </a:r>
          </a:p>
          <a:p>
            <a:pPr marL="457200" indent="-457200">
              <a:buFont typeface="Arial"/>
              <a:buChar char="•"/>
            </a:pPr>
            <a:r>
              <a:rPr lang="en-US" sz="2000" dirty="0" smtClean="0"/>
              <a:t>Start 1992</a:t>
            </a:r>
          </a:p>
          <a:p>
            <a:pPr marL="457200" indent="-457200">
              <a:buFont typeface="Arial"/>
              <a:buChar char="•"/>
            </a:pPr>
            <a:r>
              <a:rPr lang="en-US" sz="2000" dirty="0" smtClean="0"/>
              <a:t>Less than 3 dozen sites</a:t>
            </a:r>
          </a:p>
          <a:p>
            <a:pPr marL="457200" indent="-457200">
              <a:buFont typeface="Arial"/>
              <a:buChar char="•"/>
            </a:pPr>
            <a:r>
              <a:rPr lang="en-US" sz="2000" dirty="0" smtClean="0"/>
              <a:t>All-sky and clear-sky total, direct, diffuse </a:t>
            </a:r>
            <a:endParaRPr lang="en-US" sz="2000" dirty="0"/>
          </a:p>
        </p:txBody>
      </p:sp>
      <p:sp>
        <p:nvSpPr>
          <p:cNvPr id="10" name="TextBox 9"/>
          <p:cNvSpPr txBox="1"/>
          <p:nvPr/>
        </p:nvSpPr>
        <p:spPr>
          <a:xfrm>
            <a:off x="6553200" y="1981200"/>
            <a:ext cx="2514600" cy="1938992"/>
          </a:xfrm>
          <a:prstGeom prst="rect">
            <a:avLst/>
          </a:prstGeom>
          <a:noFill/>
          <a:ln>
            <a:solidFill>
              <a:srgbClr val="800000"/>
            </a:solidFill>
          </a:ln>
        </p:spPr>
        <p:txBody>
          <a:bodyPr wrap="square" rtlCol="0">
            <a:spAutoFit/>
          </a:bodyPr>
          <a:lstStyle/>
          <a:p>
            <a:r>
              <a:rPr lang="en-US" sz="2000" dirty="0" smtClean="0"/>
              <a:t>CMA network:</a:t>
            </a:r>
          </a:p>
          <a:p>
            <a:pPr marL="457200" indent="-457200">
              <a:buFont typeface="Arial"/>
              <a:buChar char="•"/>
            </a:pPr>
            <a:r>
              <a:rPr lang="en-US" sz="2000" dirty="0" smtClean="0"/>
              <a:t>Long-term</a:t>
            </a:r>
          </a:p>
          <a:p>
            <a:pPr marL="457200" indent="-457200">
              <a:buFont typeface="Arial"/>
              <a:buChar char="•"/>
            </a:pPr>
            <a:r>
              <a:rPr lang="en-US" sz="2000" dirty="0" smtClean="0"/>
              <a:t>In China</a:t>
            </a:r>
          </a:p>
          <a:p>
            <a:pPr marL="457200" indent="-457200">
              <a:buFont typeface="Arial"/>
              <a:buChar char="•"/>
            </a:pPr>
            <a:r>
              <a:rPr lang="en-US" sz="2000" dirty="0" smtClean="0"/>
              <a:t>All-sky and clear-sky total, direct, diffuse </a:t>
            </a:r>
            <a:endParaRPr lang="en-US" sz="2000" dirty="0"/>
          </a:p>
        </p:txBody>
      </p:sp>
      <p:sp>
        <p:nvSpPr>
          <p:cNvPr id="12" name="Down Arrow 11"/>
          <p:cNvSpPr/>
          <p:nvPr/>
        </p:nvSpPr>
        <p:spPr>
          <a:xfrm>
            <a:off x="1752600" y="3962400"/>
            <a:ext cx="228600" cy="457200"/>
          </a:xfrm>
          <a:prstGeom prst="downArrow">
            <a:avLst/>
          </a:prstGeom>
          <a:noFill/>
          <a:ln w="19050"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029200" y="3962400"/>
            <a:ext cx="228600" cy="457200"/>
          </a:xfrm>
          <a:prstGeom prst="downArrow">
            <a:avLst/>
          </a:prstGeom>
          <a:noFill/>
          <a:ln w="19050"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7924800" y="3962400"/>
            <a:ext cx="228600" cy="457200"/>
          </a:xfrm>
          <a:prstGeom prst="downArrow">
            <a:avLst/>
          </a:prstGeom>
          <a:noFill/>
          <a:ln w="19050" cap="flat" cmpd="sng" algn="ctr">
            <a:solidFill>
              <a:srgbClr val="8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57200" y="1367135"/>
            <a:ext cx="8507257" cy="461665"/>
          </a:xfrm>
          <a:prstGeom prst="rect">
            <a:avLst/>
          </a:prstGeom>
          <a:noFill/>
        </p:spPr>
        <p:txBody>
          <a:bodyPr wrap="none" rtlCol="0">
            <a:spAutoFit/>
          </a:bodyPr>
          <a:lstStyle/>
          <a:p>
            <a:r>
              <a:rPr lang="en-US" sz="2400" dirty="0" smtClean="0"/>
              <a:t>Long-term measurements of </a:t>
            </a:r>
            <a:r>
              <a:rPr lang="en-US" sz="2400" dirty="0" err="1" smtClean="0"/>
              <a:t>sownward</a:t>
            </a:r>
            <a:r>
              <a:rPr lang="en-US" sz="2400" dirty="0" smtClean="0"/>
              <a:t> SW radiation at the surface:</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3" name="Group 62"/>
          <p:cNvGrpSpPr/>
          <p:nvPr/>
        </p:nvGrpSpPr>
        <p:grpSpPr>
          <a:xfrm>
            <a:off x="-15931" y="1219200"/>
            <a:ext cx="9104839" cy="5458599"/>
            <a:chOff x="-15931" y="1219200"/>
            <a:chExt cx="9104839" cy="5458599"/>
          </a:xfrm>
        </p:grpSpPr>
        <p:grpSp>
          <p:nvGrpSpPr>
            <p:cNvPr id="54" name="Group 53"/>
            <p:cNvGrpSpPr/>
            <p:nvPr/>
          </p:nvGrpSpPr>
          <p:grpSpPr>
            <a:xfrm>
              <a:off x="-1" y="1294218"/>
              <a:ext cx="9088909" cy="5383581"/>
              <a:chOff x="-1" y="1294218"/>
              <a:chExt cx="9088909" cy="5383581"/>
            </a:xfrm>
          </p:grpSpPr>
          <p:pic>
            <p:nvPicPr>
              <p:cNvPr id="9" name="Picture 8" descr="gocart_a2_hca_geba_rsds2rsdt_anomaly_1391_1980-2007.gif"/>
              <p:cNvPicPr>
                <a:picLocks noChangeAspect="1"/>
              </p:cNvPicPr>
              <p:nvPr/>
            </p:nvPicPr>
            <p:blipFill>
              <a:blip r:embed="rId2"/>
              <a:srcRect l="4838" t="7350" r="13837"/>
              <a:stretch>
                <a:fillRect/>
              </a:stretch>
            </p:blipFill>
            <p:spPr>
              <a:xfrm>
                <a:off x="4636008" y="1295400"/>
                <a:ext cx="2230964" cy="1906182"/>
              </a:xfrm>
              <a:prstGeom prst="rect">
                <a:avLst/>
              </a:prstGeom>
            </p:spPr>
          </p:pic>
          <p:pic>
            <p:nvPicPr>
              <p:cNvPr id="10" name="Picture 9" descr="gocart_a2_hca_geba_rsds2rsdt_anomaly_1659_1980-2007.gif"/>
              <p:cNvPicPr>
                <a:picLocks noChangeAspect="1"/>
              </p:cNvPicPr>
              <p:nvPr/>
            </p:nvPicPr>
            <p:blipFill>
              <a:blip r:embed="rId3"/>
              <a:srcRect l="4838" t="7350" r="13837"/>
              <a:stretch>
                <a:fillRect/>
              </a:stretch>
            </p:blipFill>
            <p:spPr>
              <a:xfrm>
                <a:off x="2417269" y="1294218"/>
                <a:ext cx="2230931" cy="1906182"/>
              </a:xfrm>
              <a:prstGeom prst="rect">
                <a:avLst/>
              </a:prstGeom>
            </p:spPr>
          </p:pic>
          <p:pic>
            <p:nvPicPr>
              <p:cNvPr id="11" name="Picture 10" descr="gocart_a2_hca_geba_rsds2rsdt_anomaly_1216_1980-2007.gif"/>
              <p:cNvPicPr>
                <a:picLocks noChangeAspect="1"/>
              </p:cNvPicPr>
              <p:nvPr/>
            </p:nvPicPr>
            <p:blipFill>
              <a:blip r:embed="rId4"/>
              <a:srcRect l="4838" t="7407" r="13838"/>
              <a:stretch>
                <a:fillRect/>
              </a:stretch>
            </p:blipFill>
            <p:spPr>
              <a:xfrm>
                <a:off x="207493" y="1295400"/>
                <a:ext cx="2230907" cy="1905000"/>
              </a:xfrm>
              <a:prstGeom prst="rect">
                <a:avLst/>
              </a:prstGeom>
            </p:spPr>
          </p:pic>
          <p:pic>
            <p:nvPicPr>
              <p:cNvPr id="14" name="Picture 13" descr="gocart_a2_hca_geba_rsds2rsdt_anomaly_0902_1980-2007.gif"/>
              <p:cNvPicPr>
                <a:picLocks noChangeAspect="1"/>
              </p:cNvPicPr>
              <p:nvPr/>
            </p:nvPicPr>
            <p:blipFill>
              <a:blip r:embed="rId5"/>
              <a:srcRect l="4838" t="7350" r="13838"/>
              <a:stretch>
                <a:fillRect/>
              </a:stretch>
            </p:blipFill>
            <p:spPr>
              <a:xfrm>
                <a:off x="2417294" y="2971800"/>
                <a:ext cx="2230906" cy="1906182"/>
              </a:xfrm>
              <a:prstGeom prst="rect">
                <a:avLst/>
              </a:prstGeom>
            </p:spPr>
          </p:pic>
          <p:pic>
            <p:nvPicPr>
              <p:cNvPr id="15" name="Picture 14" descr="gocart_a2_hca_geba_rsds2rsdt_anomaly_0889_1980-2007.gif"/>
              <p:cNvPicPr>
                <a:picLocks noChangeAspect="1"/>
              </p:cNvPicPr>
              <p:nvPr/>
            </p:nvPicPr>
            <p:blipFill>
              <a:blip r:embed="rId6"/>
              <a:srcRect l="4838" t="7350" r="13838"/>
              <a:stretch>
                <a:fillRect/>
              </a:stretch>
            </p:blipFill>
            <p:spPr>
              <a:xfrm>
                <a:off x="4636008" y="2971800"/>
                <a:ext cx="2230906" cy="1906182"/>
              </a:xfrm>
              <a:prstGeom prst="rect">
                <a:avLst/>
              </a:prstGeom>
            </p:spPr>
          </p:pic>
          <p:pic>
            <p:nvPicPr>
              <p:cNvPr id="18" name="Picture 17" descr="gocart_a2_hca_geba_rsds2rsdt_anomaly_0057_1980-2007.gif"/>
              <p:cNvPicPr>
                <a:picLocks noChangeAspect="1"/>
              </p:cNvPicPr>
              <p:nvPr/>
            </p:nvPicPr>
            <p:blipFill>
              <a:blip r:embed="rId7"/>
              <a:srcRect l="4838" t="7350" r="13838"/>
              <a:stretch>
                <a:fillRect/>
              </a:stretch>
            </p:blipFill>
            <p:spPr>
              <a:xfrm>
                <a:off x="4636008" y="4648200"/>
                <a:ext cx="2230906" cy="1906182"/>
              </a:xfrm>
              <a:prstGeom prst="rect">
                <a:avLst/>
              </a:prstGeom>
            </p:spPr>
          </p:pic>
          <p:pic>
            <p:nvPicPr>
              <p:cNvPr id="21" name="Picture 20" descr="gocart_a2_hca_geba_rsds2rsdt_anomaly_0487_1980-2007.gif"/>
              <p:cNvPicPr>
                <a:picLocks noChangeAspect="1"/>
              </p:cNvPicPr>
              <p:nvPr/>
            </p:nvPicPr>
            <p:blipFill>
              <a:blip r:embed="rId8"/>
              <a:srcRect l="4838" t="7350" r="13837"/>
              <a:stretch>
                <a:fillRect/>
              </a:stretch>
            </p:blipFill>
            <p:spPr>
              <a:xfrm>
                <a:off x="6857986" y="1294218"/>
                <a:ext cx="2230922" cy="1906182"/>
              </a:xfrm>
              <a:prstGeom prst="rect">
                <a:avLst/>
              </a:prstGeom>
            </p:spPr>
          </p:pic>
          <p:pic>
            <p:nvPicPr>
              <p:cNvPr id="7" name="Picture 6" descr="gocart_a2_hca_geba_rsds2rsdt_anomaly_2048_1980-2007.gif"/>
              <p:cNvPicPr>
                <a:picLocks noChangeAspect="1"/>
              </p:cNvPicPr>
              <p:nvPr/>
            </p:nvPicPr>
            <p:blipFill>
              <a:blip r:embed="rId9"/>
              <a:srcRect l="4837" t="7350" r="13838"/>
              <a:stretch>
                <a:fillRect/>
              </a:stretch>
            </p:blipFill>
            <p:spPr>
              <a:xfrm>
                <a:off x="207497" y="2971800"/>
                <a:ext cx="2230903" cy="1906182"/>
              </a:xfrm>
              <a:prstGeom prst="rect">
                <a:avLst/>
              </a:prstGeom>
            </p:spPr>
          </p:pic>
          <p:pic>
            <p:nvPicPr>
              <p:cNvPr id="12" name="Picture 11" descr="gocart_a2_hca_geba_rsds2rsdt_anomaly_1082_1980-2007.gif"/>
              <p:cNvPicPr>
                <a:picLocks noChangeAspect="1"/>
              </p:cNvPicPr>
              <p:nvPr/>
            </p:nvPicPr>
            <p:blipFill>
              <a:blip r:embed="rId10"/>
              <a:srcRect l="4838" t="7350" r="13838"/>
              <a:stretch>
                <a:fillRect/>
              </a:stretch>
            </p:blipFill>
            <p:spPr>
              <a:xfrm>
                <a:off x="6858000" y="2971800"/>
                <a:ext cx="2230906" cy="1906182"/>
              </a:xfrm>
              <a:prstGeom prst="rect">
                <a:avLst/>
              </a:prstGeom>
            </p:spPr>
          </p:pic>
          <p:pic>
            <p:nvPicPr>
              <p:cNvPr id="13" name="Picture 12" descr="gocart_a2_hca_geba_rsds2rsdt_anomaly_1049_1980-2007.gif"/>
              <p:cNvPicPr>
                <a:picLocks noChangeAspect="1"/>
              </p:cNvPicPr>
              <p:nvPr/>
            </p:nvPicPr>
            <p:blipFill>
              <a:blip r:embed="rId11"/>
              <a:srcRect l="4838" t="7350" r="13838"/>
              <a:stretch>
                <a:fillRect/>
              </a:stretch>
            </p:blipFill>
            <p:spPr>
              <a:xfrm>
                <a:off x="207494" y="4648200"/>
                <a:ext cx="2230906" cy="1906182"/>
              </a:xfrm>
              <a:prstGeom prst="rect">
                <a:avLst/>
              </a:prstGeom>
            </p:spPr>
          </p:pic>
          <p:pic>
            <p:nvPicPr>
              <p:cNvPr id="6" name="Picture 5" descr="gocart_a2_hca_geba_rsds2rsdt_anomaly_2894_1980-2007.gif"/>
              <p:cNvPicPr>
                <a:picLocks noChangeAspect="1"/>
              </p:cNvPicPr>
              <p:nvPr/>
            </p:nvPicPr>
            <p:blipFill>
              <a:blip r:embed="rId12"/>
              <a:srcRect l="4838" t="7350" r="13837"/>
              <a:stretch>
                <a:fillRect/>
              </a:stretch>
            </p:blipFill>
            <p:spPr>
              <a:xfrm>
                <a:off x="2417290" y="4648200"/>
                <a:ext cx="2230910" cy="1906182"/>
              </a:xfrm>
              <a:prstGeom prst="rect">
                <a:avLst/>
              </a:prstGeom>
            </p:spPr>
          </p:pic>
          <p:pic>
            <p:nvPicPr>
              <p:cNvPr id="16" name="Picture 15" descr="gocart_a2_hca_geba_rsds2rsdt_anomaly_0083_1980-2007.gif"/>
              <p:cNvPicPr>
                <a:picLocks noChangeAspect="1"/>
              </p:cNvPicPr>
              <p:nvPr/>
            </p:nvPicPr>
            <p:blipFill>
              <a:blip r:embed="rId13"/>
              <a:srcRect l="4838" t="7350" r="13838"/>
              <a:stretch>
                <a:fillRect/>
              </a:stretch>
            </p:blipFill>
            <p:spPr>
              <a:xfrm>
                <a:off x="6858000" y="4648200"/>
                <a:ext cx="2230906" cy="1906182"/>
              </a:xfrm>
              <a:prstGeom prst="rect">
                <a:avLst/>
              </a:prstGeom>
            </p:spPr>
          </p:pic>
          <p:cxnSp>
            <p:nvCxnSpPr>
              <p:cNvPr id="23" name="Straight Connector 22"/>
              <p:cNvCxnSpPr/>
              <p:nvPr/>
            </p:nvCxnSpPr>
            <p:spPr>
              <a:xfrm>
                <a:off x="3805873" y="6553200"/>
                <a:ext cx="3048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96473" y="6553200"/>
                <a:ext cx="3048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025073" y="6400800"/>
                <a:ext cx="537527" cy="276999"/>
              </a:xfrm>
              <a:prstGeom prst="rect">
                <a:avLst/>
              </a:prstGeom>
              <a:noFill/>
            </p:spPr>
            <p:txBody>
              <a:bodyPr wrap="none" rtlCol="0">
                <a:spAutoFit/>
              </a:bodyPr>
              <a:lstStyle/>
              <a:p>
                <a:r>
                  <a:rPr lang="en-US" sz="1200" dirty="0" smtClean="0"/>
                  <a:t>GEBA</a:t>
                </a:r>
                <a:endParaRPr lang="en-US" sz="1200" dirty="0"/>
              </a:p>
            </p:txBody>
          </p:sp>
          <p:sp>
            <p:nvSpPr>
              <p:cNvPr id="26" name="TextBox 25"/>
              <p:cNvSpPr txBox="1"/>
              <p:nvPr/>
            </p:nvSpPr>
            <p:spPr>
              <a:xfrm>
                <a:off x="4044269" y="6400800"/>
                <a:ext cx="752204" cy="276999"/>
              </a:xfrm>
              <a:prstGeom prst="rect">
                <a:avLst/>
              </a:prstGeom>
              <a:noFill/>
            </p:spPr>
            <p:txBody>
              <a:bodyPr wrap="none" rtlCol="0">
                <a:spAutoFit/>
              </a:bodyPr>
              <a:lstStyle/>
              <a:p>
                <a:r>
                  <a:rPr lang="en-US" sz="1200" dirty="0" smtClean="0"/>
                  <a:t>GOCART</a:t>
                </a:r>
                <a:endParaRPr lang="en-US" sz="1200" dirty="0"/>
              </a:p>
            </p:txBody>
          </p:sp>
          <p:sp>
            <p:nvSpPr>
              <p:cNvPr id="39" name="TextBox 38"/>
              <p:cNvSpPr txBox="1"/>
              <p:nvPr/>
            </p:nvSpPr>
            <p:spPr>
              <a:xfrm>
                <a:off x="2590800" y="1371600"/>
                <a:ext cx="1748001" cy="292388"/>
              </a:xfrm>
              <a:prstGeom prst="rect">
                <a:avLst/>
              </a:prstGeom>
              <a:noFill/>
            </p:spPr>
            <p:txBody>
              <a:bodyPr wrap="none" rtlCol="0">
                <a:spAutoFit/>
              </a:bodyPr>
              <a:lstStyle/>
              <a:p>
                <a:r>
                  <a:rPr lang="en-US" sz="1300" dirty="0" smtClean="0"/>
                  <a:t>Helsinki airport, Finland</a:t>
                </a:r>
                <a:endParaRPr lang="en-US" sz="1300" dirty="0"/>
              </a:p>
            </p:txBody>
          </p:sp>
          <p:sp>
            <p:nvSpPr>
              <p:cNvPr id="40" name="TextBox 39"/>
              <p:cNvSpPr txBox="1"/>
              <p:nvPr/>
            </p:nvSpPr>
            <p:spPr>
              <a:xfrm>
                <a:off x="381000" y="1371600"/>
                <a:ext cx="1662816" cy="292388"/>
              </a:xfrm>
              <a:prstGeom prst="rect">
                <a:avLst/>
              </a:prstGeom>
              <a:noFill/>
            </p:spPr>
            <p:txBody>
              <a:bodyPr wrap="none" rtlCol="0">
                <a:spAutoFit/>
              </a:bodyPr>
              <a:lstStyle/>
              <a:p>
                <a:r>
                  <a:rPr lang="en-US" sz="1300" dirty="0" err="1" smtClean="0"/>
                  <a:t>Wuerzburg</a:t>
                </a:r>
                <a:r>
                  <a:rPr lang="en-US" sz="1300" dirty="0" smtClean="0"/>
                  <a:t>, Germany</a:t>
                </a:r>
                <a:endParaRPr lang="en-US" sz="1300" dirty="0"/>
              </a:p>
            </p:txBody>
          </p:sp>
          <p:sp>
            <p:nvSpPr>
              <p:cNvPr id="41" name="TextBox 40"/>
              <p:cNvSpPr txBox="1"/>
              <p:nvPr/>
            </p:nvSpPr>
            <p:spPr>
              <a:xfrm>
                <a:off x="4800600" y="1371600"/>
                <a:ext cx="1050951" cy="292388"/>
              </a:xfrm>
              <a:prstGeom prst="rect">
                <a:avLst/>
              </a:prstGeom>
              <a:noFill/>
            </p:spPr>
            <p:txBody>
              <a:bodyPr wrap="none" rtlCol="0">
                <a:spAutoFit/>
              </a:bodyPr>
              <a:lstStyle/>
              <a:p>
                <a:r>
                  <a:rPr lang="en-US" sz="1300" dirty="0" err="1" smtClean="0"/>
                  <a:t>Belsk</a:t>
                </a:r>
                <a:r>
                  <a:rPr lang="en-US" sz="1300" dirty="0" smtClean="0"/>
                  <a:t>, Poland</a:t>
                </a:r>
                <a:endParaRPr lang="en-US" sz="1300" dirty="0"/>
              </a:p>
            </p:txBody>
          </p:sp>
          <p:sp>
            <p:nvSpPr>
              <p:cNvPr id="42" name="TextBox 41"/>
              <p:cNvSpPr txBox="1"/>
              <p:nvPr/>
            </p:nvSpPr>
            <p:spPr>
              <a:xfrm>
                <a:off x="7010400" y="1371600"/>
                <a:ext cx="1268703" cy="292388"/>
              </a:xfrm>
              <a:prstGeom prst="rect">
                <a:avLst/>
              </a:prstGeom>
              <a:noFill/>
            </p:spPr>
            <p:txBody>
              <a:bodyPr wrap="none" rtlCol="0">
                <a:spAutoFit/>
              </a:bodyPr>
              <a:lstStyle/>
              <a:p>
                <a:r>
                  <a:rPr lang="en-US" sz="1300" dirty="0" smtClean="0"/>
                  <a:t>Oak Ridge, USA</a:t>
                </a:r>
                <a:endParaRPr lang="en-US" sz="1300" dirty="0"/>
              </a:p>
            </p:txBody>
          </p:sp>
          <p:sp>
            <p:nvSpPr>
              <p:cNvPr id="43" name="TextBox 42"/>
              <p:cNvSpPr txBox="1"/>
              <p:nvPr/>
            </p:nvSpPr>
            <p:spPr>
              <a:xfrm>
                <a:off x="2590800" y="3048000"/>
                <a:ext cx="1433624" cy="292388"/>
              </a:xfrm>
              <a:prstGeom prst="rect">
                <a:avLst/>
              </a:prstGeom>
              <a:noFill/>
            </p:spPr>
            <p:txBody>
              <a:bodyPr wrap="none" rtlCol="0">
                <a:spAutoFit/>
              </a:bodyPr>
              <a:lstStyle/>
              <a:p>
                <a:r>
                  <a:rPr lang="en-US" sz="1300" dirty="0" smtClean="0"/>
                  <a:t>Seoul, South Korea</a:t>
                </a:r>
                <a:endParaRPr lang="en-US" sz="1300" dirty="0"/>
              </a:p>
            </p:txBody>
          </p:sp>
          <p:sp>
            <p:nvSpPr>
              <p:cNvPr id="44" name="TextBox 43"/>
              <p:cNvSpPr txBox="1"/>
              <p:nvPr/>
            </p:nvSpPr>
            <p:spPr>
              <a:xfrm>
                <a:off x="381000" y="3048000"/>
                <a:ext cx="1367770" cy="292388"/>
              </a:xfrm>
              <a:prstGeom prst="rect">
                <a:avLst/>
              </a:prstGeom>
              <a:noFill/>
            </p:spPr>
            <p:txBody>
              <a:bodyPr wrap="none" rtlCol="0">
                <a:spAutoFit/>
              </a:bodyPr>
              <a:lstStyle/>
              <a:p>
                <a:r>
                  <a:rPr lang="en-US" sz="1300" dirty="0" smtClean="0"/>
                  <a:t>Guan Zhou, China</a:t>
                </a:r>
                <a:endParaRPr lang="en-US" sz="1300" dirty="0"/>
              </a:p>
            </p:txBody>
          </p:sp>
          <p:sp>
            <p:nvSpPr>
              <p:cNvPr id="45" name="TextBox 44"/>
              <p:cNvSpPr txBox="1"/>
              <p:nvPr/>
            </p:nvSpPr>
            <p:spPr>
              <a:xfrm>
                <a:off x="4800600" y="3048000"/>
                <a:ext cx="1219129" cy="292388"/>
              </a:xfrm>
              <a:prstGeom prst="rect">
                <a:avLst/>
              </a:prstGeom>
              <a:noFill/>
            </p:spPr>
            <p:txBody>
              <a:bodyPr wrap="none" rtlCol="0">
                <a:spAutoFit/>
              </a:bodyPr>
              <a:lstStyle/>
              <a:p>
                <a:r>
                  <a:rPr lang="en-US" sz="1300" dirty="0" smtClean="0"/>
                  <a:t>Fukuoka, Japan</a:t>
                </a:r>
                <a:endParaRPr lang="en-US" sz="1300" dirty="0"/>
              </a:p>
            </p:txBody>
          </p:sp>
          <p:sp>
            <p:nvSpPr>
              <p:cNvPr id="46" name="TextBox 45"/>
              <p:cNvSpPr txBox="1"/>
              <p:nvPr/>
            </p:nvSpPr>
            <p:spPr>
              <a:xfrm>
                <a:off x="7010400" y="3048000"/>
                <a:ext cx="1704450" cy="292388"/>
              </a:xfrm>
              <a:prstGeom prst="rect">
                <a:avLst/>
              </a:prstGeom>
              <a:noFill/>
            </p:spPr>
            <p:txBody>
              <a:bodyPr wrap="none" rtlCol="0">
                <a:spAutoFit/>
              </a:bodyPr>
              <a:lstStyle/>
              <a:p>
                <a:r>
                  <a:rPr lang="en-US" sz="1300" dirty="0" smtClean="0"/>
                  <a:t>Alice Springs, Australia</a:t>
                </a:r>
                <a:endParaRPr lang="en-US" sz="1300" dirty="0"/>
              </a:p>
            </p:txBody>
          </p:sp>
          <p:sp>
            <p:nvSpPr>
              <p:cNvPr id="47" name="TextBox 46"/>
              <p:cNvSpPr txBox="1"/>
              <p:nvPr/>
            </p:nvSpPr>
            <p:spPr>
              <a:xfrm>
                <a:off x="2590800" y="4724400"/>
                <a:ext cx="1328089" cy="292388"/>
              </a:xfrm>
              <a:prstGeom prst="rect">
                <a:avLst/>
              </a:prstGeom>
              <a:noFill/>
            </p:spPr>
            <p:txBody>
              <a:bodyPr wrap="none" rtlCol="0">
                <a:spAutoFit/>
              </a:bodyPr>
              <a:lstStyle/>
              <a:p>
                <a:r>
                  <a:rPr lang="en-US" sz="1300" dirty="0" smtClean="0"/>
                  <a:t>Valparaiso, Chile</a:t>
                </a:r>
                <a:endParaRPr lang="en-US" sz="1300" dirty="0"/>
              </a:p>
            </p:txBody>
          </p:sp>
          <p:sp>
            <p:nvSpPr>
              <p:cNvPr id="48" name="TextBox 47"/>
              <p:cNvSpPr txBox="1"/>
              <p:nvPr/>
            </p:nvSpPr>
            <p:spPr>
              <a:xfrm>
                <a:off x="381000" y="4724400"/>
                <a:ext cx="1511120" cy="292388"/>
              </a:xfrm>
              <a:prstGeom prst="rect">
                <a:avLst/>
              </a:prstGeom>
              <a:noFill/>
            </p:spPr>
            <p:txBody>
              <a:bodyPr wrap="none" rtlCol="0">
                <a:spAutoFit/>
              </a:bodyPr>
              <a:lstStyle/>
              <a:p>
                <a:r>
                  <a:rPr lang="en-US" sz="1300" dirty="0" err="1" smtClean="0"/>
                  <a:t>Raizet</a:t>
                </a:r>
                <a:r>
                  <a:rPr lang="en-US" sz="1300" dirty="0" smtClean="0"/>
                  <a:t>, Guadeloupe</a:t>
                </a:r>
                <a:endParaRPr lang="en-US" sz="1300" dirty="0"/>
              </a:p>
            </p:txBody>
          </p:sp>
          <p:sp>
            <p:nvSpPr>
              <p:cNvPr id="49" name="TextBox 48"/>
              <p:cNvSpPr txBox="1"/>
              <p:nvPr/>
            </p:nvSpPr>
            <p:spPr>
              <a:xfrm>
                <a:off x="4800600" y="4724400"/>
                <a:ext cx="1036950" cy="292388"/>
              </a:xfrm>
              <a:prstGeom prst="rect">
                <a:avLst/>
              </a:prstGeom>
              <a:noFill/>
            </p:spPr>
            <p:txBody>
              <a:bodyPr wrap="none" rtlCol="0">
                <a:spAutoFit/>
              </a:bodyPr>
              <a:lstStyle/>
              <a:p>
                <a:r>
                  <a:rPr lang="en-US" sz="1300" dirty="0" smtClean="0"/>
                  <a:t>Aswan Egypt</a:t>
                </a:r>
                <a:endParaRPr lang="en-US" sz="1300" dirty="0"/>
              </a:p>
            </p:txBody>
          </p:sp>
          <p:sp>
            <p:nvSpPr>
              <p:cNvPr id="50" name="TextBox 49"/>
              <p:cNvSpPr txBox="1"/>
              <p:nvPr/>
            </p:nvSpPr>
            <p:spPr>
              <a:xfrm>
                <a:off x="7010400" y="4724400"/>
                <a:ext cx="2069296" cy="292388"/>
              </a:xfrm>
              <a:prstGeom prst="rect">
                <a:avLst/>
              </a:prstGeom>
              <a:noFill/>
            </p:spPr>
            <p:txBody>
              <a:bodyPr wrap="none" rtlCol="0">
                <a:spAutoFit/>
              </a:bodyPr>
              <a:lstStyle/>
              <a:p>
                <a:r>
                  <a:rPr lang="en-US" sz="1300" dirty="0" smtClean="0"/>
                  <a:t>Bulawayo-Goetz, Zimbabwe</a:t>
                </a:r>
                <a:endParaRPr lang="en-US" sz="1300" dirty="0"/>
              </a:p>
            </p:txBody>
          </p:sp>
          <p:sp>
            <p:nvSpPr>
              <p:cNvPr id="51" name="TextBox 50"/>
              <p:cNvSpPr txBox="1"/>
              <p:nvPr/>
            </p:nvSpPr>
            <p:spPr>
              <a:xfrm rot="16200000">
                <a:off x="-363527" y="1963729"/>
                <a:ext cx="1034834" cy="307777"/>
              </a:xfrm>
              <a:prstGeom prst="rect">
                <a:avLst/>
              </a:prstGeom>
              <a:noFill/>
            </p:spPr>
            <p:txBody>
              <a:bodyPr wrap="none" rtlCol="0">
                <a:spAutoFit/>
              </a:bodyPr>
              <a:lstStyle/>
              <a:p>
                <a:r>
                  <a:rPr lang="en-US" sz="1400" dirty="0" smtClean="0"/>
                  <a:t>All-sky total</a:t>
                </a:r>
                <a:endParaRPr lang="en-US" sz="1400" dirty="0"/>
              </a:p>
            </p:txBody>
          </p:sp>
          <p:sp>
            <p:nvSpPr>
              <p:cNvPr id="52" name="TextBox 51"/>
              <p:cNvSpPr txBox="1"/>
              <p:nvPr/>
            </p:nvSpPr>
            <p:spPr>
              <a:xfrm rot="16200000">
                <a:off x="-363529" y="3665882"/>
                <a:ext cx="1034834" cy="307777"/>
              </a:xfrm>
              <a:prstGeom prst="rect">
                <a:avLst/>
              </a:prstGeom>
              <a:noFill/>
            </p:spPr>
            <p:txBody>
              <a:bodyPr wrap="none" rtlCol="0">
                <a:spAutoFit/>
              </a:bodyPr>
              <a:lstStyle/>
              <a:p>
                <a:r>
                  <a:rPr lang="en-US" sz="1400" dirty="0" smtClean="0"/>
                  <a:t>All-sky total</a:t>
                </a:r>
                <a:endParaRPr lang="en-US" sz="1400" dirty="0"/>
              </a:p>
            </p:txBody>
          </p:sp>
          <p:sp>
            <p:nvSpPr>
              <p:cNvPr id="53" name="TextBox 52"/>
              <p:cNvSpPr txBox="1"/>
              <p:nvPr/>
            </p:nvSpPr>
            <p:spPr>
              <a:xfrm rot="16200000">
                <a:off x="-363523" y="5318597"/>
                <a:ext cx="1034834" cy="307777"/>
              </a:xfrm>
              <a:prstGeom prst="rect">
                <a:avLst/>
              </a:prstGeom>
              <a:noFill/>
            </p:spPr>
            <p:txBody>
              <a:bodyPr wrap="none" rtlCol="0">
                <a:spAutoFit/>
              </a:bodyPr>
              <a:lstStyle/>
              <a:p>
                <a:r>
                  <a:rPr lang="en-US" sz="1400" dirty="0" smtClean="0"/>
                  <a:t>All-sky total</a:t>
                </a:r>
                <a:endParaRPr lang="en-US" sz="1400" dirty="0"/>
              </a:p>
            </p:txBody>
          </p:sp>
        </p:grpSp>
        <p:sp>
          <p:nvSpPr>
            <p:cNvPr id="56" name="TextBox 55"/>
            <p:cNvSpPr txBox="1"/>
            <p:nvPr/>
          </p:nvSpPr>
          <p:spPr>
            <a:xfrm>
              <a:off x="0" y="1219200"/>
              <a:ext cx="425054" cy="246221"/>
            </a:xfrm>
            <a:prstGeom prst="rect">
              <a:avLst/>
            </a:prstGeom>
            <a:noFill/>
          </p:spPr>
          <p:txBody>
            <a:bodyPr wrap="none" rtlCol="0">
              <a:spAutoFit/>
            </a:bodyPr>
            <a:lstStyle/>
            <a:p>
              <a:r>
                <a:rPr lang="en-US" sz="1000" dirty="0" smtClean="0"/>
                <a:t>0.10</a:t>
              </a:r>
              <a:endParaRPr lang="en-US" sz="1000" dirty="0"/>
            </a:p>
          </p:txBody>
        </p:sp>
        <p:sp>
          <p:nvSpPr>
            <p:cNvPr id="57" name="TextBox 56"/>
            <p:cNvSpPr txBox="1"/>
            <p:nvPr/>
          </p:nvSpPr>
          <p:spPr>
            <a:xfrm>
              <a:off x="-15931" y="2725579"/>
              <a:ext cx="467759" cy="246221"/>
            </a:xfrm>
            <a:prstGeom prst="rect">
              <a:avLst/>
            </a:prstGeom>
            <a:noFill/>
          </p:spPr>
          <p:txBody>
            <a:bodyPr wrap="none" rtlCol="0">
              <a:spAutoFit/>
            </a:bodyPr>
            <a:lstStyle/>
            <a:p>
              <a:r>
                <a:rPr lang="en-US" sz="1000" dirty="0" smtClean="0"/>
                <a:t>-0.10</a:t>
              </a:r>
              <a:endParaRPr lang="en-US" sz="1000" dirty="0"/>
            </a:p>
          </p:txBody>
        </p:sp>
        <p:sp>
          <p:nvSpPr>
            <p:cNvPr id="58" name="TextBox 57"/>
            <p:cNvSpPr txBox="1"/>
            <p:nvPr/>
          </p:nvSpPr>
          <p:spPr>
            <a:xfrm>
              <a:off x="5372" y="2895600"/>
              <a:ext cx="425054" cy="246221"/>
            </a:xfrm>
            <a:prstGeom prst="rect">
              <a:avLst/>
            </a:prstGeom>
            <a:noFill/>
          </p:spPr>
          <p:txBody>
            <a:bodyPr wrap="none" rtlCol="0">
              <a:spAutoFit/>
            </a:bodyPr>
            <a:lstStyle/>
            <a:p>
              <a:r>
                <a:rPr lang="en-US" sz="1000" dirty="0" smtClean="0"/>
                <a:t>0.10</a:t>
              </a:r>
              <a:endParaRPr lang="en-US" sz="1000" dirty="0"/>
            </a:p>
          </p:txBody>
        </p:sp>
        <p:sp>
          <p:nvSpPr>
            <p:cNvPr id="59" name="TextBox 58"/>
            <p:cNvSpPr txBox="1"/>
            <p:nvPr/>
          </p:nvSpPr>
          <p:spPr>
            <a:xfrm>
              <a:off x="-10559" y="4401979"/>
              <a:ext cx="467759" cy="246221"/>
            </a:xfrm>
            <a:prstGeom prst="rect">
              <a:avLst/>
            </a:prstGeom>
            <a:noFill/>
          </p:spPr>
          <p:txBody>
            <a:bodyPr wrap="none" rtlCol="0">
              <a:spAutoFit/>
            </a:bodyPr>
            <a:lstStyle/>
            <a:p>
              <a:r>
                <a:rPr lang="en-US" sz="1000" dirty="0" smtClean="0"/>
                <a:t>-0.10</a:t>
              </a:r>
              <a:endParaRPr lang="en-US" sz="1000" dirty="0"/>
            </a:p>
          </p:txBody>
        </p:sp>
        <p:sp>
          <p:nvSpPr>
            <p:cNvPr id="61" name="TextBox 60"/>
            <p:cNvSpPr txBox="1"/>
            <p:nvPr/>
          </p:nvSpPr>
          <p:spPr>
            <a:xfrm>
              <a:off x="0" y="4572000"/>
              <a:ext cx="425054" cy="246221"/>
            </a:xfrm>
            <a:prstGeom prst="rect">
              <a:avLst/>
            </a:prstGeom>
            <a:noFill/>
          </p:spPr>
          <p:txBody>
            <a:bodyPr wrap="none" rtlCol="0">
              <a:spAutoFit/>
            </a:bodyPr>
            <a:lstStyle/>
            <a:p>
              <a:r>
                <a:rPr lang="en-US" sz="1000" dirty="0" smtClean="0"/>
                <a:t>0.10</a:t>
              </a:r>
              <a:endParaRPr lang="en-US" sz="1000" dirty="0"/>
            </a:p>
          </p:txBody>
        </p:sp>
        <p:sp>
          <p:nvSpPr>
            <p:cNvPr id="62" name="TextBox 61"/>
            <p:cNvSpPr txBox="1"/>
            <p:nvPr/>
          </p:nvSpPr>
          <p:spPr>
            <a:xfrm>
              <a:off x="-15931" y="6078379"/>
              <a:ext cx="467759" cy="246221"/>
            </a:xfrm>
            <a:prstGeom prst="rect">
              <a:avLst/>
            </a:prstGeom>
            <a:noFill/>
          </p:spPr>
          <p:txBody>
            <a:bodyPr wrap="none" rtlCol="0">
              <a:spAutoFit/>
            </a:bodyPr>
            <a:lstStyle/>
            <a:p>
              <a:r>
                <a:rPr lang="en-US" sz="1000" dirty="0" smtClean="0"/>
                <a:t>-0.10</a:t>
              </a:r>
              <a:endParaRPr lang="en-US" sz="1000" dirty="0"/>
            </a:p>
          </p:txBody>
        </p:sp>
      </p:grpSp>
      <p:sp>
        <p:nvSpPr>
          <p:cNvPr id="4" name="Title 3"/>
          <p:cNvSpPr>
            <a:spLocks noGrp="1"/>
          </p:cNvSpPr>
          <p:nvPr>
            <p:ph type="title"/>
          </p:nvPr>
        </p:nvSpPr>
        <p:spPr>
          <a:xfrm>
            <a:off x="381000" y="152400"/>
            <a:ext cx="8458200" cy="990600"/>
          </a:xfrm>
        </p:spPr>
        <p:txBody>
          <a:bodyPr>
            <a:noAutofit/>
          </a:bodyPr>
          <a:lstStyle/>
          <a:p>
            <a:r>
              <a:rPr lang="en-US" sz="3600" dirty="0" smtClean="0"/>
              <a:t>Comparisons of normalized SW downward surface radiation anomaly with GEBA</a:t>
            </a:r>
            <a:endParaRPr lang="en-US" sz="3600" dirty="0"/>
          </a:p>
        </p:txBody>
      </p:sp>
      <p:sp>
        <p:nvSpPr>
          <p:cNvPr id="55" name="TextBox 54"/>
          <p:cNvSpPr txBox="1"/>
          <p:nvPr/>
        </p:nvSpPr>
        <p:spPr>
          <a:xfrm>
            <a:off x="1828800" y="2514600"/>
            <a:ext cx="5943601" cy="1815882"/>
          </a:xfrm>
          <a:prstGeom prst="rect">
            <a:avLst/>
          </a:prstGeom>
          <a:solidFill>
            <a:srgbClr val="FFFFFF">
              <a:alpha val="76000"/>
            </a:srgbClr>
          </a:solidFill>
          <a:ln w="19050" cap="flat" cmpd="sng" algn="ctr">
            <a:solidFill>
              <a:srgbClr val="3366FF"/>
            </a:solidFill>
            <a:prstDash val="solid"/>
            <a:round/>
            <a:headEnd type="none" w="med" len="med"/>
            <a:tailEnd type="none" w="med" len="med"/>
          </a:ln>
        </p:spPr>
        <p:txBody>
          <a:bodyPr wrap="square" rtlCol="0">
            <a:spAutoFit/>
          </a:bodyPr>
          <a:lstStyle/>
          <a:p>
            <a:r>
              <a:rPr lang="en-US" sz="2800" dirty="0" smtClean="0">
                <a:solidFill>
                  <a:srgbClr val="3366FF"/>
                </a:solidFill>
              </a:rPr>
              <a:t>However, it is difficult to assessing the aerosol effects under all-sky conditions because clouds effects on radiation would overwhelm the aerosol effects</a:t>
            </a:r>
            <a:endParaRPr lang="en-US" sz="2800"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610600" cy="990600"/>
          </a:xfrm>
        </p:spPr>
        <p:txBody>
          <a:bodyPr>
            <a:noAutofit/>
          </a:bodyPr>
          <a:lstStyle/>
          <a:p>
            <a:r>
              <a:rPr lang="en-US" sz="3600" dirty="0" smtClean="0"/>
              <a:t>Comparisons of normalized SW downward surface radiation anomaly with BSRN</a:t>
            </a:r>
            <a:endParaRPr lang="en-US" sz="3600" dirty="0"/>
          </a:p>
        </p:txBody>
      </p:sp>
      <p:grpSp>
        <p:nvGrpSpPr>
          <p:cNvPr id="65" name="Group 64"/>
          <p:cNvGrpSpPr/>
          <p:nvPr/>
        </p:nvGrpSpPr>
        <p:grpSpPr>
          <a:xfrm>
            <a:off x="-15931" y="1219200"/>
            <a:ext cx="9104838" cy="5458599"/>
            <a:chOff x="-15931" y="1219200"/>
            <a:chExt cx="9104838" cy="5458599"/>
          </a:xfrm>
        </p:grpSpPr>
        <p:grpSp>
          <p:nvGrpSpPr>
            <p:cNvPr id="58" name="Group 57"/>
            <p:cNvGrpSpPr/>
            <p:nvPr/>
          </p:nvGrpSpPr>
          <p:grpSpPr>
            <a:xfrm>
              <a:off x="0" y="1295400"/>
              <a:ext cx="9088907" cy="5382399"/>
              <a:chOff x="0" y="1295400"/>
              <a:chExt cx="9088907" cy="5382399"/>
            </a:xfrm>
          </p:grpSpPr>
          <p:pic>
            <p:nvPicPr>
              <p:cNvPr id="22" name="Picture 21" descr="gocart_a2_hca_bsrn_rsds2rsdt_anomaly_lin_1980-2007.gif"/>
              <p:cNvPicPr>
                <a:picLocks noChangeAspect="1"/>
              </p:cNvPicPr>
              <p:nvPr/>
            </p:nvPicPr>
            <p:blipFill>
              <a:blip r:embed="rId2"/>
              <a:srcRect l="4838" t="7350" r="13838"/>
              <a:stretch>
                <a:fillRect/>
              </a:stretch>
            </p:blipFill>
            <p:spPr>
              <a:xfrm>
                <a:off x="210312" y="1295400"/>
                <a:ext cx="2230906" cy="1906182"/>
              </a:xfrm>
              <a:prstGeom prst="rect">
                <a:avLst/>
              </a:prstGeom>
            </p:spPr>
          </p:pic>
          <p:pic>
            <p:nvPicPr>
              <p:cNvPr id="20" name="Picture 19" descr="gocart_a2_hca_bsrn_rsds2rsdt_anomaly_bou_1980-2007.gif"/>
              <p:cNvPicPr>
                <a:picLocks noChangeAspect="1"/>
              </p:cNvPicPr>
              <p:nvPr/>
            </p:nvPicPr>
            <p:blipFill>
              <a:blip r:embed="rId3"/>
              <a:srcRect l="4838" t="7350" r="13837"/>
              <a:stretch>
                <a:fillRect/>
              </a:stretch>
            </p:blipFill>
            <p:spPr>
              <a:xfrm>
                <a:off x="4636008" y="1295400"/>
                <a:ext cx="2230933" cy="1906182"/>
              </a:xfrm>
              <a:prstGeom prst="rect">
                <a:avLst/>
              </a:prstGeom>
            </p:spPr>
          </p:pic>
          <p:pic>
            <p:nvPicPr>
              <p:cNvPr id="27" name="Picture 26" descr="gocart_a2_hca_bsrn_rsds2rsdt_anomaly_pay_1980-2007.gif"/>
              <p:cNvPicPr>
                <a:picLocks noChangeAspect="1"/>
              </p:cNvPicPr>
              <p:nvPr/>
            </p:nvPicPr>
            <p:blipFill>
              <a:blip r:embed="rId4"/>
              <a:srcRect l="4838" t="7350" r="13838"/>
              <a:stretch>
                <a:fillRect/>
              </a:stretch>
            </p:blipFill>
            <p:spPr>
              <a:xfrm>
                <a:off x="2414016" y="1295400"/>
                <a:ext cx="2230906" cy="1906182"/>
              </a:xfrm>
              <a:prstGeom prst="rect">
                <a:avLst/>
              </a:prstGeom>
            </p:spPr>
          </p:pic>
          <p:pic>
            <p:nvPicPr>
              <p:cNvPr id="28" name="Picture 27" descr="gocart_a2_hca_bsrn_rsds2rsdt_anomaly_syo_1980-2007.gif"/>
              <p:cNvPicPr>
                <a:picLocks noChangeAspect="1"/>
              </p:cNvPicPr>
              <p:nvPr/>
            </p:nvPicPr>
            <p:blipFill>
              <a:blip r:embed="rId5"/>
              <a:srcRect l="4838" t="7350" r="13838"/>
              <a:stretch>
                <a:fillRect/>
              </a:stretch>
            </p:blipFill>
            <p:spPr>
              <a:xfrm>
                <a:off x="6858000" y="1295400"/>
                <a:ext cx="2230906" cy="1906182"/>
              </a:xfrm>
              <a:prstGeom prst="rect">
                <a:avLst/>
              </a:prstGeom>
            </p:spPr>
          </p:pic>
          <p:pic>
            <p:nvPicPr>
              <p:cNvPr id="30" name="Picture 29" descr="gocart_a2_hca_bsrn_rsdscs2rsdt_anomaly_lin_1980-2007.gif"/>
              <p:cNvPicPr>
                <a:picLocks noChangeAspect="1"/>
              </p:cNvPicPr>
              <p:nvPr/>
            </p:nvPicPr>
            <p:blipFill>
              <a:blip r:embed="rId6"/>
              <a:srcRect l="4838" t="7350" r="13838"/>
              <a:stretch>
                <a:fillRect/>
              </a:stretch>
            </p:blipFill>
            <p:spPr>
              <a:xfrm>
                <a:off x="210312" y="2971800"/>
                <a:ext cx="2230906" cy="1906182"/>
              </a:xfrm>
              <a:prstGeom prst="rect">
                <a:avLst/>
              </a:prstGeom>
            </p:spPr>
          </p:pic>
          <p:pic>
            <p:nvPicPr>
              <p:cNvPr id="31" name="Picture 30" descr="gocart_a2_hca_bsrn_rsdscs2rsdt_anomaly_pay_1980-2007.gif"/>
              <p:cNvPicPr>
                <a:picLocks noChangeAspect="1"/>
              </p:cNvPicPr>
              <p:nvPr/>
            </p:nvPicPr>
            <p:blipFill>
              <a:blip r:embed="rId7"/>
              <a:srcRect l="4838" t="7350" r="13838"/>
              <a:stretch>
                <a:fillRect/>
              </a:stretch>
            </p:blipFill>
            <p:spPr>
              <a:xfrm>
                <a:off x="2414016" y="2971800"/>
                <a:ext cx="2230907" cy="1906182"/>
              </a:xfrm>
              <a:prstGeom prst="rect">
                <a:avLst/>
              </a:prstGeom>
            </p:spPr>
          </p:pic>
          <p:pic>
            <p:nvPicPr>
              <p:cNvPr id="32" name="Picture 31" descr="gocart_a2_hca_bsrn_rsdscs2rsdt_anomaly_bou_1980-2007.gif"/>
              <p:cNvPicPr>
                <a:picLocks noChangeAspect="1"/>
              </p:cNvPicPr>
              <p:nvPr/>
            </p:nvPicPr>
            <p:blipFill>
              <a:blip r:embed="rId8"/>
              <a:srcRect l="4838" t="7350" r="13838"/>
              <a:stretch>
                <a:fillRect/>
              </a:stretch>
            </p:blipFill>
            <p:spPr>
              <a:xfrm>
                <a:off x="4636008" y="2971800"/>
                <a:ext cx="2230907" cy="1906182"/>
              </a:xfrm>
              <a:prstGeom prst="rect">
                <a:avLst/>
              </a:prstGeom>
            </p:spPr>
          </p:pic>
          <p:pic>
            <p:nvPicPr>
              <p:cNvPr id="33" name="Picture 32" descr="gocart_a2_hca_bsrn_rsdscs2rsdt_anomaly_syo_1980-2007.gif"/>
              <p:cNvPicPr>
                <a:picLocks noChangeAspect="1"/>
              </p:cNvPicPr>
              <p:nvPr/>
            </p:nvPicPr>
            <p:blipFill>
              <a:blip r:embed="rId9"/>
              <a:srcRect l="4838" t="7350" r="13838"/>
              <a:stretch>
                <a:fillRect/>
              </a:stretch>
            </p:blipFill>
            <p:spPr>
              <a:xfrm>
                <a:off x="6858000" y="2971800"/>
                <a:ext cx="2230907" cy="1906182"/>
              </a:xfrm>
              <a:prstGeom prst="rect">
                <a:avLst/>
              </a:prstGeom>
            </p:spPr>
          </p:pic>
          <p:pic>
            <p:nvPicPr>
              <p:cNvPr id="34" name="Picture 33" descr="gocart_a2_hca_bsrn_rsdscsdif2rsdt_anomaly_lin_1980-2007.gif"/>
              <p:cNvPicPr>
                <a:picLocks noChangeAspect="1"/>
              </p:cNvPicPr>
              <p:nvPr/>
            </p:nvPicPr>
            <p:blipFill>
              <a:blip r:embed="rId10"/>
              <a:srcRect l="4838" t="7350" r="13838"/>
              <a:stretch>
                <a:fillRect/>
              </a:stretch>
            </p:blipFill>
            <p:spPr>
              <a:xfrm>
                <a:off x="210312" y="4648200"/>
                <a:ext cx="2230907" cy="1906182"/>
              </a:xfrm>
              <a:prstGeom prst="rect">
                <a:avLst/>
              </a:prstGeom>
            </p:spPr>
          </p:pic>
          <p:pic>
            <p:nvPicPr>
              <p:cNvPr id="35" name="Picture 34" descr="gocart_a2_hca_bsrn_rsdscsdif2rsdt_anomaly_pay_1980-2007.gif"/>
              <p:cNvPicPr>
                <a:picLocks noChangeAspect="1"/>
              </p:cNvPicPr>
              <p:nvPr/>
            </p:nvPicPr>
            <p:blipFill>
              <a:blip r:embed="rId11"/>
              <a:srcRect l="4838" t="7350" r="13838"/>
              <a:stretch>
                <a:fillRect/>
              </a:stretch>
            </p:blipFill>
            <p:spPr>
              <a:xfrm>
                <a:off x="2414016" y="4648200"/>
                <a:ext cx="2230907" cy="1906182"/>
              </a:xfrm>
              <a:prstGeom prst="rect">
                <a:avLst/>
              </a:prstGeom>
            </p:spPr>
          </p:pic>
          <p:pic>
            <p:nvPicPr>
              <p:cNvPr id="36" name="Picture 35" descr="gocart_a2_hca_bsrn_rsdscsdif2rsdt_anomaly_bou_1980-2007.gif"/>
              <p:cNvPicPr>
                <a:picLocks noChangeAspect="1"/>
              </p:cNvPicPr>
              <p:nvPr/>
            </p:nvPicPr>
            <p:blipFill>
              <a:blip r:embed="rId12"/>
              <a:srcRect l="4838" t="7350" r="13838"/>
              <a:stretch>
                <a:fillRect/>
              </a:stretch>
            </p:blipFill>
            <p:spPr>
              <a:xfrm>
                <a:off x="4636008" y="4648200"/>
                <a:ext cx="2230907" cy="1906182"/>
              </a:xfrm>
              <a:prstGeom prst="rect">
                <a:avLst/>
              </a:prstGeom>
            </p:spPr>
          </p:pic>
          <p:pic>
            <p:nvPicPr>
              <p:cNvPr id="37" name="Picture 36" descr="gocart_a2_hca_bsrn_rsdscsdif2rsdt_anomaly_syo_1980-2007.gif"/>
              <p:cNvPicPr>
                <a:picLocks noChangeAspect="1"/>
              </p:cNvPicPr>
              <p:nvPr/>
            </p:nvPicPr>
            <p:blipFill>
              <a:blip r:embed="rId13"/>
              <a:srcRect l="4838" t="7350" r="13838"/>
              <a:stretch>
                <a:fillRect/>
              </a:stretch>
            </p:blipFill>
            <p:spPr>
              <a:xfrm>
                <a:off x="6858000" y="4648200"/>
                <a:ext cx="2230907" cy="1906182"/>
              </a:xfrm>
              <a:prstGeom prst="rect">
                <a:avLst/>
              </a:prstGeom>
            </p:spPr>
          </p:pic>
          <p:cxnSp>
            <p:nvCxnSpPr>
              <p:cNvPr id="23" name="Straight Connector 22"/>
              <p:cNvCxnSpPr/>
              <p:nvPr/>
            </p:nvCxnSpPr>
            <p:spPr>
              <a:xfrm>
                <a:off x="3805873" y="6553200"/>
                <a:ext cx="3048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96473" y="6553200"/>
                <a:ext cx="3048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025073" y="6400800"/>
                <a:ext cx="518141" cy="276999"/>
              </a:xfrm>
              <a:prstGeom prst="rect">
                <a:avLst/>
              </a:prstGeom>
              <a:noFill/>
            </p:spPr>
            <p:txBody>
              <a:bodyPr wrap="none" rtlCol="0">
                <a:spAutoFit/>
              </a:bodyPr>
              <a:lstStyle/>
              <a:p>
                <a:r>
                  <a:rPr lang="en-US" sz="1200" dirty="0" smtClean="0"/>
                  <a:t>BSRN</a:t>
                </a:r>
                <a:endParaRPr lang="en-US" sz="1200" dirty="0"/>
              </a:p>
            </p:txBody>
          </p:sp>
          <p:sp>
            <p:nvSpPr>
              <p:cNvPr id="26" name="TextBox 25"/>
              <p:cNvSpPr txBox="1"/>
              <p:nvPr/>
            </p:nvSpPr>
            <p:spPr>
              <a:xfrm>
                <a:off x="4044269" y="6400800"/>
                <a:ext cx="752204" cy="276999"/>
              </a:xfrm>
              <a:prstGeom prst="rect">
                <a:avLst/>
              </a:prstGeom>
              <a:noFill/>
            </p:spPr>
            <p:txBody>
              <a:bodyPr wrap="none" rtlCol="0">
                <a:spAutoFit/>
              </a:bodyPr>
              <a:lstStyle/>
              <a:p>
                <a:r>
                  <a:rPr lang="en-US" sz="1200" dirty="0" smtClean="0"/>
                  <a:t>GOCART</a:t>
                </a:r>
                <a:endParaRPr lang="en-US" sz="1200" dirty="0"/>
              </a:p>
            </p:txBody>
          </p:sp>
          <p:sp>
            <p:nvSpPr>
              <p:cNvPr id="38" name="TextBox 37"/>
              <p:cNvSpPr txBox="1"/>
              <p:nvPr/>
            </p:nvSpPr>
            <p:spPr>
              <a:xfrm rot="16200000">
                <a:off x="-363527" y="1963729"/>
                <a:ext cx="1034834" cy="307777"/>
              </a:xfrm>
              <a:prstGeom prst="rect">
                <a:avLst/>
              </a:prstGeom>
              <a:noFill/>
            </p:spPr>
            <p:txBody>
              <a:bodyPr wrap="none" rtlCol="0">
                <a:spAutoFit/>
              </a:bodyPr>
              <a:lstStyle/>
              <a:p>
                <a:r>
                  <a:rPr lang="en-US" sz="1400" dirty="0" smtClean="0"/>
                  <a:t>All-sky total</a:t>
                </a:r>
                <a:endParaRPr lang="en-US" sz="1400" dirty="0"/>
              </a:p>
            </p:txBody>
          </p:sp>
          <p:sp>
            <p:nvSpPr>
              <p:cNvPr id="39" name="TextBox 38"/>
              <p:cNvSpPr txBox="1"/>
              <p:nvPr/>
            </p:nvSpPr>
            <p:spPr>
              <a:xfrm>
                <a:off x="2590800" y="1371600"/>
                <a:ext cx="1586173" cy="292388"/>
              </a:xfrm>
              <a:prstGeom prst="rect">
                <a:avLst/>
              </a:prstGeom>
              <a:noFill/>
            </p:spPr>
            <p:txBody>
              <a:bodyPr wrap="none" rtlCol="0">
                <a:spAutoFit/>
              </a:bodyPr>
              <a:lstStyle/>
              <a:p>
                <a:r>
                  <a:rPr lang="en-US" sz="1300" dirty="0" err="1" smtClean="0"/>
                  <a:t>Payerne</a:t>
                </a:r>
                <a:r>
                  <a:rPr lang="en-US" sz="1300" dirty="0" smtClean="0"/>
                  <a:t>, Switzerland</a:t>
                </a:r>
                <a:endParaRPr lang="en-US" sz="1300" dirty="0"/>
              </a:p>
            </p:txBody>
          </p:sp>
          <p:sp>
            <p:nvSpPr>
              <p:cNvPr id="42" name="TextBox 41"/>
              <p:cNvSpPr txBox="1"/>
              <p:nvPr/>
            </p:nvSpPr>
            <p:spPr>
              <a:xfrm rot="16200000">
                <a:off x="-465482" y="3665882"/>
                <a:ext cx="1238741" cy="307777"/>
              </a:xfrm>
              <a:prstGeom prst="rect">
                <a:avLst/>
              </a:prstGeom>
              <a:noFill/>
            </p:spPr>
            <p:txBody>
              <a:bodyPr wrap="none" rtlCol="0">
                <a:spAutoFit/>
              </a:bodyPr>
              <a:lstStyle/>
              <a:p>
                <a:r>
                  <a:rPr lang="en-US" sz="1400" dirty="0" smtClean="0"/>
                  <a:t>Clear-sky total</a:t>
                </a:r>
                <a:endParaRPr lang="en-US" sz="1400" dirty="0"/>
              </a:p>
            </p:txBody>
          </p:sp>
          <p:sp>
            <p:nvSpPr>
              <p:cNvPr id="46" name="TextBox 45"/>
              <p:cNvSpPr txBox="1"/>
              <p:nvPr/>
            </p:nvSpPr>
            <p:spPr>
              <a:xfrm rot="16200000">
                <a:off x="-545823" y="5318597"/>
                <a:ext cx="1399429" cy="307777"/>
              </a:xfrm>
              <a:prstGeom prst="rect">
                <a:avLst/>
              </a:prstGeom>
              <a:noFill/>
            </p:spPr>
            <p:txBody>
              <a:bodyPr wrap="none" rtlCol="0">
                <a:spAutoFit/>
              </a:bodyPr>
              <a:lstStyle/>
              <a:p>
                <a:r>
                  <a:rPr lang="en-US" sz="1400" dirty="0" smtClean="0"/>
                  <a:t>Clear-sky diffuse</a:t>
                </a:r>
                <a:endParaRPr lang="en-US" sz="1400" dirty="0"/>
              </a:p>
            </p:txBody>
          </p:sp>
          <p:sp>
            <p:nvSpPr>
              <p:cNvPr id="47" name="TextBox 46"/>
              <p:cNvSpPr txBox="1"/>
              <p:nvPr/>
            </p:nvSpPr>
            <p:spPr>
              <a:xfrm>
                <a:off x="381000" y="1371600"/>
                <a:ext cx="1634119" cy="292388"/>
              </a:xfrm>
              <a:prstGeom prst="rect">
                <a:avLst/>
              </a:prstGeom>
              <a:noFill/>
            </p:spPr>
            <p:txBody>
              <a:bodyPr wrap="none" rtlCol="0">
                <a:spAutoFit/>
              </a:bodyPr>
              <a:lstStyle/>
              <a:p>
                <a:r>
                  <a:rPr lang="en-US" sz="1300" dirty="0" err="1" smtClean="0"/>
                  <a:t>Lindenberg</a:t>
                </a:r>
                <a:r>
                  <a:rPr lang="en-US" sz="1300" dirty="0" smtClean="0"/>
                  <a:t>, Germany</a:t>
                </a:r>
                <a:endParaRPr lang="en-US" sz="1300" dirty="0"/>
              </a:p>
            </p:txBody>
          </p:sp>
          <p:sp>
            <p:nvSpPr>
              <p:cNvPr id="48" name="TextBox 47"/>
              <p:cNvSpPr txBox="1"/>
              <p:nvPr/>
            </p:nvSpPr>
            <p:spPr>
              <a:xfrm>
                <a:off x="4800600" y="1371600"/>
                <a:ext cx="1349210" cy="292388"/>
              </a:xfrm>
              <a:prstGeom prst="rect">
                <a:avLst/>
              </a:prstGeom>
              <a:noFill/>
            </p:spPr>
            <p:txBody>
              <a:bodyPr wrap="none" rtlCol="0">
                <a:spAutoFit/>
              </a:bodyPr>
              <a:lstStyle/>
              <a:p>
                <a:r>
                  <a:rPr lang="en-US" sz="1300" dirty="0" smtClean="0"/>
                  <a:t>Boulder, CO, USA</a:t>
                </a:r>
                <a:endParaRPr lang="en-US" sz="1300" dirty="0"/>
              </a:p>
            </p:txBody>
          </p:sp>
          <p:sp>
            <p:nvSpPr>
              <p:cNvPr id="49" name="TextBox 48"/>
              <p:cNvSpPr txBox="1"/>
              <p:nvPr/>
            </p:nvSpPr>
            <p:spPr>
              <a:xfrm>
                <a:off x="7010400" y="1371600"/>
                <a:ext cx="1372247" cy="292388"/>
              </a:xfrm>
              <a:prstGeom prst="rect">
                <a:avLst/>
              </a:prstGeom>
              <a:noFill/>
            </p:spPr>
            <p:txBody>
              <a:bodyPr wrap="none" rtlCol="0">
                <a:spAutoFit/>
              </a:bodyPr>
              <a:lstStyle/>
              <a:p>
                <a:r>
                  <a:rPr lang="en-US" sz="1300" dirty="0" smtClean="0"/>
                  <a:t>Syowa, Antarctica</a:t>
                </a:r>
                <a:endParaRPr lang="en-US" sz="1300" dirty="0"/>
              </a:p>
            </p:txBody>
          </p:sp>
          <p:sp>
            <p:nvSpPr>
              <p:cNvPr id="50" name="TextBox 49"/>
              <p:cNvSpPr txBox="1"/>
              <p:nvPr/>
            </p:nvSpPr>
            <p:spPr>
              <a:xfrm>
                <a:off x="2590800" y="3048000"/>
                <a:ext cx="1586173" cy="292388"/>
              </a:xfrm>
              <a:prstGeom prst="rect">
                <a:avLst/>
              </a:prstGeom>
              <a:noFill/>
            </p:spPr>
            <p:txBody>
              <a:bodyPr wrap="none" rtlCol="0">
                <a:spAutoFit/>
              </a:bodyPr>
              <a:lstStyle/>
              <a:p>
                <a:r>
                  <a:rPr lang="en-US" sz="1300" dirty="0" err="1" smtClean="0"/>
                  <a:t>Payerne</a:t>
                </a:r>
                <a:r>
                  <a:rPr lang="en-US" sz="1300" dirty="0" smtClean="0"/>
                  <a:t>, Switzerland</a:t>
                </a:r>
                <a:endParaRPr lang="en-US" sz="1300" dirty="0"/>
              </a:p>
            </p:txBody>
          </p:sp>
          <p:sp>
            <p:nvSpPr>
              <p:cNvPr id="51" name="TextBox 50"/>
              <p:cNvSpPr txBox="1"/>
              <p:nvPr/>
            </p:nvSpPr>
            <p:spPr>
              <a:xfrm>
                <a:off x="381000" y="3048000"/>
                <a:ext cx="1634119" cy="292388"/>
              </a:xfrm>
              <a:prstGeom prst="rect">
                <a:avLst/>
              </a:prstGeom>
              <a:noFill/>
            </p:spPr>
            <p:txBody>
              <a:bodyPr wrap="none" rtlCol="0">
                <a:spAutoFit/>
              </a:bodyPr>
              <a:lstStyle/>
              <a:p>
                <a:r>
                  <a:rPr lang="en-US" sz="1300" dirty="0" err="1" smtClean="0"/>
                  <a:t>Lindenberg</a:t>
                </a:r>
                <a:r>
                  <a:rPr lang="en-US" sz="1300" dirty="0" smtClean="0"/>
                  <a:t>, Germany</a:t>
                </a:r>
                <a:endParaRPr lang="en-US" sz="1300" dirty="0"/>
              </a:p>
            </p:txBody>
          </p:sp>
          <p:sp>
            <p:nvSpPr>
              <p:cNvPr id="52" name="TextBox 51"/>
              <p:cNvSpPr txBox="1"/>
              <p:nvPr/>
            </p:nvSpPr>
            <p:spPr>
              <a:xfrm>
                <a:off x="4800600" y="3048000"/>
                <a:ext cx="1349210" cy="292388"/>
              </a:xfrm>
              <a:prstGeom prst="rect">
                <a:avLst/>
              </a:prstGeom>
              <a:noFill/>
            </p:spPr>
            <p:txBody>
              <a:bodyPr wrap="none" rtlCol="0">
                <a:spAutoFit/>
              </a:bodyPr>
              <a:lstStyle/>
              <a:p>
                <a:r>
                  <a:rPr lang="en-US" sz="1300" dirty="0" smtClean="0"/>
                  <a:t>Boulder, CO, USA</a:t>
                </a:r>
                <a:endParaRPr lang="en-US" sz="1300" dirty="0"/>
              </a:p>
            </p:txBody>
          </p:sp>
          <p:sp>
            <p:nvSpPr>
              <p:cNvPr id="53" name="TextBox 52"/>
              <p:cNvSpPr txBox="1"/>
              <p:nvPr/>
            </p:nvSpPr>
            <p:spPr>
              <a:xfrm>
                <a:off x="7010400" y="3048000"/>
                <a:ext cx="1372247" cy="292388"/>
              </a:xfrm>
              <a:prstGeom prst="rect">
                <a:avLst/>
              </a:prstGeom>
              <a:noFill/>
            </p:spPr>
            <p:txBody>
              <a:bodyPr wrap="none" rtlCol="0">
                <a:spAutoFit/>
              </a:bodyPr>
              <a:lstStyle/>
              <a:p>
                <a:r>
                  <a:rPr lang="en-US" sz="1300" dirty="0" smtClean="0"/>
                  <a:t>Syowa, Antarctica</a:t>
                </a:r>
                <a:endParaRPr lang="en-US" sz="1300" dirty="0"/>
              </a:p>
            </p:txBody>
          </p:sp>
          <p:sp>
            <p:nvSpPr>
              <p:cNvPr id="54" name="TextBox 53"/>
              <p:cNvSpPr txBox="1"/>
              <p:nvPr/>
            </p:nvSpPr>
            <p:spPr>
              <a:xfrm>
                <a:off x="2590800" y="4724400"/>
                <a:ext cx="1586173" cy="292388"/>
              </a:xfrm>
              <a:prstGeom prst="rect">
                <a:avLst/>
              </a:prstGeom>
              <a:noFill/>
            </p:spPr>
            <p:txBody>
              <a:bodyPr wrap="none" rtlCol="0">
                <a:spAutoFit/>
              </a:bodyPr>
              <a:lstStyle/>
              <a:p>
                <a:r>
                  <a:rPr lang="en-US" sz="1300" dirty="0" err="1" smtClean="0"/>
                  <a:t>Payerne</a:t>
                </a:r>
                <a:r>
                  <a:rPr lang="en-US" sz="1300" dirty="0" smtClean="0"/>
                  <a:t>, Switzerland</a:t>
                </a:r>
                <a:endParaRPr lang="en-US" sz="1300" dirty="0"/>
              </a:p>
            </p:txBody>
          </p:sp>
          <p:sp>
            <p:nvSpPr>
              <p:cNvPr id="55" name="TextBox 54"/>
              <p:cNvSpPr txBox="1"/>
              <p:nvPr/>
            </p:nvSpPr>
            <p:spPr>
              <a:xfrm>
                <a:off x="381000" y="4724400"/>
                <a:ext cx="1634119" cy="292388"/>
              </a:xfrm>
              <a:prstGeom prst="rect">
                <a:avLst/>
              </a:prstGeom>
              <a:noFill/>
            </p:spPr>
            <p:txBody>
              <a:bodyPr wrap="none" rtlCol="0">
                <a:spAutoFit/>
              </a:bodyPr>
              <a:lstStyle/>
              <a:p>
                <a:r>
                  <a:rPr lang="en-US" sz="1300" dirty="0" err="1" smtClean="0"/>
                  <a:t>Lindenberg</a:t>
                </a:r>
                <a:r>
                  <a:rPr lang="en-US" sz="1300" dirty="0" smtClean="0"/>
                  <a:t>, Germany</a:t>
                </a:r>
                <a:endParaRPr lang="en-US" sz="1300" dirty="0"/>
              </a:p>
            </p:txBody>
          </p:sp>
          <p:sp>
            <p:nvSpPr>
              <p:cNvPr id="56" name="TextBox 55"/>
              <p:cNvSpPr txBox="1"/>
              <p:nvPr/>
            </p:nvSpPr>
            <p:spPr>
              <a:xfrm>
                <a:off x="4800600" y="4724400"/>
                <a:ext cx="1349210" cy="292388"/>
              </a:xfrm>
              <a:prstGeom prst="rect">
                <a:avLst/>
              </a:prstGeom>
              <a:noFill/>
            </p:spPr>
            <p:txBody>
              <a:bodyPr wrap="none" rtlCol="0">
                <a:spAutoFit/>
              </a:bodyPr>
              <a:lstStyle/>
              <a:p>
                <a:r>
                  <a:rPr lang="en-US" sz="1300" dirty="0" smtClean="0"/>
                  <a:t>Boulder, CO, USA</a:t>
                </a:r>
                <a:endParaRPr lang="en-US" sz="1300" dirty="0"/>
              </a:p>
            </p:txBody>
          </p:sp>
          <p:sp>
            <p:nvSpPr>
              <p:cNvPr id="57" name="TextBox 56"/>
              <p:cNvSpPr txBox="1"/>
              <p:nvPr/>
            </p:nvSpPr>
            <p:spPr>
              <a:xfrm>
                <a:off x="7010400" y="4724400"/>
                <a:ext cx="1372247" cy="292388"/>
              </a:xfrm>
              <a:prstGeom prst="rect">
                <a:avLst/>
              </a:prstGeom>
              <a:noFill/>
            </p:spPr>
            <p:txBody>
              <a:bodyPr wrap="none" rtlCol="0">
                <a:spAutoFit/>
              </a:bodyPr>
              <a:lstStyle/>
              <a:p>
                <a:r>
                  <a:rPr lang="en-US" sz="1300" dirty="0" smtClean="0"/>
                  <a:t>Syowa, Antarctica</a:t>
                </a:r>
                <a:endParaRPr lang="en-US" sz="1300" dirty="0"/>
              </a:p>
            </p:txBody>
          </p:sp>
        </p:grpSp>
        <p:sp>
          <p:nvSpPr>
            <p:cNvPr id="59" name="TextBox 58"/>
            <p:cNvSpPr txBox="1"/>
            <p:nvPr/>
          </p:nvSpPr>
          <p:spPr>
            <a:xfrm>
              <a:off x="0" y="1219200"/>
              <a:ext cx="425054" cy="246221"/>
            </a:xfrm>
            <a:prstGeom prst="rect">
              <a:avLst/>
            </a:prstGeom>
            <a:noFill/>
          </p:spPr>
          <p:txBody>
            <a:bodyPr wrap="none" rtlCol="0">
              <a:spAutoFit/>
            </a:bodyPr>
            <a:lstStyle/>
            <a:p>
              <a:r>
                <a:rPr lang="en-US" sz="1000" dirty="0" smtClean="0"/>
                <a:t>0.10</a:t>
              </a:r>
              <a:endParaRPr lang="en-US" sz="1000" dirty="0"/>
            </a:p>
          </p:txBody>
        </p:sp>
        <p:sp>
          <p:nvSpPr>
            <p:cNvPr id="60" name="TextBox 59"/>
            <p:cNvSpPr txBox="1"/>
            <p:nvPr/>
          </p:nvSpPr>
          <p:spPr>
            <a:xfrm>
              <a:off x="-15931" y="2725579"/>
              <a:ext cx="467759" cy="246221"/>
            </a:xfrm>
            <a:prstGeom prst="rect">
              <a:avLst/>
            </a:prstGeom>
            <a:noFill/>
          </p:spPr>
          <p:txBody>
            <a:bodyPr wrap="none" rtlCol="0">
              <a:spAutoFit/>
            </a:bodyPr>
            <a:lstStyle/>
            <a:p>
              <a:r>
                <a:rPr lang="en-US" sz="1000" dirty="0" smtClean="0"/>
                <a:t>-0.10</a:t>
              </a:r>
              <a:endParaRPr lang="en-US" sz="1000" dirty="0"/>
            </a:p>
          </p:txBody>
        </p:sp>
        <p:sp>
          <p:nvSpPr>
            <p:cNvPr id="61" name="TextBox 60"/>
            <p:cNvSpPr txBox="1"/>
            <p:nvPr/>
          </p:nvSpPr>
          <p:spPr>
            <a:xfrm>
              <a:off x="5372" y="2895600"/>
              <a:ext cx="425054" cy="246221"/>
            </a:xfrm>
            <a:prstGeom prst="rect">
              <a:avLst/>
            </a:prstGeom>
            <a:noFill/>
          </p:spPr>
          <p:txBody>
            <a:bodyPr wrap="none" rtlCol="0">
              <a:spAutoFit/>
            </a:bodyPr>
            <a:lstStyle/>
            <a:p>
              <a:r>
                <a:rPr lang="en-US" sz="1000" dirty="0" smtClean="0"/>
                <a:t>0.10</a:t>
              </a:r>
              <a:endParaRPr lang="en-US" sz="1000" dirty="0"/>
            </a:p>
          </p:txBody>
        </p:sp>
        <p:sp>
          <p:nvSpPr>
            <p:cNvPr id="62" name="TextBox 61"/>
            <p:cNvSpPr txBox="1"/>
            <p:nvPr/>
          </p:nvSpPr>
          <p:spPr>
            <a:xfrm>
              <a:off x="-10559" y="4401979"/>
              <a:ext cx="467759" cy="246221"/>
            </a:xfrm>
            <a:prstGeom prst="rect">
              <a:avLst/>
            </a:prstGeom>
            <a:noFill/>
          </p:spPr>
          <p:txBody>
            <a:bodyPr wrap="none" rtlCol="0">
              <a:spAutoFit/>
            </a:bodyPr>
            <a:lstStyle/>
            <a:p>
              <a:r>
                <a:rPr lang="en-US" sz="1000" dirty="0" smtClean="0"/>
                <a:t>-0.10</a:t>
              </a:r>
              <a:endParaRPr lang="en-US" sz="1000" dirty="0"/>
            </a:p>
          </p:txBody>
        </p:sp>
        <p:sp>
          <p:nvSpPr>
            <p:cNvPr id="63" name="TextBox 62"/>
            <p:cNvSpPr txBox="1"/>
            <p:nvPr/>
          </p:nvSpPr>
          <p:spPr>
            <a:xfrm>
              <a:off x="0" y="4572000"/>
              <a:ext cx="425054" cy="246221"/>
            </a:xfrm>
            <a:prstGeom prst="rect">
              <a:avLst/>
            </a:prstGeom>
            <a:noFill/>
          </p:spPr>
          <p:txBody>
            <a:bodyPr wrap="none" rtlCol="0">
              <a:spAutoFit/>
            </a:bodyPr>
            <a:lstStyle/>
            <a:p>
              <a:r>
                <a:rPr lang="en-US" sz="1000" dirty="0" smtClean="0"/>
                <a:t>0.10</a:t>
              </a:r>
              <a:endParaRPr lang="en-US" sz="1000" dirty="0"/>
            </a:p>
          </p:txBody>
        </p:sp>
        <p:sp>
          <p:nvSpPr>
            <p:cNvPr id="64" name="TextBox 63"/>
            <p:cNvSpPr txBox="1"/>
            <p:nvPr/>
          </p:nvSpPr>
          <p:spPr>
            <a:xfrm>
              <a:off x="-15931" y="6078379"/>
              <a:ext cx="467759" cy="246221"/>
            </a:xfrm>
            <a:prstGeom prst="rect">
              <a:avLst/>
            </a:prstGeom>
            <a:noFill/>
          </p:spPr>
          <p:txBody>
            <a:bodyPr wrap="none" rtlCol="0">
              <a:spAutoFit/>
            </a:bodyPr>
            <a:lstStyle/>
            <a:p>
              <a:r>
                <a:rPr lang="en-US" sz="1000" dirty="0" smtClean="0"/>
                <a:t>-0.10</a:t>
              </a:r>
              <a:endParaRPr lang="en-US" sz="1000" dirty="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610600" cy="990600"/>
          </a:xfrm>
        </p:spPr>
        <p:txBody>
          <a:bodyPr>
            <a:noAutofit/>
          </a:bodyPr>
          <a:lstStyle/>
          <a:p>
            <a:r>
              <a:rPr lang="en-US" sz="3600" dirty="0" smtClean="0"/>
              <a:t>Comparisons of normalized SW downward surface radiation anomaly with CMA (China)</a:t>
            </a:r>
            <a:endParaRPr lang="en-US" sz="3600" dirty="0"/>
          </a:p>
        </p:txBody>
      </p:sp>
      <p:grpSp>
        <p:nvGrpSpPr>
          <p:cNvPr id="77" name="Group 76"/>
          <p:cNvGrpSpPr/>
          <p:nvPr/>
        </p:nvGrpSpPr>
        <p:grpSpPr>
          <a:xfrm>
            <a:off x="-15931" y="1219200"/>
            <a:ext cx="9104837" cy="5458599"/>
            <a:chOff x="-15931" y="1219200"/>
            <a:chExt cx="9104837" cy="5458599"/>
          </a:xfrm>
        </p:grpSpPr>
        <p:grpSp>
          <p:nvGrpSpPr>
            <p:cNvPr id="64" name="Group 63"/>
            <p:cNvGrpSpPr/>
            <p:nvPr/>
          </p:nvGrpSpPr>
          <p:grpSpPr>
            <a:xfrm>
              <a:off x="0" y="1294218"/>
              <a:ext cx="9088906" cy="5383581"/>
              <a:chOff x="0" y="1294218"/>
              <a:chExt cx="9088906" cy="5383581"/>
            </a:xfrm>
          </p:grpSpPr>
          <p:pic>
            <p:nvPicPr>
              <p:cNvPr id="19" name="Picture 18" descr="gocart_a2_hca_cma_rsds2rsdt_anomaly_51463_1980-2007.gif"/>
              <p:cNvPicPr>
                <a:picLocks noChangeAspect="1"/>
              </p:cNvPicPr>
              <p:nvPr/>
            </p:nvPicPr>
            <p:blipFill>
              <a:blip r:embed="rId2"/>
              <a:srcRect l="4838" t="7350" r="13838"/>
              <a:stretch>
                <a:fillRect/>
              </a:stretch>
            </p:blipFill>
            <p:spPr>
              <a:xfrm>
                <a:off x="210312" y="1295400"/>
                <a:ext cx="2230907" cy="1906182"/>
              </a:xfrm>
              <a:prstGeom prst="rect">
                <a:avLst/>
              </a:prstGeom>
            </p:spPr>
          </p:pic>
          <p:pic>
            <p:nvPicPr>
              <p:cNvPr id="21" name="Picture 20" descr="gocart_a2_hca_cma_rsdscs2rsdt_anomaly_51463_1980-2007.gif"/>
              <p:cNvPicPr>
                <a:picLocks noChangeAspect="1"/>
              </p:cNvPicPr>
              <p:nvPr/>
            </p:nvPicPr>
            <p:blipFill>
              <a:blip r:embed="rId3"/>
              <a:srcRect l="4838" t="7350" r="13838"/>
              <a:stretch>
                <a:fillRect/>
              </a:stretch>
            </p:blipFill>
            <p:spPr>
              <a:xfrm>
                <a:off x="210312" y="2971800"/>
                <a:ext cx="2230907" cy="1906182"/>
              </a:xfrm>
              <a:prstGeom prst="rect">
                <a:avLst/>
              </a:prstGeom>
            </p:spPr>
          </p:pic>
          <p:pic>
            <p:nvPicPr>
              <p:cNvPr id="29" name="Picture 28" descr="gocart_a2_hca_cma_rsdscsdif2rsdt_anomaly_51463_1980-2007.gif"/>
              <p:cNvPicPr>
                <a:picLocks noChangeAspect="1"/>
              </p:cNvPicPr>
              <p:nvPr/>
            </p:nvPicPr>
            <p:blipFill>
              <a:blip r:embed="rId4"/>
              <a:srcRect l="4838" t="7350" r="13838"/>
              <a:stretch>
                <a:fillRect/>
              </a:stretch>
            </p:blipFill>
            <p:spPr>
              <a:xfrm>
                <a:off x="210312" y="4648200"/>
                <a:ext cx="2230907" cy="1906182"/>
              </a:xfrm>
              <a:prstGeom prst="rect">
                <a:avLst/>
              </a:prstGeom>
            </p:spPr>
          </p:pic>
          <p:pic>
            <p:nvPicPr>
              <p:cNvPr id="38" name="Picture 37" descr="gocart_a2_hca_cma_rsds2rsdt_anomaly_54342_1980-2007.gif"/>
              <p:cNvPicPr>
                <a:picLocks noChangeAspect="1"/>
              </p:cNvPicPr>
              <p:nvPr/>
            </p:nvPicPr>
            <p:blipFill>
              <a:blip r:embed="rId5"/>
              <a:srcRect l="4838" t="7350" r="13838"/>
              <a:stretch>
                <a:fillRect/>
              </a:stretch>
            </p:blipFill>
            <p:spPr>
              <a:xfrm>
                <a:off x="2414016" y="1294218"/>
                <a:ext cx="2230906" cy="1906182"/>
              </a:xfrm>
              <a:prstGeom prst="rect">
                <a:avLst/>
              </a:prstGeom>
            </p:spPr>
          </p:pic>
          <p:pic>
            <p:nvPicPr>
              <p:cNvPr id="39" name="Picture 38" descr="gocart_a2_hca_cma_rsdscs2rsdt_anomaly_54342_1980-2007.gif"/>
              <p:cNvPicPr>
                <a:picLocks noChangeAspect="1"/>
              </p:cNvPicPr>
              <p:nvPr/>
            </p:nvPicPr>
            <p:blipFill>
              <a:blip r:embed="rId6"/>
              <a:srcRect l="4838" t="7350" r="13838"/>
              <a:stretch>
                <a:fillRect/>
              </a:stretch>
            </p:blipFill>
            <p:spPr>
              <a:xfrm>
                <a:off x="2414016" y="2970618"/>
                <a:ext cx="2230906" cy="1906182"/>
              </a:xfrm>
              <a:prstGeom prst="rect">
                <a:avLst/>
              </a:prstGeom>
            </p:spPr>
          </p:pic>
          <p:pic>
            <p:nvPicPr>
              <p:cNvPr id="40" name="Picture 39" descr="gocart_a2_hca_cma_rsdscsdif2rsdt_anomaly_54342_1980-2007.gif"/>
              <p:cNvPicPr>
                <a:picLocks noChangeAspect="1"/>
              </p:cNvPicPr>
              <p:nvPr/>
            </p:nvPicPr>
            <p:blipFill>
              <a:blip r:embed="rId7"/>
              <a:srcRect l="4838" t="7350" r="13838"/>
              <a:stretch>
                <a:fillRect/>
              </a:stretch>
            </p:blipFill>
            <p:spPr>
              <a:xfrm>
                <a:off x="2414016" y="4648200"/>
                <a:ext cx="2230906" cy="1906182"/>
              </a:xfrm>
              <a:prstGeom prst="rect">
                <a:avLst/>
              </a:prstGeom>
            </p:spPr>
          </p:pic>
          <p:pic>
            <p:nvPicPr>
              <p:cNvPr id="41" name="Picture 40" descr="gocart_a2_hca_cma_rsds2rsdt_anomaly_54511_1980-2007.gif"/>
              <p:cNvPicPr>
                <a:picLocks noChangeAspect="1"/>
              </p:cNvPicPr>
              <p:nvPr/>
            </p:nvPicPr>
            <p:blipFill>
              <a:blip r:embed="rId8"/>
              <a:srcRect l="4838" t="7350" r="13838"/>
              <a:stretch>
                <a:fillRect/>
              </a:stretch>
            </p:blipFill>
            <p:spPr>
              <a:xfrm>
                <a:off x="4636008" y="1294218"/>
                <a:ext cx="2230906" cy="1906182"/>
              </a:xfrm>
              <a:prstGeom prst="rect">
                <a:avLst/>
              </a:prstGeom>
            </p:spPr>
          </p:pic>
          <p:pic>
            <p:nvPicPr>
              <p:cNvPr id="42" name="Picture 41" descr="gocart_a2_hca_cma_rsdscs2rsdt_anomaly_54511_1980-2007.gif"/>
              <p:cNvPicPr>
                <a:picLocks noChangeAspect="1"/>
              </p:cNvPicPr>
              <p:nvPr/>
            </p:nvPicPr>
            <p:blipFill>
              <a:blip r:embed="rId9"/>
              <a:srcRect l="4838" t="7350" r="13838"/>
              <a:stretch>
                <a:fillRect/>
              </a:stretch>
            </p:blipFill>
            <p:spPr>
              <a:xfrm>
                <a:off x="4636008" y="2970618"/>
                <a:ext cx="2230906" cy="1906182"/>
              </a:xfrm>
              <a:prstGeom prst="rect">
                <a:avLst/>
              </a:prstGeom>
            </p:spPr>
          </p:pic>
          <p:pic>
            <p:nvPicPr>
              <p:cNvPr id="44" name="Picture 43" descr="gocart_a2_hca_cma_rsdscsdif2rsdt_anomaly_54511_1980-2007.gif"/>
              <p:cNvPicPr>
                <a:picLocks noChangeAspect="1"/>
              </p:cNvPicPr>
              <p:nvPr/>
            </p:nvPicPr>
            <p:blipFill>
              <a:blip r:embed="rId10"/>
              <a:srcRect l="4838" t="7350" r="13838"/>
              <a:stretch>
                <a:fillRect/>
              </a:stretch>
            </p:blipFill>
            <p:spPr>
              <a:xfrm>
                <a:off x="4636008" y="4648200"/>
                <a:ext cx="2230906" cy="1906182"/>
              </a:xfrm>
              <a:prstGeom prst="rect">
                <a:avLst/>
              </a:prstGeom>
            </p:spPr>
          </p:pic>
          <p:pic>
            <p:nvPicPr>
              <p:cNvPr id="45" name="Picture 44" descr="gocart_a2_hca_cma_rsds2rsdt_anomaly_56778_1980-2007.gif"/>
              <p:cNvPicPr>
                <a:picLocks noChangeAspect="1"/>
              </p:cNvPicPr>
              <p:nvPr/>
            </p:nvPicPr>
            <p:blipFill>
              <a:blip r:embed="rId11"/>
              <a:srcRect l="4838" t="7350" r="13838"/>
              <a:stretch>
                <a:fillRect/>
              </a:stretch>
            </p:blipFill>
            <p:spPr>
              <a:xfrm>
                <a:off x="6858000" y="1294218"/>
                <a:ext cx="2230906" cy="1906182"/>
              </a:xfrm>
              <a:prstGeom prst="rect">
                <a:avLst/>
              </a:prstGeom>
            </p:spPr>
          </p:pic>
          <p:pic>
            <p:nvPicPr>
              <p:cNvPr id="46" name="Picture 45" descr="gocart_a2_hca_cma_rsdscs2rsdt_anomaly_56778_1980-2007.gif"/>
              <p:cNvPicPr>
                <a:picLocks noChangeAspect="1"/>
              </p:cNvPicPr>
              <p:nvPr/>
            </p:nvPicPr>
            <p:blipFill>
              <a:blip r:embed="rId12"/>
              <a:srcRect l="4838" t="7350" r="13838"/>
              <a:stretch>
                <a:fillRect/>
              </a:stretch>
            </p:blipFill>
            <p:spPr>
              <a:xfrm>
                <a:off x="6858000" y="2970618"/>
                <a:ext cx="2230906" cy="1906182"/>
              </a:xfrm>
              <a:prstGeom prst="rect">
                <a:avLst/>
              </a:prstGeom>
            </p:spPr>
          </p:pic>
          <p:pic>
            <p:nvPicPr>
              <p:cNvPr id="47" name="Picture 46" descr="gocart_a2_hca_cma_rsdscsdif2rsdt_anomaly_56778_1980-2007.gif"/>
              <p:cNvPicPr>
                <a:picLocks noChangeAspect="1"/>
              </p:cNvPicPr>
              <p:nvPr/>
            </p:nvPicPr>
            <p:blipFill>
              <a:blip r:embed="rId13"/>
              <a:srcRect l="4838" t="7350" r="13838"/>
              <a:stretch>
                <a:fillRect/>
              </a:stretch>
            </p:blipFill>
            <p:spPr>
              <a:xfrm>
                <a:off x="6858000" y="4648200"/>
                <a:ext cx="2230906" cy="1906182"/>
              </a:xfrm>
              <a:prstGeom prst="rect">
                <a:avLst/>
              </a:prstGeom>
            </p:spPr>
          </p:pic>
          <p:grpSp>
            <p:nvGrpSpPr>
              <p:cNvPr id="48" name="Group 47"/>
              <p:cNvGrpSpPr/>
              <p:nvPr/>
            </p:nvGrpSpPr>
            <p:grpSpPr>
              <a:xfrm>
                <a:off x="3805873" y="6400800"/>
                <a:ext cx="1711643" cy="276999"/>
                <a:chOff x="3805873" y="6400800"/>
                <a:chExt cx="1711643" cy="276999"/>
              </a:xfrm>
            </p:grpSpPr>
            <p:cxnSp>
              <p:nvCxnSpPr>
                <p:cNvPr id="23" name="Straight Connector 22"/>
                <p:cNvCxnSpPr/>
                <p:nvPr/>
              </p:nvCxnSpPr>
              <p:spPr>
                <a:xfrm>
                  <a:off x="3805873" y="6553200"/>
                  <a:ext cx="30480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96473" y="6553200"/>
                  <a:ext cx="3048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025073" y="6400800"/>
                  <a:ext cx="492443" cy="276999"/>
                </a:xfrm>
                <a:prstGeom prst="rect">
                  <a:avLst/>
                </a:prstGeom>
                <a:noFill/>
              </p:spPr>
              <p:txBody>
                <a:bodyPr wrap="none" rtlCol="0">
                  <a:spAutoFit/>
                </a:bodyPr>
                <a:lstStyle/>
                <a:p>
                  <a:r>
                    <a:rPr lang="en-US" sz="1200" dirty="0" smtClean="0"/>
                    <a:t>CMA</a:t>
                  </a:r>
                  <a:endParaRPr lang="en-US" sz="1200" dirty="0"/>
                </a:p>
              </p:txBody>
            </p:sp>
            <p:sp>
              <p:nvSpPr>
                <p:cNvPr id="26" name="TextBox 25"/>
                <p:cNvSpPr txBox="1"/>
                <p:nvPr/>
              </p:nvSpPr>
              <p:spPr>
                <a:xfrm>
                  <a:off x="4044269" y="6400800"/>
                  <a:ext cx="752204" cy="276999"/>
                </a:xfrm>
                <a:prstGeom prst="rect">
                  <a:avLst/>
                </a:prstGeom>
                <a:noFill/>
              </p:spPr>
              <p:txBody>
                <a:bodyPr wrap="none" rtlCol="0">
                  <a:spAutoFit/>
                </a:bodyPr>
                <a:lstStyle/>
                <a:p>
                  <a:r>
                    <a:rPr lang="en-US" sz="1200" dirty="0" smtClean="0"/>
                    <a:t>GOCART</a:t>
                  </a:r>
                  <a:endParaRPr lang="en-US" sz="1200" dirty="0"/>
                </a:p>
              </p:txBody>
            </p:sp>
          </p:grpSp>
          <p:sp>
            <p:nvSpPr>
              <p:cNvPr id="49" name="TextBox 48"/>
              <p:cNvSpPr txBox="1"/>
              <p:nvPr/>
            </p:nvSpPr>
            <p:spPr>
              <a:xfrm rot="16200000">
                <a:off x="-363527" y="1963729"/>
                <a:ext cx="1034834" cy="307777"/>
              </a:xfrm>
              <a:prstGeom prst="rect">
                <a:avLst/>
              </a:prstGeom>
              <a:noFill/>
            </p:spPr>
            <p:txBody>
              <a:bodyPr wrap="none" rtlCol="0">
                <a:spAutoFit/>
              </a:bodyPr>
              <a:lstStyle/>
              <a:p>
                <a:r>
                  <a:rPr lang="en-US" sz="1400" dirty="0" smtClean="0"/>
                  <a:t>All-sky total</a:t>
                </a:r>
                <a:endParaRPr lang="en-US" sz="1400" dirty="0"/>
              </a:p>
            </p:txBody>
          </p:sp>
          <p:sp>
            <p:nvSpPr>
              <p:cNvPr id="50" name="TextBox 49"/>
              <p:cNvSpPr txBox="1"/>
              <p:nvPr/>
            </p:nvSpPr>
            <p:spPr>
              <a:xfrm rot="16200000">
                <a:off x="-465482" y="3665882"/>
                <a:ext cx="1238741" cy="307777"/>
              </a:xfrm>
              <a:prstGeom prst="rect">
                <a:avLst/>
              </a:prstGeom>
              <a:noFill/>
            </p:spPr>
            <p:txBody>
              <a:bodyPr wrap="none" rtlCol="0">
                <a:spAutoFit/>
              </a:bodyPr>
              <a:lstStyle/>
              <a:p>
                <a:r>
                  <a:rPr lang="en-US" sz="1400" dirty="0" smtClean="0"/>
                  <a:t>Clear-sky total</a:t>
                </a:r>
                <a:endParaRPr lang="en-US" sz="1400" dirty="0"/>
              </a:p>
            </p:txBody>
          </p:sp>
          <p:sp>
            <p:nvSpPr>
              <p:cNvPr id="51" name="TextBox 50"/>
              <p:cNvSpPr txBox="1"/>
              <p:nvPr/>
            </p:nvSpPr>
            <p:spPr>
              <a:xfrm rot="16200000">
                <a:off x="-545823" y="5318597"/>
                <a:ext cx="1399429" cy="307777"/>
              </a:xfrm>
              <a:prstGeom prst="rect">
                <a:avLst/>
              </a:prstGeom>
              <a:noFill/>
            </p:spPr>
            <p:txBody>
              <a:bodyPr wrap="none" rtlCol="0">
                <a:spAutoFit/>
              </a:bodyPr>
              <a:lstStyle/>
              <a:p>
                <a:r>
                  <a:rPr lang="en-US" sz="1400" dirty="0" smtClean="0"/>
                  <a:t>Clear-sky diffuse</a:t>
                </a:r>
                <a:endParaRPr lang="en-US" sz="1400" dirty="0"/>
              </a:p>
            </p:txBody>
          </p:sp>
          <p:sp>
            <p:nvSpPr>
              <p:cNvPr id="52" name="TextBox 51"/>
              <p:cNvSpPr txBox="1"/>
              <p:nvPr/>
            </p:nvSpPr>
            <p:spPr>
              <a:xfrm>
                <a:off x="2594587" y="1371600"/>
                <a:ext cx="910613" cy="292388"/>
              </a:xfrm>
              <a:prstGeom prst="rect">
                <a:avLst/>
              </a:prstGeom>
              <a:noFill/>
            </p:spPr>
            <p:txBody>
              <a:bodyPr wrap="none" rtlCol="0">
                <a:spAutoFit/>
              </a:bodyPr>
              <a:lstStyle/>
              <a:p>
                <a:r>
                  <a:rPr lang="en-US" sz="1300" dirty="0" err="1" smtClean="0"/>
                  <a:t>Shen</a:t>
                </a:r>
                <a:r>
                  <a:rPr lang="en-US" sz="1300" dirty="0" smtClean="0"/>
                  <a:t> Yang</a:t>
                </a:r>
                <a:endParaRPr lang="en-US" sz="1300" dirty="0"/>
              </a:p>
            </p:txBody>
          </p:sp>
          <p:sp>
            <p:nvSpPr>
              <p:cNvPr id="53" name="TextBox 52"/>
              <p:cNvSpPr txBox="1"/>
              <p:nvPr/>
            </p:nvSpPr>
            <p:spPr>
              <a:xfrm>
                <a:off x="381000" y="1371600"/>
                <a:ext cx="711014" cy="292388"/>
              </a:xfrm>
              <a:prstGeom prst="rect">
                <a:avLst/>
              </a:prstGeom>
              <a:noFill/>
            </p:spPr>
            <p:txBody>
              <a:bodyPr wrap="none" rtlCol="0">
                <a:spAutoFit/>
              </a:bodyPr>
              <a:lstStyle/>
              <a:p>
                <a:r>
                  <a:rPr lang="en-US" sz="1300" dirty="0" err="1" smtClean="0"/>
                  <a:t>Ulumuqi</a:t>
                </a:r>
                <a:endParaRPr lang="en-US" sz="1300" dirty="0"/>
              </a:p>
            </p:txBody>
          </p:sp>
          <p:sp>
            <p:nvSpPr>
              <p:cNvPr id="54" name="TextBox 53"/>
              <p:cNvSpPr txBox="1"/>
              <p:nvPr/>
            </p:nvSpPr>
            <p:spPr>
              <a:xfrm>
                <a:off x="4800600" y="1371600"/>
                <a:ext cx="626030" cy="292388"/>
              </a:xfrm>
              <a:prstGeom prst="rect">
                <a:avLst/>
              </a:prstGeom>
              <a:noFill/>
            </p:spPr>
            <p:txBody>
              <a:bodyPr wrap="none" rtlCol="0">
                <a:spAutoFit/>
              </a:bodyPr>
              <a:lstStyle/>
              <a:p>
                <a:r>
                  <a:rPr lang="en-US" sz="1300" dirty="0" smtClean="0"/>
                  <a:t>Beijing</a:t>
                </a:r>
                <a:endParaRPr lang="en-US" sz="1300" dirty="0"/>
              </a:p>
            </p:txBody>
          </p:sp>
          <p:sp>
            <p:nvSpPr>
              <p:cNvPr id="55" name="TextBox 54"/>
              <p:cNvSpPr txBox="1"/>
              <p:nvPr/>
            </p:nvSpPr>
            <p:spPr>
              <a:xfrm>
                <a:off x="7010400" y="1371600"/>
                <a:ext cx="797138" cy="292388"/>
              </a:xfrm>
              <a:prstGeom prst="rect">
                <a:avLst/>
              </a:prstGeom>
              <a:noFill/>
            </p:spPr>
            <p:txBody>
              <a:bodyPr wrap="none" rtlCol="0">
                <a:spAutoFit/>
              </a:bodyPr>
              <a:lstStyle/>
              <a:p>
                <a:r>
                  <a:rPr lang="en-US" sz="1300" dirty="0" smtClean="0"/>
                  <a:t>Kun Ming</a:t>
                </a:r>
                <a:endParaRPr lang="en-US" sz="1300" dirty="0"/>
              </a:p>
            </p:txBody>
          </p:sp>
          <p:sp>
            <p:nvSpPr>
              <p:cNvPr id="56" name="TextBox 55"/>
              <p:cNvSpPr txBox="1"/>
              <p:nvPr/>
            </p:nvSpPr>
            <p:spPr>
              <a:xfrm>
                <a:off x="2590800" y="3048000"/>
                <a:ext cx="910613" cy="292388"/>
              </a:xfrm>
              <a:prstGeom prst="rect">
                <a:avLst/>
              </a:prstGeom>
              <a:noFill/>
            </p:spPr>
            <p:txBody>
              <a:bodyPr wrap="none" rtlCol="0">
                <a:spAutoFit/>
              </a:bodyPr>
              <a:lstStyle/>
              <a:p>
                <a:r>
                  <a:rPr lang="en-US" sz="1300" dirty="0" err="1" smtClean="0"/>
                  <a:t>Shen</a:t>
                </a:r>
                <a:r>
                  <a:rPr lang="en-US" sz="1300" dirty="0" smtClean="0"/>
                  <a:t> Yang</a:t>
                </a:r>
                <a:endParaRPr lang="en-US" sz="1300" dirty="0"/>
              </a:p>
            </p:txBody>
          </p:sp>
          <p:sp>
            <p:nvSpPr>
              <p:cNvPr id="57" name="TextBox 56"/>
              <p:cNvSpPr txBox="1"/>
              <p:nvPr/>
            </p:nvSpPr>
            <p:spPr>
              <a:xfrm>
                <a:off x="381000" y="3048000"/>
                <a:ext cx="711014" cy="292388"/>
              </a:xfrm>
              <a:prstGeom prst="rect">
                <a:avLst/>
              </a:prstGeom>
              <a:noFill/>
            </p:spPr>
            <p:txBody>
              <a:bodyPr wrap="none" rtlCol="0">
                <a:spAutoFit/>
              </a:bodyPr>
              <a:lstStyle/>
              <a:p>
                <a:r>
                  <a:rPr lang="en-US" sz="1300" dirty="0" err="1" smtClean="0"/>
                  <a:t>Ulumuqi</a:t>
                </a:r>
                <a:endParaRPr lang="en-US" sz="1300" dirty="0"/>
              </a:p>
            </p:txBody>
          </p:sp>
          <p:sp>
            <p:nvSpPr>
              <p:cNvPr id="58" name="TextBox 57"/>
              <p:cNvSpPr txBox="1"/>
              <p:nvPr/>
            </p:nvSpPr>
            <p:spPr>
              <a:xfrm>
                <a:off x="4800600" y="3048000"/>
                <a:ext cx="626030" cy="292388"/>
              </a:xfrm>
              <a:prstGeom prst="rect">
                <a:avLst/>
              </a:prstGeom>
              <a:noFill/>
            </p:spPr>
            <p:txBody>
              <a:bodyPr wrap="none" rtlCol="0">
                <a:spAutoFit/>
              </a:bodyPr>
              <a:lstStyle/>
              <a:p>
                <a:r>
                  <a:rPr lang="en-US" sz="1300" dirty="0" smtClean="0"/>
                  <a:t>Beijing</a:t>
                </a:r>
                <a:endParaRPr lang="en-US" sz="1300" dirty="0"/>
              </a:p>
            </p:txBody>
          </p:sp>
          <p:sp>
            <p:nvSpPr>
              <p:cNvPr id="59" name="TextBox 58"/>
              <p:cNvSpPr txBox="1"/>
              <p:nvPr/>
            </p:nvSpPr>
            <p:spPr>
              <a:xfrm>
                <a:off x="7010400" y="3048000"/>
                <a:ext cx="797138" cy="292388"/>
              </a:xfrm>
              <a:prstGeom prst="rect">
                <a:avLst/>
              </a:prstGeom>
              <a:noFill/>
            </p:spPr>
            <p:txBody>
              <a:bodyPr wrap="none" rtlCol="0">
                <a:spAutoFit/>
              </a:bodyPr>
              <a:lstStyle/>
              <a:p>
                <a:r>
                  <a:rPr lang="en-US" sz="1300" dirty="0" smtClean="0"/>
                  <a:t>Kun Ming</a:t>
                </a:r>
                <a:endParaRPr lang="en-US" sz="1300" dirty="0"/>
              </a:p>
            </p:txBody>
          </p:sp>
          <p:sp>
            <p:nvSpPr>
              <p:cNvPr id="60" name="TextBox 59"/>
              <p:cNvSpPr txBox="1"/>
              <p:nvPr/>
            </p:nvSpPr>
            <p:spPr>
              <a:xfrm>
                <a:off x="2590800" y="4724400"/>
                <a:ext cx="877401" cy="292388"/>
              </a:xfrm>
              <a:prstGeom prst="rect">
                <a:avLst/>
              </a:prstGeom>
              <a:noFill/>
            </p:spPr>
            <p:txBody>
              <a:bodyPr wrap="none" rtlCol="0">
                <a:spAutoFit/>
              </a:bodyPr>
              <a:lstStyle/>
              <a:p>
                <a:r>
                  <a:rPr lang="en-US" sz="1300" dirty="0" err="1" smtClean="0"/>
                  <a:t>Shen</a:t>
                </a:r>
                <a:r>
                  <a:rPr lang="en-US" sz="1300" dirty="0" smtClean="0"/>
                  <a:t> Yang</a:t>
                </a:r>
                <a:endParaRPr lang="en-US" sz="1300" dirty="0"/>
              </a:p>
            </p:txBody>
          </p:sp>
          <p:sp>
            <p:nvSpPr>
              <p:cNvPr id="61" name="TextBox 60"/>
              <p:cNvSpPr txBox="1"/>
              <p:nvPr/>
            </p:nvSpPr>
            <p:spPr>
              <a:xfrm>
                <a:off x="381000" y="4724400"/>
                <a:ext cx="711014" cy="292388"/>
              </a:xfrm>
              <a:prstGeom prst="rect">
                <a:avLst/>
              </a:prstGeom>
              <a:noFill/>
            </p:spPr>
            <p:txBody>
              <a:bodyPr wrap="none" rtlCol="0">
                <a:spAutoFit/>
              </a:bodyPr>
              <a:lstStyle/>
              <a:p>
                <a:r>
                  <a:rPr lang="en-US" sz="1300" dirty="0" err="1" smtClean="0"/>
                  <a:t>Ulumuqi</a:t>
                </a:r>
                <a:endParaRPr lang="en-US" sz="1300" dirty="0"/>
              </a:p>
            </p:txBody>
          </p:sp>
          <p:sp>
            <p:nvSpPr>
              <p:cNvPr id="62" name="TextBox 61"/>
              <p:cNvSpPr txBox="1"/>
              <p:nvPr/>
            </p:nvSpPr>
            <p:spPr>
              <a:xfrm>
                <a:off x="4800600" y="4724400"/>
                <a:ext cx="626030" cy="292388"/>
              </a:xfrm>
              <a:prstGeom prst="rect">
                <a:avLst/>
              </a:prstGeom>
              <a:noFill/>
            </p:spPr>
            <p:txBody>
              <a:bodyPr wrap="none" rtlCol="0">
                <a:spAutoFit/>
              </a:bodyPr>
              <a:lstStyle/>
              <a:p>
                <a:r>
                  <a:rPr lang="en-US" sz="1300" dirty="0" smtClean="0"/>
                  <a:t>Beijing</a:t>
                </a:r>
                <a:endParaRPr lang="en-US" sz="1300" dirty="0"/>
              </a:p>
            </p:txBody>
          </p:sp>
          <p:sp>
            <p:nvSpPr>
              <p:cNvPr id="63" name="TextBox 62"/>
              <p:cNvSpPr txBox="1"/>
              <p:nvPr/>
            </p:nvSpPr>
            <p:spPr>
              <a:xfrm>
                <a:off x="7010400" y="4724400"/>
                <a:ext cx="797138" cy="292388"/>
              </a:xfrm>
              <a:prstGeom prst="rect">
                <a:avLst/>
              </a:prstGeom>
              <a:noFill/>
            </p:spPr>
            <p:txBody>
              <a:bodyPr wrap="none" rtlCol="0">
                <a:spAutoFit/>
              </a:bodyPr>
              <a:lstStyle/>
              <a:p>
                <a:r>
                  <a:rPr lang="en-US" sz="1300" dirty="0" smtClean="0"/>
                  <a:t>Kun Ming</a:t>
                </a:r>
                <a:endParaRPr lang="en-US" sz="1300" dirty="0"/>
              </a:p>
            </p:txBody>
          </p:sp>
        </p:grpSp>
        <p:sp>
          <p:nvSpPr>
            <p:cNvPr id="71" name="TextBox 70"/>
            <p:cNvSpPr txBox="1"/>
            <p:nvPr/>
          </p:nvSpPr>
          <p:spPr>
            <a:xfrm>
              <a:off x="0" y="1219200"/>
              <a:ext cx="425054" cy="246221"/>
            </a:xfrm>
            <a:prstGeom prst="rect">
              <a:avLst/>
            </a:prstGeom>
            <a:noFill/>
          </p:spPr>
          <p:txBody>
            <a:bodyPr wrap="none" rtlCol="0">
              <a:spAutoFit/>
            </a:bodyPr>
            <a:lstStyle/>
            <a:p>
              <a:r>
                <a:rPr lang="en-US" sz="1000" dirty="0" smtClean="0"/>
                <a:t>0.10</a:t>
              </a:r>
              <a:endParaRPr lang="en-US" sz="1000" dirty="0"/>
            </a:p>
          </p:txBody>
        </p:sp>
        <p:sp>
          <p:nvSpPr>
            <p:cNvPr id="72" name="TextBox 71"/>
            <p:cNvSpPr txBox="1"/>
            <p:nvPr/>
          </p:nvSpPr>
          <p:spPr>
            <a:xfrm>
              <a:off x="-10559" y="2725579"/>
              <a:ext cx="467759" cy="246221"/>
            </a:xfrm>
            <a:prstGeom prst="rect">
              <a:avLst/>
            </a:prstGeom>
            <a:noFill/>
          </p:spPr>
          <p:txBody>
            <a:bodyPr wrap="none" rtlCol="0">
              <a:spAutoFit/>
            </a:bodyPr>
            <a:lstStyle/>
            <a:p>
              <a:r>
                <a:rPr lang="en-US" sz="1000" dirty="0" smtClean="0"/>
                <a:t>-0.10</a:t>
              </a:r>
              <a:endParaRPr lang="en-US" sz="1000" dirty="0"/>
            </a:p>
          </p:txBody>
        </p:sp>
        <p:sp>
          <p:nvSpPr>
            <p:cNvPr id="73" name="TextBox 72"/>
            <p:cNvSpPr txBox="1"/>
            <p:nvPr/>
          </p:nvSpPr>
          <p:spPr>
            <a:xfrm>
              <a:off x="5372" y="2895600"/>
              <a:ext cx="425054" cy="246221"/>
            </a:xfrm>
            <a:prstGeom prst="rect">
              <a:avLst/>
            </a:prstGeom>
            <a:noFill/>
          </p:spPr>
          <p:txBody>
            <a:bodyPr wrap="none" rtlCol="0">
              <a:spAutoFit/>
            </a:bodyPr>
            <a:lstStyle/>
            <a:p>
              <a:r>
                <a:rPr lang="en-US" sz="1000" dirty="0" smtClean="0"/>
                <a:t>0.10</a:t>
              </a:r>
              <a:endParaRPr lang="en-US" sz="1000" dirty="0"/>
            </a:p>
          </p:txBody>
        </p:sp>
        <p:sp>
          <p:nvSpPr>
            <p:cNvPr id="74" name="TextBox 73"/>
            <p:cNvSpPr txBox="1"/>
            <p:nvPr/>
          </p:nvSpPr>
          <p:spPr>
            <a:xfrm>
              <a:off x="-10559" y="4401979"/>
              <a:ext cx="467759" cy="246221"/>
            </a:xfrm>
            <a:prstGeom prst="rect">
              <a:avLst/>
            </a:prstGeom>
            <a:noFill/>
          </p:spPr>
          <p:txBody>
            <a:bodyPr wrap="none" rtlCol="0">
              <a:spAutoFit/>
            </a:bodyPr>
            <a:lstStyle/>
            <a:p>
              <a:r>
                <a:rPr lang="en-US" sz="1000" dirty="0" smtClean="0"/>
                <a:t>-0.10</a:t>
              </a:r>
              <a:endParaRPr lang="en-US" sz="1000" dirty="0"/>
            </a:p>
          </p:txBody>
        </p:sp>
        <p:sp>
          <p:nvSpPr>
            <p:cNvPr id="75" name="TextBox 74"/>
            <p:cNvSpPr txBox="1"/>
            <p:nvPr/>
          </p:nvSpPr>
          <p:spPr>
            <a:xfrm>
              <a:off x="0" y="4572000"/>
              <a:ext cx="425054" cy="246221"/>
            </a:xfrm>
            <a:prstGeom prst="rect">
              <a:avLst/>
            </a:prstGeom>
            <a:noFill/>
          </p:spPr>
          <p:txBody>
            <a:bodyPr wrap="none" rtlCol="0">
              <a:spAutoFit/>
            </a:bodyPr>
            <a:lstStyle/>
            <a:p>
              <a:r>
                <a:rPr lang="en-US" sz="1000" dirty="0" smtClean="0"/>
                <a:t>0.10</a:t>
              </a:r>
              <a:endParaRPr lang="en-US" sz="1000" dirty="0"/>
            </a:p>
          </p:txBody>
        </p:sp>
        <p:sp>
          <p:nvSpPr>
            <p:cNvPr id="76" name="TextBox 75"/>
            <p:cNvSpPr txBox="1"/>
            <p:nvPr/>
          </p:nvSpPr>
          <p:spPr>
            <a:xfrm>
              <a:off x="-15931" y="6078379"/>
              <a:ext cx="467759" cy="246221"/>
            </a:xfrm>
            <a:prstGeom prst="rect">
              <a:avLst/>
            </a:prstGeom>
            <a:noFill/>
          </p:spPr>
          <p:txBody>
            <a:bodyPr wrap="none" rtlCol="0">
              <a:spAutoFit/>
            </a:bodyPr>
            <a:lstStyle/>
            <a:p>
              <a:r>
                <a:rPr lang="en-US" sz="1000" dirty="0" smtClean="0"/>
                <a:t>-0.10</a:t>
              </a:r>
              <a:endParaRPr lang="en-US" sz="1000" dirty="0"/>
            </a:p>
          </p:txBody>
        </p:sp>
      </p:grpSp>
      <p:sp>
        <p:nvSpPr>
          <p:cNvPr id="43" name="TextBox 42"/>
          <p:cNvSpPr txBox="1"/>
          <p:nvPr/>
        </p:nvSpPr>
        <p:spPr>
          <a:xfrm>
            <a:off x="1066800" y="1430179"/>
            <a:ext cx="710451" cy="246221"/>
          </a:xfrm>
          <a:prstGeom prst="rect">
            <a:avLst/>
          </a:prstGeom>
          <a:noFill/>
        </p:spPr>
        <p:txBody>
          <a:bodyPr wrap="none" rtlCol="0">
            <a:spAutoFit/>
          </a:bodyPr>
          <a:lstStyle/>
          <a:p>
            <a:r>
              <a:rPr lang="zh-CN" altLang="en-US" sz="1000" b="1" dirty="0" smtClean="0">
                <a:latin typeface="华文细黑"/>
                <a:ea typeface="华文细黑"/>
                <a:cs typeface="华文细黑"/>
              </a:rPr>
              <a:t>乌鲁木齐</a:t>
            </a:r>
            <a:endParaRPr lang="en-US" sz="1000" b="1" dirty="0">
              <a:latin typeface="华文细黑"/>
              <a:ea typeface="华文细黑"/>
              <a:cs typeface="华文细黑"/>
            </a:endParaRPr>
          </a:p>
        </p:txBody>
      </p:sp>
      <p:sp>
        <p:nvSpPr>
          <p:cNvPr id="65" name="TextBox 64"/>
          <p:cNvSpPr txBox="1"/>
          <p:nvPr/>
        </p:nvSpPr>
        <p:spPr>
          <a:xfrm>
            <a:off x="3429000" y="1430179"/>
            <a:ext cx="453970" cy="246221"/>
          </a:xfrm>
          <a:prstGeom prst="rect">
            <a:avLst/>
          </a:prstGeom>
          <a:noFill/>
        </p:spPr>
        <p:txBody>
          <a:bodyPr wrap="none" rtlCol="0">
            <a:spAutoFit/>
          </a:bodyPr>
          <a:lstStyle/>
          <a:p>
            <a:r>
              <a:rPr lang="zh-CN" altLang="en-US" sz="1000" b="1" dirty="0" smtClean="0">
                <a:latin typeface="华文细黑"/>
                <a:ea typeface="华文细黑"/>
                <a:cs typeface="华文细黑"/>
              </a:rPr>
              <a:t>沈阳</a:t>
            </a:r>
            <a:endParaRPr lang="en-US" sz="1000" b="1" dirty="0">
              <a:latin typeface="华文细黑"/>
              <a:ea typeface="华文细黑"/>
              <a:cs typeface="华文细黑"/>
            </a:endParaRPr>
          </a:p>
        </p:txBody>
      </p:sp>
      <p:sp>
        <p:nvSpPr>
          <p:cNvPr id="66" name="TextBox 65"/>
          <p:cNvSpPr txBox="1"/>
          <p:nvPr/>
        </p:nvSpPr>
        <p:spPr>
          <a:xfrm>
            <a:off x="5410200" y="1430179"/>
            <a:ext cx="453970" cy="246221"/>
          </a:xfrm>
          <a:prstGeom prst="rect">
            <a:avLst/>
          </a:prstGeom>
          <a:noFill/>
        </p:spPr>
        <p:txBody>
          <a:bodyPr wrap="none" rtlCol="0">
            <a:spAutoFit/>
          </a:bodyPr>
          <a:lstStyle/>
          <a:p>
            <a:r>
              <a:rPr lang="zh-CN" altLang="en-US" sz="1000" b="1" dirty="0" smtClean="0">
                <a:latin typeface="华文细黑"/>
                <a:ea typeface="华文细黑"/>
                <a:cs typeface="华文细黑"/>
              </a:rPr>
              <a:t>北京</a:t>
            </a:r>
            <a:endParaRPr lang="en-US" sz="1000" b="1" dirty="0">
              <a:latin typeface="华文细黑"/>
              <a:ea typeface="华文细黑"/>
              <a:cs typeface="华文细黑"/>
            </a:endParaRPr>
          </a:p>
        </p:txBody>
      </p:sp>
      <p:sp>
        <p:nvSpPr>
          <p:cNvPr id="67" name="TextBox 66"/>
          <p:cNvSpPr txBox="1"/>
          <p:nvPr/>
        </p:nvSpPr>
        <p:spPr>
          <a:xfrm>
            <a:off x="7772400" y="1430179"/>
            <a:ext cx="441146" cy="246221"/>
          </a:xfrm>
          <a:prstGeom prst="rect">
            <a:avLst/>
          </a:prstGeom>
          <a:noFill/>
        </p:spPr>
        <p:txBody>
          <a:bodyPr wrap="none" rtlCol="0">
            <a:spAutoFit/>
          </a:bodyPr>
          <a:lstStyle/>
          <a:p>
            <a:r>
              <a:rPr lang="zh-CN" altLang="en-US" sz="1000" b="1" dirty="0" smtClean="0">
                <a:latin typeface="华文细黑"/>
                <a:ea typeface="华文细黑"/>
                <a:cs typeface="华文细黑"/>
              </a:rPr>
              <a:t>昆明</a:t>
            </a:r>
            <a:endParaRPr lang="en-US" sz="1000" b="1" dirty="0">
              <a:latin typeface="华文细黑"/>
              <a:ea typeface="华文细黑"/>
              <a:cs typeface="华文细黑"/>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6" name="Content Placeholder 5"/>
          <p:cNvSpPr>
            <a:spLocks noGrp="1"/>
          </p:cNvSpPr>
          <p:nvPr>
            <p:ph sz="quarter" idx="2"/>
          </p:nvPr>
        </p:nvSpPr>
        <p:spPr>
          <a:xfrm>
            <a:off x="609600" y="2362200"/>
            <a:ext cx="3886200" cy="3505200"/>
          </a:xfrm>
          <a:ln>
            <a:solidFill>
              <a:srgbClr val="800000"/>
            </a:solidFill>
          </a:ln>
        </p:spPr>
        <p:txBody>
          <a:bodyPr>
            <a:normAutofit fontScale="62500" lnSpcReduction="20000"/>
          </a:bodyPr>
          <a:lstStyle/>
          <a:p>
            <a:r>
              <a:rPr lang="en-US" dirty="0" smtClean="0"/>
              <a:t>Annual and regional averaged AOD over land and ocean regions from AVHRR, TOMS, </a:t>
            </a:r>
            <a:r>
              <a:rPr lang="en-US" dirty="0" err="1" smtClean="0"/>
              <a:t>SeaWiFS</a:t>
            </a:r>
            <a:r>
              <a:rPr lang="en-US" dirty="0" smtClean="0"/>
              <a:t>, MISR, MODIS, and GOCART from 1980 to 2009</a:t>
            </a:r>
          </a:p>
          <a:p>
            <a:r>
              <a:rPr lang="en-US" dirty="0" smtClean="0"/>
              <a:t>Monthly AOD at AERONET sites from late 1990s to 2009 from AERONET and GOCART</a:t>
            </a:r>
          </a:p>
          <a:p>
            <a:r>
              <a:rPr lang="en-US" dirty="0" smtClean="0"/>
              <a:t>Concentration of aerosol species and precursors from the IMPROVE, EMEP, U Miami network and GOCART in the past three decades</a:t>
            </a:r>
          </a:p>
          <a:p>
            <a:r>
              <a:rPr lang="en-US" dirty="0" smtClean="0">
                <a:solidFill>
                  <a:schemeClr val="bg1">
                    <a:lumMod val="65000"/>
                  </a:schemeClr>
                </a:solidFill>
              </a:rPr>
              <a:t>Relationship between emission, aerosol concentrations, and AOD</a:t>
            </a:r>
            <a:endParaRPr lang="en-US" dirty="0">
              <a:solidFill>
                <a:schemeClr val="bg1">
                  <a:lumMod val="65000"/>
                </a:schemeClr>
              </a:solidFill>
            </a:endParaRPr>
          </a:p>
        </p:txBody>
      </p:sp>
      <p:sp>
        <p:nvSpPr>
          <p:cNvPr id="8" name="Content Placeholder 7"/>
          <p:cNvSpPr>
            <a:spLocks noGrp="1"/>
          </p:cNvSpPr>
          <p:nvPr>
            <p:ph sz="quarter" idx="4"/>
          </p:nvPr>
        </p:nvSpPr>
        <p:spPr>
          <a:xfrm>
            <a:off x="4800600" y="2362200"/>
            <a:ext cx="3886200" cy="3505200"/>
          </a:xfrm>
          <a:ln>
            <a:solidFill>
              <a:schemeClr val="tx1">
                <a:lumMod val="50000"/>
                <a:lumOff val="50000"/>
              </a:schemeClr>
            </a:solidFill>
          </a:ln>
        </p:spPr>
        <p:txBody>
          <a:bodyPr>
            <a:normAutofit fontScale="62500" lnSpcReduction="20000"/>
          </a:bodyPr>
          <a:lstStyle/>
          <a:p>
            <a:r>
              <a:rPr lang="en-US" dirty="0" smtClean="0"/>
              <a:t>SW downward radiation at the surface from GEBA, BSRN, and CMA networks and GOCART</a:t>
            </a:r>
          </a:p>
          <a:p>
            <a:r>
              <a:rPr lang="en-US" dirty="0" smtClean="0"/>
              <a:t>SW downward radiation at the surface from satellite-based products of SRB and ISCCP and GOCART</a:t>
            </a:r>
          </a:p>
          <a:p>
            <a:r>
              <a:rPr lang="en-US" dirty="0" smtClean="0"/>
              <a:t>All sky and clear sky conditions, separating direct and diffuse radiation</a:t>
            </a:r>
          </a:p>
          <a:p>
            <a:r>
              <a:rPr lang="en-US" dirty="0" smtClean="0"/>
              <a:t>Aerosol effects on the changes of solar radiation reaching the surface</a:t>
            </a:r>
          </a:p>
          <a:p>
            <a:endParaRPr lang="en-US" dirty="0"/>
          </a:p>
        </p:txBody>
      </p:sp>
      <p:sp>
        <p:nvSpPr>
          <p:cNvPr id="5" name="Text Placeholder 4"/>
          <p:cNvSpPr>
            <a:spLocks noGrp="1"/>
          </p:cNvSpPr>
          <p:nvPr>
            <p:ph type="body" sz="quarter" idx="1"/>
          </p:nvPr>
        </p:nvSpPr>
        <p:spPr>
          <a:xfrm>
            <a:off x="609600" y="1524000"/>
            <a:ext cx="3886200" cy="640080"/>
          </a:xfrm>
        </p:spPr>
        <p:txBody>
          <a:bodyPr>
            <a:normAutofit lnSpcReduction="10000"/>
          </a:bodyPr>
          <a:lstStyle/>
          <a:p>
            <a:r>
              <a:rPr lang="en-US" dirty="0" smtClean="0"/>
              <a:t>Part 1: 30-year variation of AOD and species concentrations</a:t>
            </a:r>
            <a:endParaRPr lang="en-US" dirty="0"/>
          </a:p>
        </p:txBody>
      </p:sp>
      <p:sp>
        <p:nvSpPr>
          <p:cNvPr id="7" name="Text Placeholder 6"/>
          <p:cNvSpPr>
            <a:spLocks noGrp="1"/>
          </p:cNvSpPr>
          <p:nvPr>
            <p:ph type="body" sz="quarter" idx="3"/>
          </p:nvPr>
        </p:nvSpPr>
        <p:spPr>
          <a:xfrm>
            <a:off x="4800600" y="1524000"/>
            <a:ext cx="3886200" cy="640080"/>
          </a:xfrm>
        </p:spPr>
        <p:txBody>
          <a:bodyPr>
            <a:normAutofit lnSpcReduction="10000"/>
          </a:bodyPr>
          <a:lstStyle/>
          <a:p>
            <a:r>
              <a:rPr lang="en-US" dirty="0" smtClean="0"/>
              <a:t>Part 2: Aerosol effects on SW downward radiation at surface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Aerosols attenuate direct radiation but amplify diffuse radiation</a:t>
            </a:r>
          </a:p>
        </p:txBody>
      </p:sp>
      <p:grpSp>
        <p:nvGrpSpPr>
          <p:cNvPr id="14" name="Group 13"/>
          <p:cNvGrpSpPr/>
          <p:nvPr/>
        </p:nvGrpSpPr>
        <p:grpSpPr>
          <a:xfrm>
            <a:off x="457200" y="1371600"/>
            <a:ext cx="8269334" cy="5334000"/>
            <a:chOff x="152400" y="1447800"/>
            <a:chExt cx="8269334" cy="5334000"/>
          </a:xfrm>
        </p:grpSpPr>
        <p:pic>
          <p:nvPicPr>
            <p:cNvPr id="3" name="Picture 2" descr="bsrn_g4p0e043tld_flxclr_corr_1992-200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43593" y="1706880"/>
              <a:ext cx="7978141" cy="2560320"/>
            </a:xfrm>
            <a:prstGeom prst="rect">
              <a:avLst/>
            </a:prstGeom>
          </p:spPr>
        </p:pic>
        <p:pic>
          <p:nvPicPr>
            <p:cNvPr id="4" name="Picture 3" descr="cma_g4p0e043tld_flxclr_corr_1980-2005.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43593" y="4221480"/>
              <a:ext cx="7978140" cy="2560320"/>
            </a:xfrm>
            <a:prstGeom prst="rect">
              <a:avLst/>
            </a:prstGeom>
          </p:spPr>
        </p:pic>
        <p:sp>
          <p:nvSpPr>
            <p:cNvPr id="5" name="TextBox 4"/>
            <p:cNvSpPr txBox="1"/>
            <p:nvPr/>
          </p:nvSpPr>
          <p:spPr>
            <a:xfrm>
              <a:off x="6781800" y="5943600"/>
              <a:ext cx="1432040" cy="523220"/>
            </a:xfrm>
            <a:prstGeom prst="rect">
              <a:avLst/>
            </a:prstGeom>
            <a:noFill/>
          </p:spPr>
          <p:txBody>
            <a:bodyPr wrap="none" rtlCol="0">
              <a:spAutoFit/>
            </a:bodyPr>
            <a:lstStyle/>
            <a:p>
              <a:pPr algn="r"/>
              <a:r>
                <a:rPr lang="en-US" sz="1400" dirty="0" smtClean="0">
                  <a:latin typeface="Arial"/>
                  <a:cs typeface="Arial"/>
                </a:rPr>
                <a:t>With aerosol</a:t>
              </a:r>
            </a:p>
            <a:p>
              <a:pPr algn="r"/>
              <a:r>
                <a:rPr lang="en-US" sz="1400" dirty="0" smtClean="0">
                  <a:solidFill>
                    <a:srgbClr val="3366FF"/>
                  </a:solidFill>
                  <a:latin typeface="Arial"/>
                  <a:cs typeface="Arial"/>
                </a:rPr>
                <a:t>Without aerosol</a:t>
              </a:r>
              <a:endParaRPr lang="en-US" sz="1400" dirty="0">
                <a:solidFill>
                  <a:srgbClr val="3366FF"/>
                </a:solidFill>
                <a:latin typeface="Arial"/>
                <a:cs typeface="Arial"/>
              </a:endParaRPr>
            </a:p>
          </p:txBody>
        </p:sp>
        <p:sp>
          <p:nvSpPr>
            <p:cNvPr id="6" name="TextBox 5"/>
            <p:cNvSpPr txBox="1"/>
            <p:nvPr/>
          </p:nvSpPr>
          <p:spPr>
            <a:xfrm>
              <a:off x="6781800" y="3429000"/>
              <a:ext cx="1432040" cy="523220"/>
            </a:xfrm>
            <a:prstGeom prst="rect">
              <a:avLst/>
            </a:prstGeom>
            <a:noFill/>
          </p:spPr>
          <p:txBody>
            <a:bodyPr wrap="none" rtlCol="0">
              <a:spAutoFit/>
            </a:bodyPr>
            <a:lstStyle/>
            <a:p>
              <a:pPr algn="r"/>
              <a:r>
                <a:rPr lang="en-US" sz="1400" dirty="0" smtClean="0">
                  <a:latin typeface="Arial"/>
                  <a:cs typeface="Arial"/>
                </a:rPr>
                <a:t>With aerosol</a:t>
              </a:r>
            </a:p>
            <a:p>
              <a:pPr algn="r"/>
              <a:r>
                <a:rPr lang="en-US" sz="1400" dirty="0" smtClean="0">
                  <a:solidFill>
                    <a:srgbClr val="3366FF"/>
                  </a:solidFill>
                  <a:latin typeface="Arial"/>
                  <a:cs typeface="Arial"/>
                </a:rPr>
                <a:t>Without aerosol</a:t>
              </a:r>
              <a:endParaRPr lang="en-US" sz="1400" dirty="0">
                <a:solidFill>
                  <a:srgbClr val="3366FF"/>
                </a:solidFill>
                <a:latin typeface="Arial"/>
                <a:cs typeface="Arial"/>
              </a:endParaRPr>
            </a:p>
          </p:txBody>
        </p:sp>
        <p:sp>
          <p:nvSpPr>
            <p:cNvPr id="8" name="TextBox 7"/>
            <p:cNvSpPr txBox="1"/>
            <p:nvPr/>
          </p:nvSpPr>
          <p:spPr>
            <a:xfrm rot="16200000">
              <a:off x="-228372" y="2742972"/>
              <a:ext cx="1130876" cy="369332"/>
            </a:xfrm>
            <a:prstGeom prst="rect">
              <a:avLst/>
            </a:prstGeom>
            <a:noFill/>
          </p:spPr>
          <p:txBody>
            <a:bodyPr wrap="none" rtlCol="0">
              <a:spAutoFit/>
            </a:bodyPr>
            <a:lstStyle/>
            <a:p>
              <a:r>
                <a:rPr lang="en-US" dirty="0" smtClean="0"/>
                <a:t>BSRN sites</a:t>
              </a:r>
              <a:endParaRPr lang="en-US" dirty="0"/>
            </a:p>
          </p:txBody>
        </p:sp>
        <p:sp>
          <p:nvSpPr>
            <p:cNvPr id="9" name="TextBox 8"/>
            <p:cNvSpPr txBox="1"/>
            <p:nvPr/>
          </p:nvSpPr>
          <p:spPr>
            <a:xfrm rot="16200000">
              <a:off x="-206675" y="5235875"/>
              <a:ext cx="1087482" cy="369332"/>
            </a:xfrm>
            <a:prstGeom prst="rect">
              <a:avLst/>
            </a:prstGeom>
            <a:noFill/>
          </p:spPr>
          <p:txBody>
            <a:bodyPr wrap="none" rtlCol="0">
              <a:spAutoFit/>
            </a:bodyPr>
            <a:lstStyle/>
            <a:p>
              <a:r>
                <a:rPr lang="en-US" dirty="0" smtClean="0"/>
                <a:t>CMA sites</a:t>
              </a:r>
              <a:endParaRPr lang="en-US" dirty="0"/>
            </a:p>
          </p:txBody>
        </p:sp>
        <p:sp>
          <p:nvSpPr>
            <p:cNvPr id="11" name="TextBox 10"/>
            <p:cNvSpPr txBox="1"/>
            <p:nvPr/>
          </p:nvSpPr>
          <p:spPr>
            <a:xfrm>
              <a:off x="838200" y="1447800"/>
              <a:ext cx="2232515" cy="369332"/>
            </a:xfrm>
            <a:prstGeom prst="rect">
              <a:avLst/>
            </a:prstGeom>
            <a:noFill/>
          </p:spPr>
          <p:txBody>
            <a:bodyPr wrap="none" rtlCol="0">
              <a:spAutoFit/>
            </a:bodyPr>
            <a:lstStyle/>
            <a:p>
              <a:pPr algn="ctr"/>
              <a:r>
                <a:rPr lang="en-US" dirty="0" smtClean="0"/>
                <a:t>Clear sky total, W m</a:t>
              </a:r>
              <a:r>
                <a:rPr lang="en-US" baseline="30000" dirty="0" smtClean="0"/>
                <a:t>-2</a:t>
              </a:r>
              <a:endParaRPr lang="en-US" dirty="0"/>
            </a:p>
          </p:txBody>
        </p:sp>
        <p:sp>
          <p:nvSpPr>
            <p:cNvPr id="12" name="TextBox 11"/>
            <p:cNvSpPr txBox="1"/>
            <p:nvPr/>
          </p:nvSpPr>
          <p:spPr>
            <a:xfrm>
              <a:off x="3330323" y="1447800"/>
              <a:ext cx="2429872" cy="369332"/>
            </a:xfrm>
            <a:prstGeom prst="rect">
              <a:avLst/>
            </a:prstGeom>
            <a:noFill/>
          </p:spPr>
          <p:txBody>
            <a:bodyPr wrap="none" rtlCol="0">
              <a:spAutoFit/>
            </a:bodyPr>
            <a:lstStyle/>
            <a:p>
              <a:pPr algn="ctr"/>
              <a:r>
                <a:rPr lang="en-US" dirty="0" smtClean="0"/>
                <a:t>Clear sky diffuse, W m</a:t>
              </a:r>
              <a:r>
                <a:rPr lang="en-US" baseline="30000" dirty="0" smtClean="0"/>
                <a:t>-2</a:t>
              </a:r>
              <a:endParaRPr lang="en-US" dirty="0"/>
            </a:p>
          </p:txBody>
        </p:sp>
        <p:sp>
          <p:nvSpPr>
            <p:cNvPr id="13" name="TextBox 12"/>
            <p:cNvSpPr txBox="1"/>
            <p:nvPr/>
          </p:nvSpPr>
          <p:spPr>
            <a:xfrm>
              <a:off x="5968236" y="1447800"/>
              <a:ext cx="2335645" cy="369332"/>
            </a:xfrm>
            <a:prstGeom prst="rect">
              <a:avLst/>
            </a:prstGeom>
            <a:noFill/>
          </p:spPr>
          <p:txBody>
            <a:bodyPr wrap="none" rtlCol="0">
              <a:spAutoFit/>
            </a:bodyPr>
            <a:lstStyle/>
            <a:p>
              <a:pPr algn="ctr"/>
              <a:r>
                <a:rPr lang="en-US" dirty="0" smtClean="0"/>
                <a:t>Clear sky direct, W m</a:t>
              </a:r>
              <a:r>
                <a:rPr lang="en-US" baseline="30000" dirty="0" smtClean="0"/>
                <a:t>-2</a:t>
              </a:r>
              <a:endParaRPr lang="en-US" dirty="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2058" tIns="41029" rIns="82058" bIns="41029">
            <a:normAutofit/>
          </a:bodyPr>
          <a:lstStyle/>
          <a:p>
            <a:r>
              <a:rPr lang="en-US" sz="2900" dirty="0" smtClean="0"/>
              <a:t>Climatology (1984-2004) of SW downward radiative flux at surface – Clear sky</a:t>
            </a:r>
            <a:endParaRPr lang="en-US" sz="2900" baseline="30000" dirty="0"/>
          </a:p>
        </p:txBody>
      </p:sp>
      <p:pic>
        <p:nvPicPr>
          <p:cNvPr id="4" name="Picture 3" descr="g4p0e043tld-sat_sfcrad_avg_1984-2004.png"/>
          <p:cNvPicPr>
            <a:picLocks noChangeAspect="1"/>
          </p:cNvPicPr>
          <p:nvPr/>
        </p:nvPicPr>
        <p:blipFill>
          <a:blip r:embed="rId2"/>
          <a:srcRect t="33099" b="33514"/>
          <a:stretch>
            <a:fillRect/>
          </a:stretch>
        </p:blipFill>
        <p:spPr>
          <a:xfrm>
            <a:off x="322264" y="1650231"/>
            <a:ext cx="8728364" cy="2241357"/>
          </a:xfrm>
          <a:prstGeom prst="rect">
            <a:avLst/>
          </a:prstGeom>
        </p:spPr>
      </p:pic>
      <p:sp>
        <p:nvSpPr>
          <p:cNvPr id="5" name="TextBox 4"/>
          <p:cNvSpPr txBox="1">
            <a:spLocks noChangeArrowheads="1"/>
          </p:cNvSpPr>
          <p:nvPr/>
        </p:nvSpPr>
        <p:spPr bwMode="auto">
          <a:xfrm rot="16200000">
            <a:off x="-603400" y="2525440"/>
            <a:ext cx="1798883" cy="298295"/>
          </a:xfrm>
          <a:prstGeom prst="rect">
            <a:avLst/>
          </a:prstGeom>
          <a:noFill/>
          <a:ln w="9525">
            <a:noFill/>
            <a:miter lim="800000"/>
            <a:headEnd/>
            <a:tailEnd/>
          </a:ln>
        </p:spPr>
        <p:txBody>
          <a:bodyPr wrap="none" lIns="82048" tIns="41025" rIns="82048" bIns="41025">
            <a:prstTxWarp prst="textNoShape">
              <a:avLst/>
            </a:prstTxWarp>
            <a:spAutoFit/>
          </a:bodyPr>
          <a:lstStyle/>
          <a:p>
            <a:r>
              <a:rPr lang="en-US" sz="1400" dirty="0" smtClean="0">
                <a:solidFill>
                  <a:srgbClr val="000000"/>
                </a:solidFill>
                <a:latin typeface="Arial"/>
                <a:ea typeface="Arial Narrow" charset="0"/>
                <a:cs typeface="Arial"/>
              </a:rPr>
              <a:t>Clear sky</a:t>
            </a:r>
            <a:r>
              <a:rPr lang="en-US" sz="1400" dirty="0">
                <a:solidFill>
                  <a:srgbClr val="000000"/>
                </a:solidFill>
                <a:latin typeface="Arial"/>
                <a:ea typeface="Arial Narrow" charset="0"/>
                <a:cs typeface="Arial"/>
              </a:rPr>
              <a:t>, 84-04 </a:t>
            </a:r>
            <a:r>
              <a:rPr lang="en-US" sz="1400" dirty="0" err="1">
                <a:solidFill>
                  <a:srgbClr val="000000"/>
                </a:solidFill>
                <a:latin typeface="Arial"/>
                <a:ea typeface="Arial Narrow" charset="0"/>
                <a:cs typeface="Arial"/>
              </a:rPr>
              <a:t>avg</a:t>
            </a:r>
            <a:endParaRPr lang="en-US" sz="1400" dirty="0">
              <a:solidFill>
                <a:srgbClr val="000000"/>
              </a:solidFill>
              <a:latin typeface="Arial"/>
              <a:ea typeface="Arial Narrow" charset="0"/>
              <a:cs typeface="Arial"/>
            </a:endParaRPr>
          </a:p>
        </p:txBody>
      </p:sp>
      <p:sp>
        <p:nvSpPr>
          <p:cNvPr id="6" name="TextBox 7"/>
          <p:cNvSpPr txBox="1">
            <a:spLocks noChangeArrowheads="1"/>
          </p:cNvSpPr>
          <p:nvPr/>
        </p:nvSpPr>
        <p:spPr bwMode="auto">
          <a:xfrm>
            <a:off x="1319889" y="1389096"/>
            <a:ext cx="1153148"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a:solidFill>
                  <a:srgbClr val="000000"/>
                </a:solidFill>
                <a:latin typeface="Arial" charset="0"/>
                <a:ea typeface="Arial" charset="0"/>
                <a:cs typeface="Arial" charset="0"/>
              </a:rPr>
              <a:t>GOCART</a:t>
            </a:r>
          </a:p>
        </p:txBody>
      </p:sp>
      <p:sp>
        <p:nvSpPr>
          <p:cNvPr id="7" name="TextBox 8"/>
          <p:cNvSpPr txBox="1">
            <a:spLocks noChangeArrowheads="1"/>
          </p:cNvSpPr>
          <p:nvPr/>
        </p:nvSpPr>
        <p:spPr bwMode="auto">
          <a:xfrm>
            <a:off x="4305843" y="1389096"/>
            <a:ext cx="866987"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a:solidFill>
                  <a:srgbClr val="000000"/>
                </a:solidFill>
                <a:latin typeface="Arial" charset="0"/>
                <a:ea typeface="Arial" charset="0"/>
                <a:cs typeface="Arial" charset="0"/>
              </a:rPr>
              <a:t>ISCCP</a:t>
            </a:r>
          </a:p>
        </p:txBody>
      </p:sp>
      <p:sp>
        <p:nvSpPr>
          <p:cNvPr id="8" name="TextBox 8"/>
          <p:cNvSpPr txBox="1">
            <a:spLocks noChangeArrowheads="1"/>
          </p:cNvSpPr>
          <p:nvPr/>
        </p:nvSpPr>
        <p:spPr bwMode="auto">
          <a:xfrm>
            <a:off x="7224155" y="1380889"/>
            <a:ext cx="640325"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smtClean="0">
                <a:solidFill>
                  <a:srgbClr val="000000"/>
                </a:solidFill>
                <a:latin typeface="Arial" charset="0"/>
                <a:ea typeface="Arial" charset="0"/>
                <a:cs typeface="Arial" charset="0"/>
              </a:rPr>
              <a:t>SRB</a:t>
            </a:r>
            <a:endParaRPr lang="en-US" dirty="0">
              <a:solidFill>
                <a:srgbClr val="000000"/>
              </a:solidFill>
              <a:latin typeface="Arial" charset="0"/>
              <a:ea typeface="Arial" charset="0"/>
              <a:cs typeface="Arial" charset="0"/>
            </a:endParaRPr>
          </a:p>
        </p:txBody>
      </p:sp>
      <p:sp>
        <p:nvSpPr>
          <p:cNvPr id="10" name="TextBox 9"/>
          <p:cNvSpPr txBox="1"/>
          <p:nvPr/>
        </p:nvSpPr>
        <p:spPr>
          <a:xfrm>
            <a:off x="457201" y="4202343"/>
            <a:ext cx="8593428" cy="1098522"/>
          </a:xfrm>
          <a:prstGeom prst="rect">
            <a:avLst/>
          </a:prstGeom>
          <a:noFill/>
        </p:spPr>
        <p:txBody>
          <a:bodyPr wrap="square" lIns="82058" tIns="41029" rIns="82058" bIns="41029" rtlCol="0">
            <a:spAutoFit/>
          </a:bodyPr>
          <a:lstStyle/>
          <a:p>
            <a:pPr marL="410291" lvl="1" indent="-287204" defTabSz="457092">
              <a:spcBef>
                <a:spcPct val="20000"/>
              </a:spcBef>
              <a:buFont typeface="Arial"/>
              <a:buChar char="–"/>
              <a:defRPr/>
            </a:pPr>
            <a:r>
              <a:rPr lang="en-US" sz="2200" dirty="0" smtClean="0">
                <a:cs typeface="Century Gothic"/>
              </a:rPr>
              <a:t>Under clear sky condition, the model agrees with ISCCP and SRB in most location (Note: clear sky data from ISCCP and SRB are extracted with cloud fraction &lt; 10%)</a:t>
            </a:r>
            <a:endParaRPr lang="en-US" sz="2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2058" tIns="41029" rIns="82058" bIns="41029">
            <a:normAutofit/>
          </a:bodyPr>
          <a:lstStyle/>
          <a:p>
            <a:r>
              <a:rPr lang="en-US" sz="2900" dirty="0" smtClean="0"/>
              <a:t>Clear sky trend of SW downward radiative flux at surface, [2000-2004] – [1984-1989]</a:t>
            </a:r>
            <a:endParaRPr lang="en-US" sz="2900" baseline="30000" dirty="0"/>
          </a:p>
        </p:txBody>
      </p:sp>
      <p:pic>
        <p:nvPicPr>
          <p:cNvPr id="4" name="Picture 3" descr="g4p0e043tld-sat_sfcrad_avg_1984-2004.png"/>
          <p:cNvPicPr>
            <a:picLocks noChangeAspect="1"/>
          </p:cNvPicPr>
          <p:nvPr/>
        </p:nvPicPr>
        <p:blipFill>
          <a:blip r:embed="rId2"/>
          <a:srcRect l="83" t="66303" b="-973"/>
          <a:stretch>
            <a:fillRect/>
          </a:stretch>
        </p:blipFill>
        <p:spPr>
          <a:xfrm>
            <a:off x="329541" y="1647712"/>
            <a:ext cx="8721088" cy="2327564"/>
          </a:xfrm>
          <a:prstGeom prst="rect">
            <a:avLst/>
          </a:prstGeom>
        </p:spPr>
      </p:pic>
      <p:sp>
        <p:nvSpPr>
          <p:cNvPr id="5" name="TextBox 4"/>
          <p:cNvSpPr txBox="1">
            <a:spLocks noChangeArrowheads="1"/>
          </p:cNvSpPr>
          <p:nvPr/>
        </p:nvSpPr>
        <p:spPr bwMode="auto">
          <a:xfrm rot="16200000">
            <a:off x="-488649" y="2525440"/>
            <a:ext cx="1569378" cy="298295"/>
          </a:xfrm>
          <a:prstGeom prst="rect">
            <a:avLst/>
          </a:prstGeom>
          <a:noFill/>
          <a:ln w="9525">
            <a:noFill/>
            <a:miter lim="800000"/>
            <a:headEnd/>
            <a:tailEnd/>
          </a:ln>
        </p:spPr>
        <p:txBody>
          <a:bodyPr wrap="none" lIns="82048" tIns="41025" rIns="82048" bIns="41025">
            <a:prstTxWarp prst="textNoShape">
              <a:avLst/>
            </a:prstTxWarp>
            <a:spAutoFit/>
          </a:bodyPr>
          <a:lstStyle/>
          <a:p>
            <a:r>
              <a:rPr lang="en-US" sz="1400" dirty="0">
                <a:solidFill>
                  <a:srgbClr val="000000"/>
                </a:solidFill>
                <a:latin typeface="Arial"/>
                <a:ea typeface="Arial Narrow" charset="0"/>
                <a:cs typeface="Arial"/>
              </a:rPr>
              <a:t>All</a:t>
            </a:r>
            <a:r>
              <a:rPr lang="en-US" sz="1400" dirty="0" smtClean="0">
                <a:solidFill>
                  <a:srgbClr val="000000"/>
                </a:solidFill>
                <a:latin typeface="Arial"/>
                <a:ea typeface="Arial Narrow" charset="0"/>
                <a:cs typeface="Arial"/>
              </a:rPr>
              <a:t> sky</a:t>
            </a:r>
            <a:r>
              <a:rPr lang="en-US" sz="1400" dirty="0">
                <a:solidFill>
                  <a:srgbClr val="000000"/>
                </a:solidFill>
                <a:latin typeface="Arial"/>
                <a:ea typeface="Arial Narrow" charset="0"/>
                <a:cs typeface="Arial"/>
              </a:rPr>
              <a:t>, 84-04 </a:t>
            </a:r>
            <a:r>
              <a:rPr lang="en-US" sz="1400" dirty="0" err="1">
                <a:solidFill>
                  <a:srgbClr val="000000"/>
                </a:solidFill>
                <a:latin typeface="Arial"/>
                <a:ea typeface="Arial Narrow" charset="0"/>
                <a:cs typeface="Arial"/>
              </a:rPr>
              <a:t>avg</a:t>
            </a:r>
            <a:endParaRPr lang="en-US" sz="1400" dirty="0">
              <a:solidFill>
                <a:srgbClr val="000000"/>
              </a:solidFill>
              <a:latin typeface="Arial"/>
              <a:ea typeface="Arial Narrow" charset="0"/>
              <a:cs typeface="Arial"/>
            </a:endParaRPr>
          </a:p>
        </p:txBody>
      </p:sp>
      <p:sp>
        <p:nvSpPr>
          <p:cNvPr id="6" name="TextBox 7"/>
          <p:cNvSpPr txBox="1">
            <a:spLocks noChangeArrowheads="1"/>
          </p:cNvSpPr>
          <p:nvPr/>
        </p:nvSpPr>
        <p:spPr bwMode="auto">
          <a:xfrm>
            <a:off x="1319889" y="1389096"/>
            <a:ext cx="1153148"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a:solidFill>
                  <a:srgbClr val="000000"/>
                </a:solidFill>
                <a:latin typeface="Arial" charset="0"/>
                <a:ea typeface="Arial" charset="0"/>
                <a:cs typeface="Arial" charset="0"/>
              </a:rPr>
              <a:t>GOCART</a:t>
            </a:r>
          </a:p>
        </p:txBody>
      </p:sp>
      <p:sp>
        <p:nvSpPr>
          <p:cNvPr id="7" name="TextBox 8"/>
          <p:cNvSpPr txBox="1">
            <a:spLocks noChangeArrowheads="1"/>
          </p:cNvSpPr>
          <p:nvPr/>
        </p:nvSpPr>
        <p:spPr bwMode="auto">
          <a:xfrm>
            <a:off x="4305843" y="1389096"/>
            <a:ext cx="866987"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a:solidFill>
                  <a:srgbClr val="000000"/>
                </a:solidFill>
                <a:latin typeface="Arial" charset="0"/>
                <a:ea typeface="Arial" charset="0"/>
                <a:cs typeface="Arial" charset="0"/>
              </a:rPr>
              <a:t>ISCCP</a:t>
            </a:r>
          </a:p>
        </p:txBody>
      </p:sp>
      <p:sp>
        <p:nvSpPr>
          <p:cNvPr id="8" name="TextBox 8"/>
          <p:cNvSpPr txBox="1">
            <a:spLocks noChangeArrowheads="1"/>
          </p:cNvSpPr>
          <p:nvPr/>
        </p:nvSpPr>
        <p:spPr bwMode="auto">
          <a:xfrm>
            <a:off x="7224155" y="1380889"/>
            <a:ext cx="640325" cy="359850"/>
          </a:xfrm>
          <a:prstGeom prst="rect">
            <a:avLst/>
          </a:prstGeom>
          <a:noFill/>
          <a:ln w="9525">
            <a:noFill/>
            <a:miter lim="800000"/>
            <a:headEnd/>
            <a:tailEnd/>
          </a:ln>
        </p:spPr>
        <p:txBody>
          <a:bodyPr wrap="none" lIns="82048" tIns="41025" rIns="82048" bIns="41025">
            <a:prstTxWarp prst="textNoShape">
              <a:avLst/>
            </a:prstTxWarp>
            <a:spAutoFit/>
          </a:bodyPr>
          <a:lstStyle/>
          <a:p>
            <a:r>
              <a:rPr lang="en-US" dirty="0" smtClean="0">
                <a:solidFill>
                  <a:srgbClr val="000000"/>
                </a:solidFill>
                <a:latin typeface="Arial" charset="0"/>
                <a:ea typeface="Arial" charset="0"/>
                <a:cs typeface="Arial" charset="0"/>
              </a:rPr>
              <a:t>SRB</a:t>
            </a:r>
            <a:endParaRPr lang="en-US" dirty="0">
              <a:solidFill>
                <a:srgbClr val="000000"/>
              </a:solidFill>
              <a:latin typeface="Arial" charset="0"/>
              <a:ea typeface="Arial" charset="0"/>
              <a:cs typeface="Arial" charset="0"/>
            </a:endParaRPr>
          </a:p>
        </p:txBody>
      </p:sp>
      <p:sp>
        <p:nvSpPr>
          <p:cNvPr id="11" name="TextBox 10"/>
          <p:cNvSpPr txBox="1"/>
          <p:nvPr/>
        </p:nvSpPr>
        <p:spPr>
          <a:xfrm>
            <a:off x="762000" y="4202343"/>
            <a:ext cx="7696200" cy="2588160"/>
          </a:xfrm>
          <a:prstGeom prst="rect">
            <a:avLst/>
          </a:prstGeom>
          <a:noFill/>
        </p:spPr>
        <p:txBody>
          <a:bodyPr wrap="square" lIns="82058" tIns="41029" rIns="82058" bIns="41029" rtlCol="0">
            <a:spAutoFit/>
          </a:bodyPr>
          <a:lstStyle/>
          <a:p>
            <a:pPr marL="410291" lvl="1" indent="-287204" defTabSz="457092">
              <a:spcBef>
                <a:spcPct val="20000"/>
              </a:spcBef>
              <a:buFont typeface="Arial"/>
              <a:buChar char="–"/>
              <a:defRPr/>
            </a:pPr>
            <a:r>
              <a:rPr lang="en-US" sz="2200" dirty="0" smtClean="0">
                <a:cs typeface="Century Gothic"/>
              </a:rPr>
              <a:t>Model shows brightening over eastern US, Europe, and Eurasia, dimming over Asia, Africa, and NW South America</a:t>
            </a:r>
          </a:p>
          <a:p>
            <a:pPr marL="410291" lvl="1" indent="-287204" defTabSz="457092">
              <a:spcBef>
                <a:spcPct val="20000"/>
              </a:spcBef>
              <a:buFont typeface="Arial"/>
              <a:buChar char="–"/>
              <a:defRPr/>
            </a:pPr>
            <a:r>
              <a:rPr lang="en-US" sz="2200" dirty="0" smtClean="0">
                <a:cs typeface="Century Gothic"/>
              </a:rPr>
              <a:t>SRB shows similar trends as model over land (except in S Africa), but the pattern is quite different over ocean</a:t>
            </a:r>
          </a:p>
          <a:p>
            <a:pPr marL="410291" lvl="1" indent="-287204" defTabSz="457092">
              <a:spcBef>
                <a:spcPct val="20000"/>
              </a:spcBef>
              <a:buFont typeface="Arial"/>
              <a:buChar char="–"/>
              <a:defRPr/>
            </a:pPr>
            <a:r>
              <a:rPr lang="en-US" sz="2200" dirty="0" smtClean="0">
                <a:cs typeface="Century Gothic"/>
              </a:rPr>
              <a:t>ISCCP shows dimming almost everywhere over land and brightening over SH ocean</a:t>
            </a:r>
          </a:p>
          <a:p>
            <a:endParaRPr lang="en-US" sz="2200" dirty="0"/>
          </a:p>
        </p:txBody>
      </p:sp>
      <p:grpSp>
        <p:nvGrpSpPr>
          <p:cNvPr id="3" name="Group 16"/>
          <p:cNvGrpSpPr/>
          <p:nvPr/>
        </p:nvGrpSpPr>
        <p:grpSpPr>
          <a:xfrm>
            <a:off x="673355" y="3810158"/>
            <a:ext cx="2434909" cy="262550"/>
            <a:chOff x="740690" y="4318170"/>
            <a:chExt cx="2678400" cy="297556"/>
          </a:xfrm>
        </p:grpSpPr>
        <p:sp>
          <p:nvSpPr>
            <p:cNvPr id="9" name="TextBox 8"/>
            <p:cNvSpPr txBox="1"/>
            <p:nvPr/>
          </p:nvSpPr>
          <p:spPr>
            <a:xfrm>
              <a:off x="2163620" y="4318170"/>
              <a:ext cx="798282" cy="296491"/>
            </a:xfrm>
            <a:prstGeom prst="rect">
              <a:avLst/>
            </a:prstGeom>
            <a:noFill/>
          </p:spPr>
          <p:txBody>
            <a:bodyPr wrap="none" rtlCol="0">
              <a:spAutoFit/>
            </a:bodyPr>
            <a:lstStyle/>
            <a:p>
              <a:r>
                <a:rPr lang="en-US" sz="1100" dirty="0" smtClean="0">
                  <a:latin typeface="Arial"/>
                  <a:cs typeface="Arial"/>
                </a:rPr>
                <a:t>Increase</a:t>
              </a:r>
              <a:endParaRPr lang="en-US" sz="1100" dirty="0">
                <a:latin typeface="Arial"/>
                <a:cs typeface="Arial"/>
              </a:endParaRPr>
            </a:p>
          </p:txBody>
        </p:sp>
        <p:sp>
          <p:nvSpPr>
            <p:cNvPr id="10" name="TextBox 9"/>
            <p:cNvSpPr txBox="1"/>
            <p:nvPr/>
          </p:nvSpPr>
          <p:spPr>
            <a:xfrm>
              <a:off x="1235218" y="4319235"/>
              <a:ext cx="867230" cy="296491"/>
            </a:xfrm>
            <a:prstGeom prst="rect">
              <a:avLst/>
            </a:prstGeom>
            <a:noFill/>
          </p:spPr>
          <p:txBody>
            <a:bodyPr wrap="none" rtlCol="0">
              <a:spAutoFit/>
            </a:bodyPr>
            <a:lstStyle/>
            <a:p>
              <a:r>
                <a:rPr lang="en-US" sz="1100" dirty="0" smtClean="0">
                  <a:latin typeface="Arial"/>
                  <a:cs typeface="Arial"/>
                </a:rPr>
                <a:t>Decrease</a:t>
              </a:r>
              <a:endParaRPr lang="en-US" sz="1100" dirty="0">
                <a:latin typeface="Arial"/>
                <a:cs typeface="Arial"/>
              </a:endParaRPr>
            </a:p>
          </p:txBody>
        </p:sp>
        <p:cxnSp>
          <p:nvCxnSpPr>
            <p:cNvPr id="15" name="Straight Arrow Connector 14"/>
            <p:cNvCxnSpPr/>
            <p:nvPr/>
          </p:nvCxnSpPr>
          <p:spPr>
            <a:xfrm>
              <a:off x="2882697" y="4477399"/>
              <a:ext cx="536393" cy="1588"/>
            </a:xfrm>
            <a:prstGeom prst="straightConnector1">
              <a:avLst/>
            </a:prstGeom>
            <a:ln>
              <a:solidFill>
                <a:srgbClr val="D983B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a:off x="740690" y="4475811"/>
              <a:ext cx="536393" cy="1588"/>
            </a:xfrm>
            <a:prstGeom prst="straightConnector1">
              <a:avLst/>
            </a:prstGeom>
            <a:ln>
              <a:solidFill>
                <a:schemeClr val="tx2">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 name="Group 17"/>
          <p:cNvGrpSpPr/>
          <p:nvPr/>
        </p:nvGrpSpPr>
        <p:grpSpPr>
          <a:xfrm>
            <a:off x="3502506" y="3816541"/>
            <a:ext cx="2434909" cy="262550"/>
            <a:chOff x="740690" y="4318170"/>
            <a:chExt cx="2678400" cy="297556"/>
          </a:xfrm>
        </p:grpSpPr>
        <p:sp>
          <p:nvSpPr>
            <p:cNvPr id="19" name="TextBox 18"/>
            <p:cNvSpPr txBox="1"/>
            <p:nvPr/>
          </p:nvSpPr>
          <p:spPr>
            <a:xfrm>
              <a:off x="2163620" y="4318170"/>
              <a:ext cx="798282" cy="296491"/>
            </a:xfrm>
            <a:prstGeom prst="rect">
              <a:avLst/>
            </a:prstGeom>
            <a:noFill/>
          </p:spPr>
          <p:txBody>
            <a:bodyPr wrap="none" rtlCol="0">
              <a:spAutoFit/>
            </a:bodyPr>
            <a:lstStyle/>
            <a:p>
              <a:r>
                <a:rPr lang="en-US" sz="1100" dirty="0" smtClean="0">
                  <a:latin typeface="Arial"/>
                  <a:cs typeface="Arial"/>
                </a:rPr>
                <a:t>Increase</a:t>
              </a:r>
              <a:endParaRPr lang="en-US" sz="1100" dirty="0">
                <a:latin typeface="Arial"/>
                <a:cs typeface="Arial"/>
              </a:endParaRPr>
            </a:p>
          </p:txBody>
        </p:sp>
        <p:sp>
          <p:nvSpPr>
            <p:cNvPr id="20" name="TextBox 19"/>
            <p:cNvSpPr txBox="1"/>
            <p:nvPr/>
          </p:nvSpPr>
          <p:spPr>
            <a:xfrm>
              <a:off x="1235218" y="4319235"/>
              <a:ext cx="867230" cy="296491"/>
            </a:xfrm>
            <a:prstGeom prst="rect">
              <a:avLst/>
            </a:prstGeom>
            <a:noFill/>
          </p:spPr>
          <p:txBody>
            <a:bodyPr wrap="none" rtlCol="0">
              <a:spAutoFit/>
            </a:bodyPr>
            <a:lstStyle/>
            <a:p>
              <a:r>
                <a:rPr lang="en-US" sz="1100" dirty="0" smtClean="0">
                  <a:latin typeface="Arial"/>
                  <a:cs typeface="Arial"/>
                </a:rPr>
                <a:t>Decrease</a:t>
              </a:r>
              <a:endParaRPr lang="en-US" sz="1100" dirty="0">
                <a:latin typeface="Arial"/>
                <a:cs typeface="Arial"/>
              </a:endParaRPr>
            </a:p>
          </p:txBody>
        </p:sp>
        <p:cxnSp>
          <p:nvCxnSpPr>
            <p:cNvPr id="21" name="Straight Arrow Connector 20"/>
            <p:cNvCxnSpPr/>
            <p:nvPr/>
          </p:nvCxnSpPr>
          <p:spPr>
            <a:xfrm>
              <a:off x="2882697" y="4477399"/>
              <a:ext cx="536393" cy="1588"/>
            </a:xfrm>
            <a:prstGeom prst="straightConnector1">
              <a:avLst/>
            </a:prstGeom>
            <a:ln>
              <a:solidFill>
                <a:srgbClr val="D983B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740690" y="4475811"/>
              <a:ext cx="536393" cy="1588"/>
            </a:xfrm>
            <a:prstGeom prst="straightConnector1">
              <a:avLst/>
            </a:prstGeom>
            <a:ln>
              <a:solidFill>
                <a:srgbClr val="558ED5"/>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 name="Group 22"/>
          <p:cNvGrpSpPr/>
          <p:nvPr/>
        </p:nvGrpSpPr>
        <p:grpSpPr>
          <a:xfrm>
            <a:off x="6357035" y="3809214"/>
            <a:ext cx="2434909" cy="262550"/>
            <a:chOff x="740690" y="4318170"/>
            <a:chExt cx="2678400" cy="297556"/>
          </a:xfrm>
        </p:grpSpPr>
        <p:sp>
          <p:nvSpPr>
            <p:cNvPr id="24" name="TextBox 23"/>
            <p:cNvSpPr txBox="1"/>
            <p:nvPr/>
          </p:nvSpPr>
          <p:spPr>
            <a:xfrm>
              <a:off x="2163620" y="4318170"/>
              <a:ext cx="798282" cy="296491"/>
            </a:xfrm>
            <a:prstGeom prst="rect">
              <a:avLst/>
            </a:prstGeom>
            <a:noFill/>
          </p:spPr>
          <p:txBody>
            <a:bodyPr wrap="none" rtlCol="0">
              <a:spAutoFit/>
            </a:bodyPr>
            <a:lstStyle/>
            <a:p>
              <a:r>
                <a:rPr lang="en-US" sz="1100" dirty="0" smtClean="0">
                  <a:latin typeface="Arial"/>
                  <a:cs typeface="Arial"/>
                </a:rPr>
                <a:t>Increase</a:t>
              </a:r>
              <a:endParaRPr lang="en-US" sz="1100" dirty="0">
                <a:latin typeface="Arial"/>
                <a:cs typeface="Arial"/>
              </a:endParaRPr>
            </a:p>
          </p:txBody>
        </p:sp>
        <p:sp>
          <p:nvSpPr>
            <p:cNvPr id="25" name="TextBox 24"/>
            <p:cNvSpPr txBox="1"/>
            <p:nvPr/>
          </p:nvSpPr>
          <p:spPr>
            <a:xfrm>
              <a:off x="1235218" y="4319235"/>
              <a:ext cx="867230" cy="296491"/>
            </a:xfrm>
            <a:prstGeom prst="rect">
              <a:avLst/>
            </a:prstGeom>
            <a:noFill/>
          </p:spPr>
          <p:txBody>
            <a:bodyPr wrap="none" rtlCol="0">
              <a:spAutoFit/>
            </a:bodyPr>
            <a:lstStyle/>
            <a:p>
              <a:r>
                <a:rPr lang="en-US" sz="1100" dirty="0" smtClean="0">
                  <a:latin typeface="Arial"/>
                  <a:cs typeface="Arial"/>
                </a:rPr>
                <a:t>Decrease</a:t>
              </a:r>
              <a:endParaRPr lang="en-US" sz="1100" dirty="0">
                <a:latin typeface="Arial"/>
                <a:cs typeface="Arial"/>
              </a:endParaRPr>
            </a:p>
          </p:txBody>
        </p:sp>
        <p:cxnSp>
          <p:nvCxnSpPr>
            <p:cNvPr id="26" name="Straight Arrow Connector 25"/>
            <p:cNvCxnSpPr/>
            <p:nvPr/>
          </p:nvCxnSpPr>
          <p:spPr>
            <a:xfrm>
              <a:off x="2882697" y="4477399"/>
              <a:ext cx="536393" cy="1588"/>
            </a:xfrm>
            <a:prstGeom prst="straightConnector1">
              <a:avLst/>
            </a:prstGeom>
            <a:ln>
              <a:solidFill>
                <a:srgbClr val="D983B7"/>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740690" y="4475811"/>
              <a:ext cx="536393" cy="1588"/>
            </a:xfrm>
            <a:prstGeom prst="straightConnector1">
              <a:avLst/>
            </a:prstGeom>
            <a:ln>
              <a:solidFill>
                <a:srgbClr val="558ED5"/>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Conclusions</a:t>
            </a:r>
            <a:endParaRPr lang="en-US" dirty="0"/>
          </a:p>
        </p:txBody>
      </p:sp>
      <p:sp>
        <p:nvSpPr>
          <p:cNvPr id="6" name="Content Placeholder 5"/>
          <p:cNvSpPr>
            <a:spLocks noGrp="1"/>
          </p:cNvSpPr>
          <p:nvPr>
            <p:ph sz="quarter" idx="1"/>
          </p:nvPr>
        </p:nvSpPr>
        <p:spPr/>
        <p:txBody>
          <a:bodyPr>
            <a:normAutofit fontScale="77500" lnSpcReduction="20000"/>
          </a:bodyPr>
          <a:lstStyle/>
          <a:p>
            <a:r>
              <a:rPr lang="en-US" dirty="0" smtClean="0"/>
              <a:t>Satellite observations and model simulations of the past three decades have shown a decreasing of AOD over North America and Europe but an increasing over East and South Asia, in general in line with the anthropogenic emission change, although the variation of dust makes the EAS and SAS trends less clear</a:t>
            </a:r>
          </a:p>
          <a:p>
            <a:r>
              <a:rPr lang="en-US" dirty="0" smtClean="0"/>
              <a:t>It seems the dust has an increase trends in the most recent decades over Middle East and Central Asia</a:t>
            </a:r>
          </a:p>
          <a:p>
            <a:r>
              <a:rPr lang="en-US" dirty="0" smtClean="0"/>
              <a:t>Over the ocean near the continental outflow regions, AOD trends are generally consistent with that in the upwind continents, although satellite data are not necessarily consistent on the direction of changes</a:t>
            </a:r>
          </a:p>
          <a:p>
            <a:r>
              <a:rPr lang="en-US" dirty="0" smtClean="0"/>
              <a:t>Under the clear-sky conditions, the changes of SW downward radiation at the surface mirror the change of AOD, e.g., “brightening” is associated with the decrease of AOD and “dimming” with the increase of AOD</a:t>
            </a:r>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5254752" cy="685800"/>
          </a:xfrm>
        </p:spPr>
        <p:txBody>
          <a:bodyPr>
            <a:normAutofit/>
          </a:bodyPr>
          <a:lstStyle/>
          <a:p>
            <a:r>
              <a:rPr lang="en-US" sz="3600" dirty="0" smtClean="0"/>
              <a:t>GOCART model simulation</a:t>
            </a:r>
            <a:endParaRPr lang="en-US" sz="3600" dirty="0"/>
          </a:p>
        </p:txBody>
      </p:sp>
      <p:sp>
        <p:nvSpPr>
          <p:cNvPr id="3" name="Content Placeholder 2"/>
          <p:cNvSpPr>
            <a:spLocks noGrp="1"/>
          </p:cNvSpPr>
          <p:nvPr>
            <p:ph sz="quarter" idx="1"/>
          </p:nvPr>
        </p:nvSpPr>
        <p:spPr>
          <a:xfrm>
            <a:off x="612648" y="990600"/>
            <a:ext cx="8153400" cy="5715000"/>
          </a:xfrm>
        </p:spPr>
        <p:txBody>
          <a:bodyPr>
            <a:normAutofit fontScale="47500" lnSpcReduction="20000"/>
          </a:bodyPr>
          <a:lstStyle/>
          <a:p>
            <a:r>
              <a:rPr lang="en-US" dirty="0" smtClean="0"/>
              <a:t>GOCART model off-line simulations using MERRA meteorology, 1980-2009</a:t>
            </a:r>
          </a:p>
          <a:p>
            <a:r>
              <a:rPr lang="en-US" dirty="0" smtClean="0"/>
              <a:t>2.5°lon ×2°lat, 72 levels</a:t>
            </a:r>
          </a:p>
          <a:p>
            <a:r>
              <a:rPr lang="en-US" dirty="0" smtClean="0"/>
              <a:t>Anthropogenic emissions: A2-ACCMIP (</a:t>
            </a:r>
            <a:r>
              <a:rPr lang="en-US" dirty="0" err="1" smtClean="0"/>
              <a:t>Granier</a:t>
            </a:r>
            <a:r>
              <a:rPr lang="en-US" dirty="0" smtClean="0"/>
              <a:t> et al., 2011; Diehl et al., 2012):</a:t>
            </a:r>
          </a:p>
          <a:p>
            <a:pPr lvl="1"/>
            <a:r>
              <a:rPr lang="en-US" dirty="0" smtClean="0"/>
              <a:t>ACCMIP historic emissions, 1980-2000</a:t>
            </a:r>
          </a:p>
          <a:p>
            <a:pPr lvl="1"/>
            <a:r>
              <a:rPr lang="en-US" dirty="0" smtClean="0"/>
              <a:t>RCP8.5 projected emissions, 2001-2009</a:t>
            </a:r>
          </a:p>
          <a:p>
            <a:pPr lvl="1"/>
            <a:r>
              <a:rPr lang="en-US" dirty="0" smtClean="0"/>
              <a:t>Annual emissions interpolated between 1980, 1990, 2000, 2005, 2010</a:t>
            </a:r>
          </a:p>
          <a:p>
            <a:r>
              <a:rPr lang="en-US" dirty="0" smtClean="0"/>
              <a:t>Biomass burning emissions: A2-ACCMIP (</a:t>
            </a:r>
            <a:r>
              <a:rPr lang="en-US" dirty="0" err="1" smtClean="0"/>
              <a:t>Granier</a:t>
            </a:r>
            <a:r>
              <a:rPr lang="en-US" dirty="0" smtClean="0"/>
              <a:t> et al., 2011; Diehl et al., 2012):</a:t>
            </a:r>
          </a:p>
          <a:p>
            <a:pPr lvl="1"/>
            <a:r>
              <a:rPr lang="en-US" dirty="0" smtClean="0"/>
              <a:t>RETRO, 1980-1996</a:t>
            </a:r>
          </a:p>
          <a:p>
            <a:pPr lvl="1"/>
            <a:r>
              <a:rPr lang="en-US" dirty="0" smtClean="0"/>
              <a:t>GFED v2, 1997-2008</a:t>
            </a:r>
          </a:p>
          <a:p>
            <a:pPr lvl="1"/>
            <a:r>
              <a:rPr lang="en-US" dirty="0" smtClean="0"/>
              <a:t>GFED v2+RCP8.5, 2009</a:t>
            </a:r>
          </a:p>
          <a:p>
            <a:r>
              <a:rPr lang="en-US" dirty="0" smtClean="0"/>
              <a:t>Volcanic emissions (Diehl et al., 2012):</a:t>
            </a:r>
          </a:p>
          <a:p>
            <a:pPr lvl="1"/>
            <a:r>
              <a:rPr lang="en-US" dirty="0" smtClean="0"/>
              <a:t>Smithsonian Global Volcanism Program database of volcanic activity (volcanic location, eruption duration, VEI)</a:t>
            </a:r>
          </a:p>
          <a:p>
            <a:pPr lvl="1"/>
            <a:r>
              <a:rPr lang="en-US" dirty="0" smtClean="0"/>
              <a:t>TOMS and OMI SO2 amount</a:t>
            </a:r>
          </a:p>
          <a:p>
            <a:pPr lvl="1"/>
            <a:r>
              <a:rPr lang="en-US" dirty="0" smtClean="0"/>
              <a:t>Literature</a:t>
            </a:r>
          </a:p>
          <a:p>
            <a:r>
              <a:rPr lang="en-US" dirty="0" smtClean="0"/>
              <a:t>Biogenic emissions:</a:t>
            </a:r>
          </a:p>
          <a:p>
            <a:pPr lvl="1"/>
            <a:r>
              <a:rPr lang="en-US" dirty="0" smtClean="0"/>
              <a:t>DMS from the ocean (climatology monthly variable seawater DMS, 10-m wind speed)</a:t>
            </a:r>
          </a:p>
          <a:p>
            <a:pPr lvl="1"/>
            <a:r>
              <a:rPr lang="en-US" dirty="0" smtClean="0"/>
              <a:t>OC from </a:t>
            </a:r>
            <a:r>
              <a:rPr lang="en-US" dirty="0" err="1" smtClean="0"/>
              <a:t>monoterpene</a:t>
            </a:r>
            <a:r>
              <a:rPr lang="en-US" dirty="0" smtClean="0"/>
              <a:t> oxidation (climatology, monthly variable)</a:t>
            </a:r>
          </a:p>
          <a:p>
            <a:r>
              <a:rPr lang="en-US" dirty="0" smtClean="0"/>
              <a:t>Dust emissions: Calculated on-line</a:t>
            </a:r>
          </a:p>
          <a:p>
            <a:pPr lvl="1"/>
            <a:r>
              <a:rPr lang="en-US" dirty="0" smtClean="0"/>
              <a:t>Dust source function constructed from AVHRR NDVI with 15-day resolution, topographic feature, </a:t>
            </a:r>
            <a:r>
              <a:rPr lang="en-US" dirty="0" err="1" smtClean="0"/>
              <a:t>landcover</a:t>
            </a:r>
            <a:r>
              <a:rPr lang="en-US" dirty="0" smtClean="0"/>
              <a:t> information (Kim et al., 2012)</a:t>
            </a:r>
          </a:p>
          <a:p>
            <a:r>
              <a:rPr lang="en-US" dirty="0" smtClean="0"/>
              <a:t>Sea salt emissions: Calculated on-line</a:t>
            </a:r>
          </a:p>
          <a:p>
            <a:r>
              <a:rPr lang="en-US" dirty="0" smtClean="0"/>
              <a:t>Oxidant</a:t>
            </a:r>
            <a:r>
              <a:rPr lang="en-US" dirty="0" smtClean="0"/>
              <a:t> fields (</a:t>
            </a:r>
            <a:r>
              <a:rPr lang="en-US" dirty="0" smtClean="0"/>
              <a:t>OH, H</a:t>
            </a:r>
            <a:r>
              <a:rPr lang="en-US" baseline="-25000" dirty="0" smtClean="0"/>
              <a:t>2</a:t>
            </a:r>
            <a:r>
              <a:rPr lang="en-US" dirty="0" smtClean="0"/>
              <a:t>O</a:t>
            </a:r>
            <a:r>
              <a:rPr lang="en-US" baseline="-25000" dirty="0" smtClean="0"/>
              <a:t>2</a:t>
            </a:r>
            <a:r>
              <a:rPr lang="en-US" dirty="0" smtClean="0"/>
              <a:t>, NO</a:t>
            </a:r>
            <a:r>
              <a:rPr lang="en-US" baseline="-25000" dirty="0" smtClean="0"/>
              <a:t>3</a:t>
            </a:r>
            <a:r>
              <a:rPr lang="en-US" dirty="0" smtClean="0"/>
              <a:t>): </a:t>
            </a:r>
            <a:r>
              <a:rPr lang="en-US" dirty="0" smtClean="0"/>
              <a:t>GEOS-5 CCM simulation (Strode et al., 201x)</a:t>
            </a:r>
          </a:p>
          <a:p>
            <a:pPr lvl="1"/>
            <a:r>
              <a:rPr lang="en-US" dirty="0" smtClean="0"/>
              <a:t>Free GCM run</a:t>
            </a:r>
            <a:r>
              <a:rPr lang="en-US" dirty="0" smtClean="0"/>
              <a:t> forced by SST </a:t>
            </a:r>
            <a:r>
              <a:rPr lang="en-US" dirty="0" smtClean="0"/>
              <a:t>and sea ice, ACCMIP decadal emissions</a:t>
            </a:r>
          </a:p>
          <a:p>
            <a:pPr lvl="1"/>
            <a:r>
              <a:rPr lang="en-US" dirty="0" smtClean="0"/>
              <a:t>GMI combo chemistry</a:t>
            </a:r>
          </a:p>
        </p:txBody>
      </p:sp>
      <p:pic>
        <p:nvPicPr>
          <p:cNvPr id="4" name="Picture 3" descr="GOCARTlogo.clr.png"/>
          <p:cNvPicPr>
            <a:picLocks noChangeAspect="1"/>
          </p:cNvPicPr>
          <p:nvPr/>
        </p:nvPicPr>
        <p:blipFill>
          <a:blip r:embed="rId2"/>
          <a:stretch>
            <a:fillRect/>
          </a:stretch>
        </p:blipFill>
        <p:spPr>
          <a:xfrm>
            <a:off x="7010400" y="152400"/>
            <a:ext cx="1078332" cy="914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Land and ocean regions</a:t>
            </a:r>
            <a:endParaRPr lang="en-US" dirty="0"/>
          </a:p>
        </p:txBody>
      </p:sp>
      <p:grpSp>
        <p:nvGrpSpPr>
          <p:cNvPr id="94" name="Group 93"/>
          <p:cNvGrpSpPr/>
          <p:nvPr/>
        </p:nvGrpSpPr>
        <p:grpSpPr>
          <a:xfrm>
            <a:off x="58129" y="1371600"/>
            <a:ext cx="6495071" cy="4210776"/>
            <a:chOff x="1371600" y="1732824"/>
            <a:chExt cx="6495071" cy="4210776"/>
          </a:xfrm>
        </p:grpSpPr>
        <p:grpSp>
          <p:nvGrpSpPr>
            <p:cNvPr id="65" name="Group 64"/>
            <p:cNvGrpSpPr/>
            <p:nvPr/>
          </p:nvGrpSpPr>
          <p:grpSpPr>
            <a:xfrm>
              <a:off x="1371600" y="1781695"/>
              <a:ext cx="6495071" cy="4161905"/>
              <a:chOff x="181464" y="2491047"/>
              <a:chExt cx="6495071" cy="4161905"/>
            </a:xfrm>
          </p:grpSpPr>
          <p:pic>
            <p:nvPicPr>
              <p:cNvPr id="66" name="Picture 65" descr="image_regions15_domain_0.5X0.5.png"/>
              <p:cNvPicPr>
                <a:picLocks noChangeAspect="1"/>
              </p:cNvPicPr>
              <p:nvPr/>
            </p:nvPicPr>
            <p:blipFill>
              <a:blip r:embed="rId2"/>
              <a:stretch>
                <a:fillRect/>
              </a:stretch>
            </p:blipFill>
            <p:spPr>
              <a:xfrm>
                <a:off x="181464" y="2491047"/>
                <a:ext cx="6495071" cy="4161905"/>
              </a:xfrm>
              <a:prstGeom prst="rect">
                <a:avLst/>
              </a:prstGeom>
            </p:spPr>
          </p:pic>
          <p:sp>
            <p:nvSpPr>
              <p:cNvPr id="67" name="TextBox 66"/>
              <p:cNvSpPr txBox="1"/>
              <p:nvPr/>
            </p:nvSpPr>
            <p:spPr>
              <a:xfrm>
                <a:off x="1924010" y="3726098"/>
                <a:ext cx="218096"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USA</a:t>
                </a:r>
                <a:endParaRPr lang="en-US" sz="1000" b="1" dirty="0">
                  <a:solidFill>
                    <a:srgbClr val="000000"/>
                  </a:solidFill>
                  <a:latin typeface="Arial Narrow"/>
                  <a:cs typeface="Arial Narrow"/>
                </a:endParaRPr>
              </a:p>
            </p:txBody>
          </p:sp>
          <p:sp>
            <p:nvSpPr>
              <p:cNvPr id="68" name="TextBox 67"/>
              <p:cNvSpPr txBox="1"/>
              <p:nvPr/>
            </p:nvSpPr>
            <p:spPr>
              <a:xfrm>
                <a:off x="4407944" y="3587065"/>
                <a:ext cx="230832"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CAS</a:t>
                </a:r>
                <a:endParaRPr lang="en-US" sz="1000" b="1" dirty="0">
                  <a:solidFill>
                    <a:srgbClr val="000000"/>
                  </a:solidFill>
                  <a:latin typeface="Arial Narrow"/>
                  <a:cs typeface="Arial Narrow"/>
                </a:endParaRPr>
              </a:p>
            </p:txBody>
          </p:sp>
          <p:sp>
            <p:nvSpPr>
              <p:cNvPr id="69" name="TextBox 68"/>
              <p:cNvSpPr txBox="1"/>
              <p:nvPr/>
            </p:nvSpPr>
            <p:spPr>
              <a:xfrm>
                <a:off x="5064076" y="3771460"/>
                <a:ext cx="218008" cy="153888"/>
              </a:xfrm>
              <a:prstGeom prst="rect">
                <a:avLst/>
              </a:prstGeom>
              <a:solidFill>
                <a:srgbClr val="FFFFFF">
                  <a:alpha val="50000"/>
                </a:srgbClr>
              </a:solidFill>
              <a:effectLst/>
            </p:spPr>
            <p:txBody>
              <a:bodyPr wrap="none" lIns="0" tIns="0" rIns="0" bIns="0" rtlCol="0">
                <a:spAutoFit/>
              </a:bodyPr>
              <a:lstStyle/>
              <a:p>
                <a:r>
                  <a:rPr lang="en-US" sz="1000" b="1" dirty="0">
                    <a:solidFill>
                      <a:srgbClr val="000000"/>
                    </a:solidFill>
                    <a:latin typeface="Arial Narrow"/>
                    <a:cs typeface="Arial Narrow"/>
                  </a:rPr>
                  <a:t>E</a:t>
                </a:r>
                <a:r>
                  <a:rPr lang="en-US" sz="1000" b="1" dirty="0" smtClean="0">
                    <a:solidFill>
                      <a:srgbClr val="000000"/>
                    </a:solidFill>
                    <a:latin typeface="Arial Narrow"/>
                    <a:cs typeface="Arial Narrow"/>
                  </a:rPr>
                  <a:t>AS</a:t>
                </a:r>
                <a:endParaRPr lang="en-US" sz="1000" b="1" dirty="0">
                  <a:solidFill>
                    <a:srgbClr val="000000"/>
                  </a:solidFill>
                  <a:latin typeface="Arial Narrow"/>
                  <a:cs typeface="Arial Narrow"/>
                </a:endParaRPr>
              </a:p>
            </p:txBody>
          </p:sp>
          <p:sp>
            <p:nvSpPr>
              <p:cNvPr id="70" name="TextBox 69"/>
              <p:cNvSpPr txBox="1"/>
              <p:nvPr/>
            </p:nvSpPr>
            <p:spPr>
              <a:xfrm>
                <a:off x="3816922" y="4342236"/>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CAF</a:t>
                </a:r>
                <a:endParaRPr lang="en-US" sz="1000" b="1" dirty="0">
                  <a:solidFill>
                    <a:srgbClr val="000000"/>
                  </a:solidFill>
                  <a:latin typeface="Arial Narrow"/>
                  <a:cs typeface="Arial Narrow"/>
                </a:endParaRPr>
              </a:p>
            </p:txBody>
          </p:sp>
          <p:sp>
            <p:nvSpPr>
              <p:cNvPr id="71" name="TextBox 70"/>
              <p:cNvSpPr txBox="1"/>
              <p:nvPr/>
            </p:nvSpPr>
            <p:spPr>
              <a:xfrm>
                <a:off x="4657212" y="4004824"/>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SAS</a:t>
                </a:r>
                <a:endParaRPr lang="en-US" sz="1000" b="1" dirty="0">
                  <a:solidFill>
                    <a:srgbClr val="000000"/>
                  </a:solidFill>
                  <a:latin typeface="Arial Narrow"/>
                  <a:cs typeface="Arial Narrow"/>
                </a:endParaRPr>
              </a:p>
            </p:txBody>
          </p:sp>
          <p:sp>
            <p:nvSpPr>
              <p:cNvPr id="72" name="TextBox 71"/>
              <p:cNvSpPr txBox="1"/>
              <p:nvPr/>
            </p:nvSpPr>
            <p:spPr>
              <a:xfrm>
                <a:off x="4847943" y="3273943"/>
                <a:ext cx="230832"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RUS</a:t>
                </a:r>
                <a:endParaRPr lang="en-US" sz="1000" b="1" dirty="0">
                  <a:solidFill>
                    <a:srgbClr val="000000"/>
                  </a:solidFill>
                  <a:latin typeface="Arial Narrow"/>
                  <a:cs typeface="Arial Narrow"/>
                </a:endParaRPr>
              </a:p>
            </p:txBody>
          </p:sp>
          <p:sp>
            <p:nvSpPr>
              <p:cNvPr id="73" name="TextBox 72"/>
              <p:cNvSpPr txBox="1"/>
              <p:nvPr/>
            </p:nvSpPr>
            <p:spPr>
              <a:xfrm>
                <a:off x="3700425" y="4050186"/>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NAF</a:t>
                </a:r>
                <a:endParaRPr lang="en-US" sz="1000" b="1" dirty="0">
                  <a:solidFill>
                    <a:srgbClr val="000000"/>
                  </a:solidFill>
                  <a:latin typeface="Arial Narrow"/>
                  <a:cs typeface="Arial Narrow"/>
                </a:endParaRPr>
              </a:p>
            </p:txBody>
          </p:sp>
          <p:sp>
            <p:nvSpPr>
              <p:cNvPr id="74" name="TextBox 73"/>
              <p:cNvSpPr txBox="1"/>
              <p:nvPr/>
            </p:nvSpPr>
            <p:spPr>
              <a:xfrm>
                <a:off x="5508512" y="4958305"/>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ANZ</a:t>
                </a:r>
                <a:endParaRPr lang="en-US" sz="1000" b="1" dirty="0">
                  <a:solidFill>
                    <a:srgbClr val="000000"/>
                  </a:solidFill>
                  <a:latin typeface="Arial Narrow"/>
                  <a:cs typeface="Arial Narrow"/>
                </a:endParaRPr>
              </a:p>
            </p:txBody>
          </p:sp>
          <p:sp>
            <p:nvSpPr>
              <p:cNvPr id="75" name="TextBox 74"/>
              <p:cNvSpPr txBox="1"/>
              <p:nvPr/>
            </p:nvSpPr>
            <p:spPr>
              <a:xfrm>
                <a:off x="3726184" y="3482960"/>
                <a:ext cx="221916"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EUR</a:t>
                </a:r>
                <a:endParaRPr lang="en-US" sz="1000" b="1" dirty="0">
                  <a:solidFill>
                    <a:srgbClr val="000000"/>
                  </a:solidFill>
                  <a:latin typeface="Arial Narrow"/>
                  <a:cs typeface="Arial Narrow"/>
                </a:endParaRPr>
              </a:p>
            </p:txBody>
          </p:sp>
          <p:sp>
            <p:nvSpPr>
              <p:cNvPr id="76" name="TextBox 75"/>
              <p:cNvSpPr txBox="1"/>
              <p:nvPr/>
            </p:nvSpPr>
            <p:spPr>
              <a:xfrm>
                <a:off x="2579131" y="4658142"/>
                <a:ext cx="233625"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SAM</a:t>
                </a:r>
                <a:endParaRPr lang="en-US" sz="1000" b="1" dirty="0">
                  <a:solidFill>
                    <a:srgbClr val="000000"/>
                  </a:solidFill>
                  <a:latin typeface="Arial Narrow"/>
                  <a:cs typeface="Arial Narrow"/>
                </a:endParaRPr>
              </a:p>
            </p:txBody>
          </p:sp>
          <p:sp>
            <p:nvSpPr>
              <p:cNvPr id="77" name="TextBox 76"/>
              <p:cNvSpPr txBox="1"/>
              <p:nvPr/>
            </p:nvSpPr>
            <p:spPr>
              <a:xfrm>
                <a:off x="5248729" y="4406544"/>
                <a:ext cx="212335"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SEA</a:t>
                </a:r>
                <a:endParaRPr lang="en-US" sz="1000" b="1" dirty="0">
                  <a:solidFill>
                    <a:srgbClr val="000000"/>
                  </a:solidFill>
                  <a:latin typeface="Arial Narrow"/>
                  <a:cs typeface="Arial Narrow"/>
                </a:endParaRPr>
              </a:p>
            </p:txBody>
          </p:sp>
          <p:sp>
            <p:nvSpPr>
              <p:cNvPr id="78" name="TextBox 77"/>
              <p:cNvSpPr txBox="1"/>
              <p:nvPr/>
            </p:nvSpPr>
            <p:spPr>
              <a:xfrm>
                <a:off x="1932926" y="4083504"/>
                <a:ext cx="239386" cy="153888"/>
              </a:xfrm>
              <a:prstGeom prst="rect">
                <a:avLst/>
              </a:prstGeom>
              <a:solidFill>
                <a:srgbClr val="FFFFFF">
                  <a:alpha val="50000"/>
                </a:srgbClr>
              </a:solidFill>
              <a:effectLst/>
            </p:spPr>
            <p:txBody>
              <a:bodyPr wrap="none" lIns="0" tIns="0" rIns="0" bIns="0" rtlCol="0">
                <a:spAutoFit/>
              </a:bodyPr>
              <a:lstStyle/>
              <a:p>
                <a:r>
                  <a:rPr lang="en-US" sz="1000" b="1" dirty="0">
                    <a:solidFill>
                      <a:srgbClr val="000000"/>
                    </a:solidFill>
                    <a:latin typeface="Arial Narrow"/>
                    <a:cs typeface="Arial Narrow"/>
                  </a:rPr>
                  <a:t>C</a:t>
                </a:r>
                <a:r>
                  <a:rPr lang="en-US" sz="1000" b="1" dirty="0" smtClean="0">
                    <a:solidFill>
                      <a:srgbClr val="000000"/>
                    </a:solidFill>
                    <a:latin typeface="Arial Narrow"/>
                    <a:cs typeface="Arial Narrow"/>
                  </a:rPr>
                  <a:t>AM</a:t>
                </a:r>
                <a:endParaRPr lang="en-US" sz="1000" b="1" dirty="0">
                  <a:solidFill>
                    <a:srgbClr val="000000"/>
                  </a:solidFill>
                  <a:latin typeface="Arial Narrow"/>
                  <a:cs typeface="Arial Narrow"/>
                </a:endParaRPr>
              </a:p>
            </p:txBody>
          </p:sp>
          <p:sp>
            <p:nvSpPr>
              <p:cNvPr id="79" name="TextBox 78"/>
              <p:cNvSpPr txBox="1"/>
              <p:nvPr/>
            </p:nvSpPr>
            <p:spPr>
              <a:xfrm>
                <a:off x="1017333" y="3646089"/>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ENP</a:t>
                </a:r>
                <a:endParaRPr lang="en-US" sz="1000" b="1" dirty="0">
                  <a:solidFill>
                    <a:srgbClr val="000000"/>
                  </a:solidFill>
                  <a:latin typeface="Arial Narrow"/>
                  <a:cs typeface="Arial Narrow"/>
                </a:endParaRPr>
              </a:p>
            </p:txBody>
          </p:sp>
          <p:sp>
            <p:nvSpPr>
              <p:cNvPr id="80" name="TextBox 79"/>
              <p:cNvSpPr txBox="1"/>
              <p:nvPr/>
            </p:nvSpPr>
            <p:spPr>
              <a:xfrm>
                <a:off x="2918600" y="3646089"/>
                <a:ext cx="20832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NAT</a:t>
                </a:r>
                <a:endParaRPr lang="en-US" sz="1000" b="1" dirty="0">
                  <a:solidFill>
                    <a:srgbClr val="000000"/>
                  </a:solidFill>
                  <a:latin typeface="Arial Narrow"/>
                  <a:cs typeface="Arial Narrow"/>
                </a:endParaRPr>
              </a:p>
            </p:txBody>
          </p:sp>
          <p:sp>
            <p:nvSpPr>
              <p:cNvPr id="81" name="TextBox 80"/>
              <p:cNvSpPr txBox="1"/>
              <p:nvPr/>
            </p:nvSpPr>
            <p:spPr>
              <a:xfrm>
                <a:off x="5966610" y="3637722"/>
                <a:ext cx="256480"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WNP</a:t>
                </a:r>
                <a:endParaRPr lang="en-US" sz="1000" b="1" dirty="0">
                  <a:solidFill>
                    <a:srgbClr val="000000"/>
                  </a:solidFill>
                  <a:latin typeface="Arial Narrow"/>
                  <a:cs typeface="Arial Narrow"/>
                </a:endParaRPr>
              </a:p>
            </p:txBody>
          </p:sp>
          <p:sp>
            <p:nvSpPr>
              <p:cNvPr id="82" name="TextBox 81"/>
              <p:cNvSpPr txBox="1"/>
              <p:nvPr/>
            </p:nvSpPr>
            <p:spPr>
              <a:xfrm>
                <a:off x="4436295" y="4351471"/>
                <a:ext cx="181027"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NIN</a:t>
                </a:r>
                <a:endParaRPr lang="en-US" sz="1000" b="1" dirty="0">
                  <a:solidFill>
                    <a:srgbClr val="000000"/>
                  </a:solidFill>
                  <a:latin typeface="Arial Narrow"/>
                  <a:cs typeface="Arial Narrow"/>
                </a:endParaRPr>
              </a:p>
            </p:txBody>
          </p:sp>
          <p:sp>
            <p:nvSpPr>
              <p:cNvPr id="83" name="TextBox 82"/>
              <p:cNvSpPr txBox="1"/>
              <p:nvPr/>
            </p:nvSpPr>
            <p:spPr>
              <a:xfrm>
                <a:off x="1253416" y="4220666"/>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ECP</a:t>
                </a:r>
                <a:endParaRPr lang="en-US" sz="1000" b="1" dirty="0">
                  <a:solidFill>
                    <a:srgbClr val="000000"/>
                  </a:solidFill>
                  <a:latin typeface="Arial Narrow"/>
                  <a:cs typeface="Arial Narrow"/>
                </a:endParaRPr>
              </a:p>
            </p:txBody>
          </p:sp>
          <p:sp>
            <p:nvSpPr>
              <p:cNvPr id="84" name="TextBox 83"/>
              <p:cNvSpPr txBox="1"/>
              <p:nvPr/>
            </p:nvSpPr>
            <p:spPr>
              <a:xfrm>
                <a:off x="2865680" y="4198598"/>
                <a:ext cx="208328" cy="153888"/>
              </a:xfrm>
              <a:prstGeom prst="rect">
                <a:avLst/>
              </a:prstGeom>
              <a:solidFill>
                <a:srgbClr val="FFFFFF">
                  <a:alpha val="50000"/>
                </a:srgbClr>
              </a:solidFill>
              <a:effectLst/>
            </p:spPr>
            <p:txBody>
              <a:bodyPr wrap="none" lIns="0" tIns="0" rIns="0" bIns="0" rtlCol="0">
                <a:spAutoFit/>
              </a:bodyPr>
              <a:lstStyle/>
              <a:p>
                <a:r>
                  <a:rPr lang="en-US" sz="1000" b="1" dirty="0">
                    <a:solidFill>
                      <a:srgbClr val="000000"/>
                    </a:solidFill>
                    <a:latin typeface="Arial Narrow"/>
                    <a:cs typeface="Arial Narrow"/>
                  </a:rPr>
                  <a:t>C</a:t>
                </a:r>
                <a:r>
                  <a:rPr lang="en-US" sz="1000" b="1" dirty="0" smtClean="0">
                    <a:solidFill>
                      <a:srgbClr val="000000"/>
                    </a:solidFill>
                    <a:latin typeface="Arial Narrow"/>
                    <a:cs typeface="Arial Narrow"/>
                  </a:rPr>
                  <a:t>AT</a:t>
                </a:r>
                <a:endParaRPr lang="en-US" sz="1000" b="1" dirty="0">
                  <a:solidFill>
                    <a:srgbClr val="000000"/>
                  </a:solidFill>
                  <a:latin typeface="Arial Narrow"/>
                  <a:cs typeface="Arial Narrow"/>
                </a:endParaRPr>
              </a:p>
            </p:txBody>
          </p:sp>
          <p:sp>
            <p:nvSpPr>
              <p:cNvPr id="85" name="TextBox 84"/>
              <p:cNvSpPr txBox="1"/>
              <p:nvPr/>
            </p:nvSpPr>
            <p:spPr>
              <a:xfrm>
                <a:off x="5783967" y="4220666"/>
                <a:ext cx="256480"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WCP</a:t>
                </a:r>
                <a:endParaRPr lang="en-US" sz="1000" b="1" dirty="0">
                  <a:solidFill>
                    <a:srgbClr val="000000"/>
                  </a:solidFill>
                  <a:latin typeface="Arial Narrow"/>
                  <a:cs typeface="Arial Narrow"/>
                </a:endParaRPr>
              </a:p>
            </p:txBody>
          </p:sp>
          <p:sp>
            <p:nvSpPr>
              <p:cNvPr id="86" name="TextBox 85"/>
              <p:cNvSpPr txBox="1"/>
              <p:nvPr/>
            </p:nvSpPr>
            <p:spPr>
              <a:xfrm>
                <a:off x="1518663" y="4856193"/>
                <a:ext cx="218008"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ESP</a:t>
                </a:r>
                <a:endParaRPr lang="en-US" sz="1000" b="1" dirty="0">
                  <a:solidFill>
                    <a:srgbClr val="000000"/>
                  </a:solidFill>
                  <a:latin typeface="Arial Narrow"/>
                  <a:cs typeface="Arial Narrow"/>
                </a:endParaRPr>
              </a:p>
            </p:txBody>
          </p:sp>
          <p:sp>
            <p:nvSpPr>
              <p:cNvPr id="87" name="TextBox 86"/>
              <p:cNvSpPr txBox="1"/>
              <p:nvPr/>
            </p:nvSpPr>
            <p:spPr>
              <a:xfrm>
                <a:off x="3187738" y="4856193"/>
                <a:ext cx="205184" cy="153888"/>
              </a:xfrm>
              <a:prstGeom prst="rect">
                <a:avLst/>
              </a:prstGeom>
              <a:solidFill>
                <a:srgbClr val="FFFFFF">
                  <a:alpha val="50000"/>
                </a:srgbClr>
              </a:solidFill>
              <a:effectLst/>
            </p:spPr>
            <p:txBody>
              <a:bodyPr wrap="none" lIns="0" tIns="0" rIns="0" bIns="0" rtlCol="0">
                <a:spAutoFit/>
              </a:bodyPr>
              <a:lstStyle/>
              <a:p>
                <a:r>
                  <a:rPr lang="en-US" sz="1000" b="1" dirty="0">
                    <a:solidFill>
                      <a:srgbClr val="000000"/>
                    </a:solidFill>
                    <a:latin typeface="Arial Narrow"/>
                    <a:cs typeface="Arial Narrow"/>
                  </a:rPr>
                  <a:t>S</a:t>
                </a:r>
                <a:r>
                  <a:rPr lang="en-US" sz="1000" b="1" dirty="0" smtClean="0">
                    <a:solidFill>
                      <a:srgbClr val="000000"/>
                    </a:solidFill>
                    <a:latin typeface="Arial Narrow"/>
                    <a:cs typeface="Arial Narrow"/>
                  </a:rPr>
                  <a:t>AT</a:t>
                </a:r>
                <a:endParaRPr lang="en-US" sz="1000" b="1" dirty="0">
                  <a:solidFill>
                    <a:srgbClr val="000000"/>
                  </a:solidFill>
                  <a:latin typeface="Arial Narrow"/>
                  <a:cs typeface="Arial Narrow"/>
                </a:endParaRPr>
              </a:p>
            </p:txBody>
          </p:sp>
          <p:sp>
            <p:nvSpPr>
              <p:cNvPr id="88" name="TextBox 87"/>
              <p:cNvSpPr txBox="1"/>
              <p:nvPr/>
            </p:nvSpPr>
            <p:spPr>
              <a:xfrm>
                <a:off x="5979840" y="4856193"/>
                <a:ext cx="243656"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WSP</a:t>
                </a:r>
                <a:endParaRPr lang="en-US" sz="1000" b="1" dirty="0">
                  <a:solidFill>
                    <a:srgbClr val="000000"/>
                  </a:solidFill>
                  <a:latin typeface="Arial Narrow"/>
                  <a:cs typeface="Arial Narrow"/>
                </a:endParaRPr>
              </a:p>
            </p:txBody>
          </p:sp>
          <p:sp>
            <p:nvSpPr>
              <p:cNvPr id="89" name="TextBox 88"/>
              <p:cNvSpPr txBox="1"/>
              <p:nvPr/>
            </p:nvSpPr>
            <p:spPr>
              <a:xfrm>
                <a:off x="4645170" y="4856193"/>
                <a:ext cx="179536"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SIN</a:t>
                </a:r>
                <a:endParaRPr lang="en-US" sz="1000" b="1" dirty="0">
                  <a:solidFill>
                    <a:srgbClr val="000000"/>
                  </a:solidFill>
                  <a:latin typeface="Arial Narrow"/>
                  <a:cs typeface="Arial Narrow"/>
                </a:endParaRPr>
              </a:p>
            </p:txBody>
          </p:sp>
          <p:sp>
            <p:nvSpPr>
              <p:cNvPr id="90" name="TextBox 89"/>
              <p:cNvSpPr txBox="1"/>
              <p:nvPr/>
            </p:nvSpPr>
            <p:spPr>
              <a:xfrm>
                <a:off x="3435244" y="5452097"/>
                <a:ext cx="230832"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SOU</a:t>
                </a:r>
                <a:endParaRPr lang="en-US" sz="1000" b="1" dirty="0">
                  <a:solidFill>
                    <a:srgbClr val="000000"/>
                  </a:solidFill>
                  <a:latin typeface="Arial Narrow"/>
                  <a:cs typeface="Arial Narrow"/>
                </a:endParaRPr>
              </a:p>
            </p:txBody>
          </p:sp>
          <p:sp>
            <p:nvSpPr>
              <p:cNvPr id="91" name="TextBox 90"/>
              <p:cNvSpPr txBox="1"/>
              <p:nvPr/>
            </p:nvSpPr>
            <p:spPr>
              <a:xfrm>
                <a:off x="1722799" y="3376783"/>
                <a:ext cx="230832"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CAN</a:t>
                </a:r>
                <a:endParaRPr lang="en-US" sz="1000" b="1" dirty="0">
                  <a:solidFill>
                    <a:srgbClr val="000000"/>
                  </a:solidFill>
                  <a:latin typeface="Arial Narrow"/>
                  <a:cs typeface="Arial Narrow"/>
                </a:endParaRPr>
              </a:p>
            </p:txBody>
          </p:sp>
          <p:sp>
            <p:nvSpPr>
              <p:cNvPr id="92" name="TextBox 91"/>
              <p:cNvSpPr txBox="1"/>
              <p:nvPr/>
            </p:nvSpPr>
            <p:spPr>
              <a:xfrm>
                <a:off x="3816922" y="4723923"/>
                <a:ext cx="210269"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SAF</a:t>
                </a:r>
                <a:endParaRPr lang="en-US" sz="1000" b="1" dirty="0">
                  <a:solidFill>
                    <a:srgbClr val="000000"/>
                  </a:solidFill>
                  <a:latin typeface="Arial Narrow"/>
                  <a:cs typeface="Arial Narrow"/>
                </a:endParaRPr>
              </a:p>
            </p:txBody>
          </p:sp>
          <p:sp>
            <p:nvSpPr>
              <p:cNvPr id="93" name="TextBox 92"/>
              <p:cNvSpPr txBox="1"/>
              <p:nvPr/>
            </p:nvSpPr>
            <p:spPr>
              <a:xfrm>
                <a:off x="4145039" y="3945892"/>
                <a:ext cx="233625" cy="153888"/>
              </a:xfrm>
              <a:prstGeom prst="rect">
                <a:avLst/>
              </a:prstGeom>
              <a:solidFill>
                <a:srgbClr val="FFFFFF">
                  <a:alpha val="50000"/>
                </a:srgbClr>
              </a:solidFill>
              <a:effectLst/>
            </p:spPr>
            <p:txBody>
              <a:bodyPr wrap="none" lIns="0" tIns="0" rIns="0" bIns="0" rtlCol="0">
                <a:spAutoFit/>
              </a:bodyPr>
              <a:lstStyle/>
              <a:p>
                <a:r>
                  <a:rPr lang="en-US" sz="1000" b="1" dirty="0" smtClean="0">
                    <a:solidFill>
                      <a:srgbClr val="000000"/>
                    </a:solidFill>
                    <a:latin typeface="Arial Narrow"/>
                    <a:cs typeface="Arial Narrow"/>
                  </a:rPr>
                  <a:t>MDE</a:t>
                </a:r>
                <a:endParaRPr lang="en-US" sz="1000" b="1" dirty="0">
                  <a:solidFill>
                    <a:srgbClr val="000000"/>
                  </a:solidFill>
                  <a:latin typeface="Arial Narrow"/>
                  <a:cs typeface="Arial Narrow"/>
                </a:endParaRPr>
              </a:p>
            </p:txBody>
          </p:sp>
        </p:grpSp>
        <p:sp>
          <p:nvSpPr>
            <p:cNvPr id="34" name="TextBox 33"/>
            <p:cNvSpPr txBox="1"/>
            <p:nvPr/>
          </p:nvSpPr>
          <p:spPr>
            <a:xfrm>
              <a:off x="3060447" y="1732824"/>
              <a:ext cx="3340353" cy="369332"/>
            </a:xfrm>
            <a:prstGeom prst="rect">
              <a:avLst/>
            </a:prstGeom>
            <a:solidFill>
              <a:schemeClr val="bg1"/>
            </a:solidFill>
          </p:spPr>
          <p:txBody>
            <a:bodyPr wrap="none" rtlCol="0">
              <a:spAutoFit/>
            </a:bodyPr>
            <a:lstStyle/>
            <a:p>
              <a:r>
                <a:rPr lang="en-US" dirty="0" smtClean="0"/>
                <a:t>15 land regions, 12 ocean regions</a:t>
              </a:r>
              <a:endParaRPr lang="en-US" dirty="0"/>
            </a:p>
          </p:txBody>
        </p:sp>
      </p:grpSp>
      <p:graphicFrame>
        <p:nvGraphicFramePr>
          <p:cNvPr id="37" name="Table 36"/>
          <p:cNvGraphicFramePr>
            <a:graphicFrameLocks noGrp="1"/>
          </p:cNvGraphicFramePr>
          <p:nvPr/>
        </p:nvGraphicFramePr>
        <p:xfrm>
          <a:off x="6400800" y="914400"/>
          <a:ext cx="2514600" cy="5486399"/>
        </p:xfrm>
        <a:graphic>
          <a:graphicData uri="http://schemas.openxmlformats.org/drawingml/2006/table">
            <a:tbl>
              <a:tblPr firstRow="1" bandRow="1">
                <a:tableStyleId>{5FD0F851-EC5A-4D38-B0AD-8093EC10F338}</a:tableStyleId>
              </a:tblPr>
              <a:tblGrid>
                <a:gridCol w="648929"/>
                <a:gridCol w="1865671"/>
              </a:tblGrid>
              <a:tr h="370840">
                <a:tc>
                  <a:txBody>
                    <a:bodyPr/>
                    <a:lstStyle/>
                    <a:p>
                      <a:pPr algn="l"/>
                      <a:r>
                        <a:rPr lang="en-US" sz="1200" b="0" dirty="0" smtClean="0"/>
                        <a:t>Land:</a:t>
                      </a:r>
                    </a:p>
                    <a:p>
                      <a:pPr algn="r"/>
                      <a:r>
                        <a:rPr lang="en-US" sz="1200" b="0" dirty="0" smtClean="0"/>
                        <a:t>CAN</a:t>
                      </a:r>
                    </a:p>
                    <a:p>
                      <a:pPr algn="r"/>
                      <a:r>
                        <a:rPr lang="en-US" sz="1200" b="0" dirty="0" smtClean="0">
                          <a:solidFill>
                            <a:schemeClr val="accent2"/>
                          </a:solidFill>
                        </a:rPr>
                        <a:t>USA</a:t>
                      </a:r>
                    </a:p>
                    <a:p>
                      <a:pPr algn="r"/>
                      <a:r>
                        <a:rPr lang="en-US" sz="1200" b="0" dirty="0" smtClean="0"/>
                        <a:t>CAM</a:t>
                      </a:r>
                    </a:p>
                    <a:p>
                      <a:pPr algn="r"/>
                      <a:r>
                        <a:rPr lang="en-US" sz="1200" b="0" dirty="0" smtClean="0"/>
                        <a:t>SAM</a:t>
                      </a:r>
                    </a:p>
                    <a:p>
                      <a:pPr algn="r"/>
                      <a:r>
                        <a:rPr lang="en-US" sz="1200" b="0" dirty="0" smtClean="0">
                          <a:solidFill>
                            <a:srgbClr val="9B2D1F"/>
                          </a:solidFill>
                        </a:rPr>
                        <a:t>EUR</a:t>
                      </a:r>
                    </a:p>
                    <a:p>
                      <a:pPr algn="r"/>
                      <a:r>
                        <a:rPr lang="en-US" sz="1200" b="0" dirty="0" smtClean="0">
                          <a:solidFill>
                            <a:srgbClr val="9B2D1F"/>
                          </a:solidFill>
                        </a:rPr>
                        <a:t>RUS</a:t>
                      </a:r>
                    </a:p>
                    <a:p>
                      <a:pPr algn="r"/>
                      <a:r>
                        <a:rPr lang="en-US" sz="1200" b="0" dirty="0" smtClean="0">
                          <a:solidFill>
                            <a:srgbClr val="9B2D1F"/>
                          </a:solidFill>
                        </a:rPr>
                        <a:t>CAS</a:t>
                      </a:r>
                    </a:p>
                    <a:p>
                      <a:pPr algn="r"/>
                      <a:r>
                        <a:rPr lang="en-US" sz="1200" b="0" dirty="0" smtClean="0">
                          <a:solidFill>
                            <a:srgbClr val="9B2D1F"/>
                          </a:solidFill>
                        </a:rPr>
                        <a:t>MDE</a:t>
                      </a:r>
                    </a:p>
                    <a:p>
                      <a:pPr algn="r"/>
                      <a:r>
                        <a:rPr lang="en-US" sz="1200" b="0" dirty="0" smtClean="0">
                          <a:solidFill>
                            <a:srgbClr val="9B2D1F"/>
                          </a:solidFill>
                        </a:rPr>
                        <a:t>SAS</a:t>
                      </a:r>
                    </a:p>
                    <a:p>
                      <a:pPr algn="r"/>
                      <a:r>
                        <a:rPr lang="en-US" sz="1200" b="0" dirty="0" smtClean="0">
                          <a:solidFill>
                            <a:srgbClr val="9B2D1F"/>
                          </a:solidFill>
                        </a:rPr>
                        <a:t>EAS</a:t>
                      </a:r>
                    </a:p>
                    <a:p>
                      <a:pPr algn="r"/>
                      <a:r>
                        <a:rPr lang="en-US" sz="1200" b="0" dirty="0" smtClean="0"/>
                        <a:t>SEA</a:t>
                      </a:r>
                    </a:p>
                    <a:p>
                      <a:pPr algn="r"/>
                      <a:r>
                        <a:rPr lang="en-US" sz="1200" b="0" dirty="0" smtClean="0"/>
                        <a:t>ANZ</a:t>
                      </a:r>
                    </a:p>
                    <a:p>
                      <a:pPr algn="r"/>
                      <a:r>
                        <a:rPr lang="en-US" sz="1200" b="0" dirty="0" smtClean="0">
                          <a:solidFill>
                            <a:srgbClr val="9B2D1F"/>
                          </a:solidFill>
                        </a:rPr>
                        <a:t>NAF</a:t>
                      </a:r>
                    </a:p>
                    <a:p>
                      <a:pPr algn="r"/>
                      <a:r>
                        <a:rPr lang="en-US" sz="1200" b="0" dirty="0" smtClean="0"/>
                        <a:t>CAF</a:t>
                      </a:r>
                    </a:p>
                    <a:p>
                      <a:pPr algn="r"/>
                      <a:r>
                        <a:rPr lang="en-US" sz="1200" b="0" dirty="0" smtClean="0"/>
                        <a:t>SAF</a:t>
                      </a:r>
                      <a:endParaRPr lang="en-US" sz="1200" b="0" dirty="0"/>
                    </a:p>
                  </a:txBody>
                  <a:tcPr/>
                </a:tc>
                <a:tc>
                  <a:txBody>
                    <a:bodyPr/>
                    <a:lstStyle/>
                    <a:p>
                      <a:endParaRPr lang="en-US" sz="1200" b="0" dirty="0" smtClean="0"/>
                    </a:p>
                    <a:p>
                      <a:r>
                        <a:rPr lang="en-US" sz="1200" b="0" dirty="0" smtClean="0"/>
                        <a:t>Canada</a:t>
                      </a:r>
                    </a:p>
                    <a:p>
                      <a:r>
                        <a:rPr lang="en-US" sz="1200" b="0" dirty="0" smtClean="0">
                          <a:solidFill>
                            <a:srgbClr val="9B2D1F"/>
                          </a:solidFill>
                        </a:rPr>
                        <a:t>USA</a:t>
                      </a:r>
                    </a:p>
                    <a:p>
                      <a:r>
                        <a:rPr lang="en-US" sz="1200" b="0" dirty="0" smtClean="0"/>
                        <a:t>Central America</a:t>
                      </a:r>
                    </a:p>
                    <a:p>
                      <a:r>
                        <a:rPr lang="en-US" sz="1200" b="0" dirty="0" smtClean="0"/>
                        <a:t>South America</a:t>
                      </a:r>
                    </a:p>
                    <a:p>
                      <a:r>
                        <a:rPr lang="en-US" sz="1200" b="0" dirty="0" smtClean="0">
                          <a:solidFill>
                            <a:srgbClr val="9B2D1F"/>
                          </a:solidFill>
                        </a:rPr>
                        <a:t>Europe</a:t>
                      </a:r>
                    </a:p>
                    <a:p>
                      <a:r>
                        <a:rPr lang="en-US" sz="1200" b="0" dirty="0" smtClean="0">
                          <a:solidFill>
                            <a:srgbClr val="9B2D1F"/>
                          </a:solidFill>
                        </a:rPr>
                        <a:t>Russia &amp; Georgia</a:t>
                      </a:r>
                    </a:p>
                    <a:p>
                      <a:r>
                        <a:rPr lang="en-US" sz="1200" b="0" dirty="0" smtClean="0">
                          <a:solidFill>
                            <a:srgbClr val="9B2D1F"/>
                          </a:solidFill>
                        </a:rPr>
                        <a:t>Central Asia</a:t>
                      </a:r>
                    </a:p>
                    <a:p>
                      <a:r>
                        <a:rPr lang="en-US" sz="1200" b="0" dirty="0" smtClean="0">
                          <a:solidFill>
                            <a:srgbClr val="9B2D1F"/>
                          </a:solidFill>
                        </a:rPr>
                        <a:t>Middle</a:t>
                      </a:r>
                      <a:r>
                        <a:rPr lang="en-US" sz="1200" b="0" baseline="0" dirty="0" smtClean="0">
                          <a:solidFill>
                            <a:srgbClr val="9B2D1F"/>
                          </a:solidFill>
                        </a:rPr>
                        <a:t> East</a:t>
                      </a:r>
                    </a:p>
                    <a:p>
                      <a:r>
                        <a:rPr lang="en-US" sz="1200" b="0" baseline="0" dirty="0" smtClean="0">
                          <a:solidFill>
                            <a:srgbClr val="9B2D1F"/>
                          </a:solidFill>
                        </a:rPr>
                        <a:t>South Asia</a:t>
                      </a:r>
                    </a:p>
                    <a:p>
                      <a:r>
                        <a:rPr lang="en-US" sz="1200" b="0" baseline="0" dirty="0" smtClean="0">
                          <a:solidFill>
                            <a:srgbClr val="9B2D1F"/>
                          </a:solidFill>
                        </a:rPr>
                        <a:t>East Asia</a:t>
                      </a:r>
                    </a:p>
                    <a:p>
                      <a:r>
                        <a:rPr lang="en-US" sz="1200" b="0" baseline="0" dirty="0" smtClean="0"/>
                        <a:t>Southeast Asia</a:t>
                      </a:r>
                    </a:p>
                    <a:p>
                      <a:r>
                        <a:rPr lang="en-US" sz="1200" b="0" baseline="0" dirty="0" smtClean="0"/>
                        <a:t>Australia &amp; New Zealand</a:t>
                      </a:r>
                    </a:p>
                    <a:p>
                      <a:r>
                        <a:rPr lang="en-US" sz="1200" b="0" baseline="0" dirty="0" smtClean="0">
                          <a:solidFill>
                            <a:srgbClr val="9B2D1F"/>
                          </a:solidFill>
                        </a:rPr>
                        <a:t>Northern Africa</a:t>
                      </a:r>
                    </a:p>
                    <a:p>
                      <a:r>
                        <a:rPr lang="en-US" sz="1200" b="0" baseline="0" dirty="0" smtClean="0"/>
                        <a:t>Central Africa</a:t>
                      </a:r>
                    </a:p>
                    <a:p>
                      <a:r>
                        <a:rPr lang="en-US" sz="1200" b="0" baseline="0" dirty="0" smtClean="0"/>
                        <a:t>Southern Africa</a:t>
                      </a:r>
                      <a:endParaRPr lang="en-US" sz="1200" b="0" dirty="0"/>
                    </a:p>
                  </a:txBody>
                  <a:tcPr/>
                </a:tc>
              </a:tr>
              <a:tr h="370840">
                <a:tc>
                  <a:txBody>
                    <a:bodyPr/>
                    <a:lstStyle/>
                    <a:p>
                      <a:pPr algn="r"/>
                      <a:r>
                        <a:rPr lang="en-US" sz="1200" b="0" dirty="0" smtClean="0"/>
                        <a:t>Ocean:</a:t>
                      </a:r>
                    </a:p>
                    <a:p>
                      <a:pPr algn="r"/>
                      <a:r>
                        <a:rPr lang="en-US" sz="1200" b="0" dirty="0" smtClean="0"/>
                        <a:t>ENP</a:t>
                      </a:r>
                    </a:p>
                    <a:p>
                      <a:pPr algn="r"/>
                      <a:r>
                        <a:rPr lang="en-US" sz="1200" b="0" dirty="0" smtClean="0"/>
                        <a:t>ECP</a:t>
                      </a:r>
                    </a:p>
                    <a:p>
                      <a:pPr algn="r"/>
                      <a:r>
                        <a:rPr lang="en-US" sz="1200" b="0" dirty="0" smtClean="0"/>
                        <a:t>ESP</a:t>
                      </a:r>
                    </a:p>
                    <a:p>
                      <a:pPr algn="r"/>
                      <a:r>
                        <a:rPr lang="en-US" sz="1200" b="0" dirty="0" smtClean="0">
                          <a:solidFill>
                            <a:srgbClr val="9B2D1F"/>
                          </a:solidFill>
                        </a:rPr>
                        <a:t>NAT</a:t>
                      </a:r>
                    </a:p>
                    <a:p>
                      <a:pPr algn="r"/>
                      <a:r>
                        <a:rPr lang="en-US" sz="1200" b="0" dirty="0" smtClean="0">
                          <a:solidFill>
                            <a:srgbClr val="9B2D1F"/>
                          </a:solidFill>
                        </a:rPr>
                        <a:t>CAT</a:t>
                      </a:r>
                    </a:p>
                    <a:p>
                      <a:pPr algn="r"/>
                      <a:r>
                        <a:rPr lang="en-US" sz="1200" b="0" dirty="0" smtClean="0"/>
                        <a:t>SAT</a:t>
                      </a:r>
                    </a:p>
                    <a:p>
                      <a:pPr algn="r"/>
                      <a:r>
                        <a:rPr lang="en-US" sz="1200" b="0" dirty="0" smtClean="0">
                          <a:solidFill>
                            <a:srgbClr val="9B2D1F"/>
                          </a:solidFill>
                        </a:rPr>
                        <a:t>NIN</a:t>
                      </a:r>
                    </a:p>
                    <a:p>
                      <a:pPr algn="r"/>
                      <a:r>
                        <a:rPr lang="en-US" sz="1200" b="0" dirty="0" smtClean="0"/>
                        <a:t>SIN</a:t>
                      </a:r>
                    </a:p>
                    <a:p>
                      <a:pPr algn="r"/>
                      <a:r>
                        <a:rPr lang="en-US" sz="1200" b="0" dirty="0" smtClean="0">
                          <a:solidFill>
                            <a:srgbClr val="9B2D1F"/>
                          </a:solidFill>
                        </a:rPr>
                        <a:t>WNP</a:t>
                      </a:r>
                    </a:p>
                    <a:p>
                      <a:pPr algn="r"/>
                      <a:r>
                        <a:rPr lang="en-US" sz="1200" b="0" dirty="0" smtClean="0"/>
                        <a:t>WCP</a:t>
                      </a:r>
                    </a:p>
                    <a:p>
                      <a:pPr algn="r"/>
                      <a:r>
                        <a:rPr lang="en-US" sz="1200" b="0" dirty="0" smtClean="0"/>
                        <a:t>WSP</a:t>
                      </a:r>
                    </a:p>
                    <a:p>
                      <a:pPr algn="r"/>
                      <a:r>
                        <a:rPr lang="en-US" sz="1200" b="0" dirty="0" smtClean="0"/>
                        <a:t>SOU</a:t>
                      </a:r>
                    </a:p>
                  </a:txBody>
                  <a:tcPr>
                    <a:noFill/>
                  </a:tcPr>
                </a:tc>
                <a:tc>
                  <a:txBody>
                    <a:bodyPr/>
                    <a:lstStyle/>
                    <a:p>
                      <a:endParaRPr lang="en-US" sz="1200" b="0" dirty="0" smtClean="0"/>
                    </a:p>
                    <a:p>
                      <a:r>
                        <a:rPr lang="en-US" sz="1200" b="0" dirty="0" smtClean="0"/>
                        <a:t>Eastern North Pacific</a:t>
                      </a:r>
                    </a:p>
                    <a:p>
                      <a:r>
                        <a:rPr lang="en-US" sz="1200" b="0" dirty="0" smtClean="0"/>
                        <a:t>Eastern Central Pacific</a:t>
                      </a:r>
                    </a:p>
                    <a:p>
                      <a:r>
                        <a:rPr lang="en-US" sz="1200" b="0" dirty="0" smtClean="0"/>
                        <a:t>Eastern South Pacific</a:t>
                      </a:r>
                    </a:p>
                    <a:p>
                      <a:r>
                        <a:rPr lang="en-US" sz="1200" b="0" dirty="0" smtClean="0">
                          <a:solidFill>
                            <a:srgbClr val="9B2D1F"/>
                          </a:solidFill>
                        </a:rPr>
                        <a:t>Northern</a:t>
                      </a:r>
                      <a:r>
                        <a:rPr lang="en-US" sz="1200" b="0" baseline="0" dirty="0" smtClean="0">
                          <a:solidFill>
                            <a:srgbClr val="9B2D1F"/>
                          </a:solidFill>
                        </a:rPr>
                        <a:t> North Atlantic</a:t>
                      </a:r>
                    </a:p>
                    <a:p>
                      <a:r>
                        <a:rPr lang="en-US" sz="1200" b="0" baseline="0" dirty="0" smtClean="0">
                          <a:solidFill>
                            <a:srgbClr val="9B2D1F"/>
                          </a:solidFill>
                        </a:rPr>
                        <a:t>Central North Atlantic</a:t>
                      </a:r>
                    </a:p>
                    <a:p>
                      <a:r>
                        <a:rPr lang="en-US" sz="1200" b="0" baseline="0" dirty="0" smtClean="0"/>
                        <a:t>South Atlantic</a:t>
                      </a:r>
                    </a:p>
                    <a:p>
                      <a:r>
                        <a:rPr lang="en-US" sz="1200" b="0" baseline="0" dirty="0" smtClean="0">
                          <a:solidFill>
                            <a:srgbClr val="9B2D1F"/>
                          </a:solidFill>
                        </a:rPr>
                        <a:t>Northern Indian</a:t>
                      </a:r>
                    </a:p>
                    <a:p>
                      <a:r>
                        <a:rPr lang="en-US" sz="1200" b="0" baseline="0" dirty="0" smtClean="0"/>
                        <a:t>Southern Indian</a:t>
                      </a:r>
                    </a:p>
                    <a:p>
                      <a:r>
                        <a:rPr lang="en-US" sz="1200" b="0" baseline="0" dirty="0" smtClean="0">
                          <a:solidFill>
                            <a:srgbClr val="9B2D1F"/>
                          </a:solidFill>
                        </a:rPr>
                        <a:t>Western North Pacific</a:t>
                      </a:r>
                    </a:p>
                    <a:p>
                      <a:r>
                        <a:rPr lang="en-US" sz="1200" b="0" baseline="0" dirty="0" smtClean="0"/>
                        <a:t>Western Central Pacific</a:t>
                      </a:r>
                    </a:p>
                    <a:p>
                      <a:r>
                        <a:rPr lang="en-US" sz="1200" b="0" baseline="0" dirty="0" smtClean="0"/>
                        <a:t>Western South Pacific</a:t>
                      </a:r>
                    </a:p>
                    <a:p>
                      <a:r>
                        <a:rPr lang="en-US" sz="1200" b="0" baseline="0" dirty="0" smtClean="0"/>
                        <a:t>Southern Ocean</a:t>
                      </a:r>
                      <a:endParaRPr lang="en-US" sz="1200" b="0" dirty="0"/>
                    </a:p>
                  </a:txBody>
                  <a:tcPr>
                    <a:noFill/>
                  </a:tcPr>
                </a:tc>
              </a:tr>
            </a:tbl>
          </a:graphicData>
        </a:graphic>
      </p:graphicFrame>
      <p:sp>
        <p:nvSpPr>
          <p:cNvPr id="38" name="TextBox 37"/>
          <p:cNvSpPr txBox="1"/>
          <p:nvPr/>
        </p:nvSpPr>
        <p:spPr>
          <a:xfrm>
            <a:off x="5715000" y="6400800"/>
            <a:ext cx="3327478" cy="261610"/>
          </a:xfrm>
          <a:prstGeom prst="rect">
            <a:avLst/>
          </a:prstGeom>
          <a:noFill/>
        </p:spPr>
        <p:txBody>
          <a:bodyPr wrap="none" rtlCol="0">
            <a:spAutoFit/>
          </a:bodyPr>
          <a:lstStyle/>
          <a:p>
            <a:r>
              <a:rPr lang="en-US" sz="1100" dirty="0" smtClean="0"/>
              <a:t>(Note: Regions in red fonts will be shown in more detail.)</a:t>
            </a:r>
            <a:endParaRPr lang="en-US" sz="1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g5e001tld_imagergn_emi_an_su_1980-2009.png"/>
          <p:cNvPicPr>
            <a:picLocks noChangeAspect="1"/>
          </p:cNvPicPr>
          <p:nvPr/>
        </p:nvPicPr>
        <p:blipFill>
          <a:blip r:embed="rId2"/>
          <a:srcRect r="12885"/>
          <a:stretch>
            <a:fillRect/>
          </a:stretch>
        </p:blipFill>
        <p:spPr>
          <a:xfrm>
            <a:off x="118872" y="1179576"/>
            <a:ext cx="3175792" cy="1993392"/>
          </a:xfrm>
          <a:prstGeom prst="rect">
            <a:avLst/>
          </a:prstGeom>
        </p:spPr>
      </p:pic>
      <p:sp>
        <p:nvSpPr>
          <p:cNvPr id="2" name="Title 1"/>
          <p:cNvSpPr>
            <a:spLocks noGrp="1"/>
          </p:cNvSpPr>
          <p:nvPr>
            <p:ph type="title"/>
          </p:nvPr>
        </p:nvSpPr>
        <p:spPr>
          <a:xfrm>
            <a:off x="609600" y="152400"/>
            <a:ext cx="8153400" cy="838200"/>
          </a:xfrm>
        </p:spPr>
        <p:txBody>
          <a:bodyPr/>
          <a:lstStyle/>
          <a:p>
            <a:r>
              <a:rPr lang="en-US" dirty="0" smtClean="0"/>
              <a:t>Emissions 1980-2009</a:t>
            </a:r>
            <a:endParaRPr lang="en-US" dirty="0"/>
          </a:p>
        </p:txBody>
      </p:sp>
      <p:sp>
        <p:nvSpPr>
          <p:cNvPr id="11" name="TextBox 10"/>
          <p:cNvSpPr txBox="1"/>
          <p:nvPr/>
        </p:nvSpPr>
        <p:spPr>
          <a:xfrm>
            <a:off x="566707" y="2683004"/>
            <a:ext cx="259274" cy="182165"/>
          </a:xfrm>
          <a:prstGeom prst="rect">
            <a:avLst/>
          </a:prstGeom>
          <a:solidFill>
            <a:srgbClr val="FFFFFF">
              <a:alpha val="70000"/>
            </a:srgbClr>
          </a:solidFill>
        </p:spPr>
        <p:txBody>
          <a:bodyPr wrap="none" lIns="0" tIns="0" rIns="0" bIns="0" rtlCol="0">
            <a:spAutoFit/>
          </a:bodyPr>
          <a:lstStyle/>
          <a:p>
            <a:r>
              <a:rPr lang="en-US" sz="1200" dirty="0" smtClean="0"/>
              <a:t>USA</a:t>
            </a:r>
            <a:endParaRPr lang="en-US" sz="1200" dirty="0"/>
          </a:p>
        </p:txBody>
      </p:sp>
      <p:sp>
        <p:nvSpPr>
          <p:cNvPr id="12" name="TextBox 11"/>
          <p:cNvSpPr txBox="1"/>
          <p:nvPr/>
        </p:nvSpPr>
        <p:spPr>
          <a:xfrm>
            <a:off x="566707" y="2275334"/>
            <a:ext cx="240348" cy="182165"/>
          </a:xfrm>
          <a:prstGeom prst="rect">
            <a:avLst/>
          </a:prstGeom>
          <a:solidFill>
            <a:srgbClr val="FFFFFF">
              <a:alpha val="70000"/>
            </a:srgbClr>
          </a:solidFill>
        </p:spPr>
        <p:txBody>
          <a:bodyPr wrap="none" lIns="0" tIns="0" rIns="0" bIns="0" rtlCol="0">
            <a:spAutoFit/>
          </a:bodyPr>
          <a:lstStyle/>
          <a:p>
            <a:r>
              <a:rPr lang="en-US" sz="1200" dirty="0" smtClean="0"/>
              <a:t>EUR</a:t>
            </a:r>
            <a:endParaRPr lang="en-US" sz="1200" dirty="0"/>
          </a:p>
        </p:txBody>
      </p:sp>
      <p:sp>
        <p:nvSpPr>
          <p:cNvPr id="13" name="TextBox 12"/>
          <p:cNvSpPr txBox="1"/>
          <p:nvPr/>
        </p:nvSpPr>
        <p:spPr>
          <a:xfrm>
            <a:off x="566707" y="1824326"/>
            <a:ext cx="234074" cy="182165"/>
          </a:xfrm>
          <a:prstGeom prst="rect">
            <a:avLst/>
          </a:prstGeom>
          <a:solidFill>
            <a:srgbClr val="FFFFFF">
              <a:alpha val="70000"/>
            </a:srgbClr>
          </a:solidFill>
        </p:spPr>
        <p:txBody>
          <a:bodyPr wrap="none" lIns="0" tIns="0" rIns="0" bIns="0" rtlCol="0">
            <a:spAutoFit/>
          </a:bodyPr>
          <a:lstStyle/>
          <a:p>
            <a:r>
              <a:rPr lang="en-US" sz="1200" dirty="0" smtClean="0"/>
              <a:t>EAS</a:t>
            </a:r>
            <a:endParaRPr lang="en-US" sz="1200" dirty="0"/>
          </a:p>
        </p:txBody>
      </p:sp>
      <p:pic>
        <p:nvPicPr>
          <p:cNvPr id="3" name="Picture 2" descr="g5e001tld_imagergn_emi_an_cc_1980-2009.png"/>
          <p:cNvPicPr>
            <a:picLocks noChangeAspect="1"/>
          </p:cNvPicPr>
          <p:nvPr/>
        </p:nvPicPr>
        <p:blipFill>
          <a:blip r:embed="rId3"/>
          <a:srcRect r="13399"/>
          <a:stretch>
            <a:fillRect/>
          </a:stretch>
        </p:blipFill>
        <p:spPr>
          <a:xfrm>
            <a:off x="3276600" y="1179643"/>
            <a:ext cx="3157060" cy="1993392"/>
          </a:xfrm>
          <a:prstGeom prst="rect">
            <a:avLst/>
          </a:prstGeom>
        </p:spPr>
      </p:pic>
      <p:pic>
        <p:nvPicPr>
          <p:cNvPr id="4" name="Picture 3" descr="g5e001tld_imagergn_emi_bb_cc_1980-2009.png"/>
          <p:cNvPicPr>
            <a:picLocks noChangeAspect="1"/>
          </p:cNvPicPr>
          <p:nvPr/>
        </p:nvPicPr>
        <p:blipFill>
          <a:blip r:embed="rId4"/>
          <a:srcRect r="13609"/>
          <a:stretch>
            <a:fillRect/>
          </a:stretch>
        </p:blipFill>
        <p:spPr>
          <a:xfrm>
            <a:off x="3276601" y="2971800"/>
            <a:ext cx="3149415" cy="1993392"/>
          </a:xfrm>
          <a:prstGeom prst="rect">
            <a:avLst/>
          </a:prstGeom>
        </p:spPr>
      </p:pic>
      <p:pic>
        <p:nvPicPr>
          <p:cNvPr id="6" name="Picture 5" descr="g5e001tld_imagergn_emi_du_1980-2009.png"/>
          <p:cNvPicPr>
            <a:picLocks noChangeAspect="1"/>
          </p:cNvPicPr>
          <p:nvPr/>
        </p:nvPicPr>
        <p:blipFill>
          <a:blip r:embed="rId5"/>
          <a:srcRect r="13185"/>
          <a:stretch>
            <a:fillRect/>
          </a:stretch>
        </p:blipFill>
        <p:spPr>
          <a:xfrm>
            <a:off x="2937" y="2971800"/>
            <a:ext cx="3266680" cy="1993392"/>
          </a:xfrm>
          <a:prstGeom prst="rect">
            <a:avLst/>
          </a:prstGeom>
        </p:spPr>
      </p:pic>
      <p:pic>
        <p:nvPicPr>
          <p:cNvPr id="8" name="Picture 7" descr="g5e001tld_imagergn_emi_ss_1980-2009.png"/>
          <p:cNvPicPr>
            <a:picLocks noChangeAspect="1"/>
          </p:cNvPicPr>
          <p:nvPr/>
        </p:nvPicPr>
        <p:blipFill>
          <a:blip r:embed="rId6"/>
          <a:stretch>
            <a:fillRect/>
          </a:stretch>
        </p:blipFill>
        <p:spPr>
          <a:xfrm>
            <a:off x="0" y="4788408"/>
            <a:ext cx="3283588" cy="1993392"/>
          </a:xfrm>
          <a:prstGeom prst="rect">
            <a:avLst/>
          </a:prstGeom>
        </p:spPr>
      </p:pic>
      <p:pic>
        <p:nvPicPr>
          <p:cNvPr id="17" name="Picture 16" descr="image_regions15_domain_0.5X0.5.png"/>
          <p:cNvPicPr>
            <a:picLocks noChangeAspect="1"/>
          </p:cNvPicPr>
          <p:nvPr/>
        </p:nvPicPr>
        <p:blipFill>
          <a:blip r:embed="rId7"/>
          <a:srcRect l="8212" t="6624" r="4971" b="7324"/>
          <a:stretch>
            <a:fillRect/>
          </a:stretch>
        </p:blipFill>
        <p:spPr>
          <a:xfrm>
            <a:off x="6629400" y="76725"/>
            <a:ext cx="2392680" cy="1447275"/>
          </a:xfrm>
          <a:prstGeom prst="rect">
            <a:avLst/>
          </a:prstGeom>
        </p:spPr>
      </p:pic>
      <p:sp>
        <p:nvSpPr>
          <p:cNvPr id="46" name="TextBox 45"/>
          <p:cNvSpPr txBox="1"/>
          <p:nvPr/>
        </p:nvSpPr>
        <p:spPr>
          <a:xfrm>
            <a:off x="6934200" y="1676400"/>
            <a:ext cx="2112177" cy="4247317"/>
          </a:xfrm>
          <a:prstGeom prst="rect">
            <a:avLst/>
          </a:prstGeom>
          <a:noFill/>
        </p:spPr>
        <p:txBody>
          <a:bodyPr wrap="square" rtlCol="0">
            <a:spAutoFit/>
          </a:bodyPr>
          <a:lstStyle/>
          <a:p>
            <a:r>
              <a:rPr lang="en-US" dirty="0" smtClean="0"/>
              <a:t>Anthropogenic emission:</a:t>
            </a:r>
          </a:p>
          <a:p>
            <a:pPr marL="342900" indent="-342900">
              <a:buFont typeface="Wingdings" charset="2"/>
              <a:buChar char="§"/>
            </a:pPr>
            <a:r>
              <a:rPr lang="en-US" dirty="0" smtClean="0"/>
              <a:t>Decreased over North America and Europe, increased over Asia and other regions</a:t>
            </a:r>
          </a:p>
          <a:p>
            <a:pPr marL="342900" indent="-342900"/>
            <a:endParaRPr lang="en-US" dirty="0" smtClean="0"/>
          </a:p>
          <a:p>
            <a:r>
              <a:rPr lang="en-US" dirty="0" smtClean="0"/>
              <a:t>Biomass burning and natural emissions:</a:t>
            </a:r>
          </a:p>
          <a:p>
            <a:pPr marL="342900" indent="-342900">
              <a:buFont typeface="Wingdings" charset="2"/>
              <a:buChar char="§"/>
            </a:pPr>
            <a:r>
              <a:rPr lang="en-US" dirty="0" smtClean="0"/>
              <a:t>Varying from year to year and place to place</a:t>
            </a:r>
          </a:p>
          <a:p>
            <a:endParaRPr lang="en-US" dirty="0"/>
          </a:p>
        </p:txBody>
      </p:sp>
      <p:pic>
        <p:nvPicPr>
          <p:cNvPr id="18" name="Picture 17" descr="g5e001tld_imagergn_emi_an_cc_1980-2009.png"/>
          <p:cNvPicPr>
            <a:picLocks noChangeAspect="1"/>
          </p:cNvPicPr>
          <p:nvPr/>
        </p:nvPicPr>
        <p:blipFill>
          <a:blip r:embed="rId3"/>
          <a:srcRect l="86601" r="3092"/>
          <a:stretch>
            <a:fillRect/>
          </a:stretch>
        </p:blipFill>
        <p:spPr>
          <a:xfrm>
            <a:off x="6446520" y="2438400"/>
            <a:ext cx="457200" cy="2425512"/>
          </a:xfrm>
          <a:prstGeom prst="rect">
            <a:avLst/>
          </a:prstGeom>
        </p:spPr>
      </p:pic>
      <p:pic>
        <p:nvPicPr>
          <p:cNvPr id="20" name="Picture 19" descr="g5e001tld_imagergn_emi_vo_1980-2009.png"/>
          <p:cNvPicPr>
            <a:picLocks/>
          </p:cNvPicPr>
          <p:nvPr/>
        </p:nvPicPr>
        <p:blipFill>
          <a:blip r:embed="rId8"/>
          <a:stretch>
            <a:fillRect/>
          </a:stretch>
        </p:blipFill>
        <p:spPr>
          <a:xfrm>
            <a:off x="3276600" y="4788408"/>
            <a:ext cx="3154680" cy="199339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Regional AOD trends – from satellites and GOCART</a:t>
            </a:r>
            <a:endParaRPr lang="en-US" dirty="0"/>
          </a:p>
        </p:txBody>
      </p:sp>
      <p:graphicFrame>
        <p:nvGraphicFramePr>
          <p:cNvPr id="6" name="Content Placeholder 9"/>
          <p:cNvGraphicFramePr>
            <a:graphicFrameLocks/>
          </p:cNvGraphicFramePr>
          <p:nvPr/>
        </p:nvGraphicFramePr>
        <p:xfrm>
          <a:off x="1371601" y="3048000"/>
          <a:ext cx="7772399" cy="3529765"/>
        </p:xfrm>
        <a:graphic>
          <a:graphicData uri="http://schemas.openxmlformats.org/drawingml/2006/table">
            <a:tbl>
              <a:tblPr firstRow="1" bandRow="1">
                <a:tableStyleId>{5FD0F851-EC5A-4D38-B0AD-8093EC10F338}</a:tableStyleId>
              </a:tblPr>
              <a:tblGrid>
                <a:gridCol w="2316773"/>
                <a:gridCol w="747346"/>
                <a:gridCol w="1510144"/>
                <a:gridCol w="1188027"/>
                <a:gridCol w="2010109"/>
              </a:tblGrid>
              <a:tr h="488078">
                <a:tc>
                  <a:txBody>
                    <a:bodyPr/>
                    <a:lstStyle/>
                    <a:p>
                      <a:r>
                        <a:rPr lang="en-US" sz="1400" dirty="0" smtClean="0"/>
                        <a:t>Satellite</a:t>
                      </a:r>
                      <a:r>
                        <a:rPr lang="en-US" sz="1400" baseline="0" dirty="0" smtClean="0"/>
                        <a:t> data</a:t>
                      </a:r>
                      <a:endParaRPr lang="en-US" sz="1400" dirty="0"/>
                    </a:p>
                  </a:txBody>
                  <a:tcPr anchor="ctr"/>
                </a:tc>
                <a:tc>
                  <a:txBody>
                    <a:bodyPr/>
                    <a:lstStyle/>
                    <a:p>
                      <a:r>
                        <a:rPr lang="en-US" sz="1400" dirty="0" smtClean="0"/>
                        <a:t>Abbr.</a:t>
                      </a:r>
                      <a:endParaRPr lang="en-US" sz="1400" dirty="0"/>
                    </a:p>
                  </a:txBody>
                  <a:tcPr anchor="ctr"/>
                </a:tc>
                <a:tc>
                  <a:txBody>
                    <a:bodyPr/>
                    <a:lstStyle/>
                    <a:p>
                      <a:r>
                        <a:rPr lang="en-US" sz="1400" dirty="0" smtClean="0"/>
                        <a:t>Spatial Coverage</a:t>
                      </a:r>
                      <a:endParaRPr lang="en-US" sz="1400" dirty="0"/>
                    </a:p>
                  </a:txBody>
                  <a:tcPr anchor="ctr"/>
                </a:tc>
                <a:tc>
                  <a:txBody>
                    <a:bodyPr/>
                    <a:lstStyle/>
                    <a:p>
                      <a:r>
                        <a:rPr lang="en-US" sz="1400" dirty="0" smtClean="0"/>
                        <a:t>Period used</a:t>
                      </a:r>
                      <a:endParaRPr lang="en-US" sz="1400" dirty="0"/>
                    </a:p>
                  </a:txBody>
                  <a:tcPr anchor="ctr"/>
                </a:tc>
                <a:tc>
                  <a:txBody>
                    <a:bodyPr/>
                    <a:lstStyle/>
                    <a:p>
                      <a:r>
                        <a:rPr lang="en-US" sz="1400" dirty="0" smtClean="0"/>
                        <a:t>Reference</a:t>
                      </a:r>
                      <a:endParaRPr lang="en-US" sz="1400" dirty="0"/>
                    </a:p>
                  </a:txBody>
                  <a:tcPr anchor="ctr"/>
                </a:tc>
              </a:tr>
              <a:tr h="388926">
                <a:tc>
                  <a:txBody>
                    <a:bodyPr/>
                    <a:lstStyle/>
                    <a:p>
                      <a:r>
                        <a:rPr lang="en-US" sz="1400" dirty="0" smtClean="0"/>
                        <a:t>TOMS</a:t>
                      </a:r>
                      <a:endParaRPr lang="en-US" sz="1400" dirty="0"/>
                    </a:p>
                  </a:txBody>
                  <a:tcPr/>
                </a:tc>
                <a:tc>
                  <a:txBody>
                    <a:bodyPr/>
                    <a:lstStyle/>
                    <a:p>
                      <a:r>
                        <a:rPr lang="en-US" sz="1400" dirty="0" smtClean="0"/>
                        <a:t>TOMS</a:t>
                      </a:r>
                      <a:endParaRPr lang="en-US" sz="1400" dirty="0"/>
                    </a:p>
                  </a:txBody>
                  <a:tcPr/>
                </a:tc>
                <a:tc>
                  <a:txBody>
                    <a:bodyPr/>
                    <a:lstStyle/>
                    <a:p>
                      <a:r>
                        <a:rPr lang="en-US" sz="1400" dirty="0" smtClean="0"/>
                        <a:t>Land</a:t>
                      </a:r>
                      <a:r>
                        <a:rPr lang="en-US" sz="1400" baseline="0" dirty="0" smtClean="0"/>
                        <a:t> + o</a:t>
                      </a:r>
                      <a:r>
                        <a:rPr lang="en-US" sz="1400" dirty="0" smtClean="0"/>
                        <a:t>cean</a:t>
                      </a:r>
                      <a:endParaRPr lang="en-US" sz="1400" dirty="0"/>
                    </a:p>
                  </a:txBody>
                  <a:tcPr/>
                </a:tc>
                <a:tc>
                  <a:txBody>
                    <a:bodyPr/>
                    <a:lstStyle/>
                    <a:p>
                      <a:r>
                        <a:rPr lang="en-US" sz="1400" dirty="0" smtClean="0"/>
                        <a:t>1980-2001</a:t>
                      </a:r>
                      <a:endParaRPr lang="en-US" sz="1400" dirty="0"/>
                    </a:p>
                  </a:txBody>
                  <a:tcPr/>
                </a:tc>
                <a:tc>
                  <a:txBody>
                    <a:bodyPr/>
                    <a:lstStyle/>
                    <a:p>
                      <a:r>
                        <a:rPr lang="en-US" sz="1400" dirty="0" smtClean="0"/>
                        <a:t>Torres et al., 2002</a:t>
                      </a:r>
                      <a:endParaRPr lang="en-US" sz="1400" dirty="0"/>
                    </a:p>
                  </a:txBody>
                  <a:tcPr/>
                </a:tc>
              </a:tr>
              <a:tr h="300976">
                <a:tc>
                  <a:txBody>
                    <a:bodyPr/>
                    <a:lstStyle/>
                    <a:p>
                      <a:r>
                        <a:rPr lang="en-US" sz="1400" dirty="0" smtClean="0"/>
                        <a:t>AVHRR</a:t>
                      </a:r>
                      <a:r>
                        <a:rPr lang="en-US" sz="1400" baseline="0" dirty="0" smtClean="0"/>
                        <a:t> – NOAA </a:t>
                      </a:r>
                      <a:r>
                        <a:rPr lang="en-US" sz="1400" baseline="0" dirty="0" err="1" smtClean="0"/>
                        <a:t>PATMOSx</a:t>
                      </a:r>
                      <a:endParaRPr lang="en-US" sz="1400" dirty="0"/>
                    </a:p>
                  </a:txBody>
                  <a:tcPr/>
                </a:tc>
                <a:tc>
                  <a:txBody>
                    <a:bodyPr/>
                    <a:lstStyle/>
                    <a:p>
                      <a:r>
                        <a:rPr lang="en-US" sz="1400" dirty="0" smtClean="0"/>
                        <a:t>AVH-</a:t>
                      </a:r>
                      <a:r>
                        <a:rPr lang="en-US" sz="1400" dirty="0" err="1" smtClean="0"/>
                        <a:t>n</a:t>
                      </a:r>
                      <a:endParaRPr lang="en-US" sz="1400" dirty="0"/>
                    </a:p>
                  </a:txBody>
                  <a:tcPr/>
                </a:tc>
                <a:tc>
                  <a:txBody>
                    <a:bodyPr/>
                    <a:lstStyle/>
                    <a:p>
                      <a:r>
                        <a:rPr lang="en-US" sz="1400" dirty="0" smtClean="0"/>
                        <a:t>Ocean</a:t>
                      </a:r>
                      <a:endParaRPr lang="en-US" sz="1400" dirty="0"/>
                    </a:p>
                  </a:txBody>
                  <a:tcPr/>
                </a:tc>
                <a:tc>
                  <a:txBody>
                    <a:bodyPr/>
                    <a:lstStyle/>
                    <a:p>
                      <a:r>
                        <a:rPr lang="en-US" sz="1400" dirty="0" smtClean="0"/>
                        <a:t>1981-2004</a:t>
                      </a:r>
                      <a:endParaRPr lang="en-US" sz="1400" dirty="0"/>
                    </a:p>
                  </a:txBody>
                  <a:tcPr/>
                </a:tc>
                <a:tc>
                  <a:txBody>
                    <a:bodyPr/>
                    <a:lstStyle/>
                    <a:p>
                      <a:r>
                        <a:rPr lang="en-US" sz="1400" dirty="0" smtClean="0"/>
                        <a:t>Zhao et al., 2004</a:t>
                      </a:r>
                      <a:endParaRPr lang="en-US" sz="1400" dirty="0"/>
                    </a:p>
                  </a:txBody>
                  <a:tcPr/>
                </a:tc>
              </a:tr>
              <a:tr h="383060">
                <a:tc>
                  <a:txBody>
                    <a:bodyPr/>
                    <a:lstStyle/>
                    <a:p>
                      <a:r>
                        <a:rPr lang="en-US" sz="1400" dirty="0" smtClean="0"/>
                        <a:t>AVHRR – GISS GACP</a:t>
                      </a:r>
                      <a:endParaRPr lang="en-US" sz="1400" dirty="0"/>
                    </a:p>
                  </a:txBody>
                  <a:tcPr/>
                </a:tc>
                <a:tc>
                  <a:txBody>
                    <a:bodyPr/>
                    <a:lstStyle/>
                    <a:p>
                      <a:r>
                        <a:rPr lang="en-US" sz="1400" dirty="0" smtClean="0"/>
                        <a:t>AVH-</a:t>
                      </a:r>
                      <a:r>
                        <a:rPr lang="en-US" sz="1400" dirty="0" err="1" smtClean="0"/>
                        <a:t>g</a:t>
                      </a:r>
                      <a:endParaRPr lang="en-US" sz="1400" dirty="0"/>
                    </a:p>
                  </a:txBody>
                  <a:tcPr/>
                </a:tc>
                <a:tc>
                  <a:txBody>
                    <a:bodyPr/>
                    <a:lstStyle/>
                    <a:p>
                      <a:r>
                        <a:rPr lang="en-US" sz="1400" dirty="0" smtClean="0"/>
                        <a:t>Ocean </a:t>
                      </a:r>
                      <a:endParaRPr lang="en-US" sz="1400" dirty="0"/>
                    </a:p>
                  </a:txBody>
                  <a:tcPr/>
                </a:tc>
                <a:tc>
                  <a:txBody>
                    <a:bodyPr/>
                    <a:lstStyle/>
                    <a:p>
                      <a:r>
                        <a:rPr lang="en-US" sz="1400" dirty="0" smtClean="0"/>
                        <a:t>1981-2006</a:t>
                      </a:r>
                      <a:endParaRPr lang="en-US" sz="1400" dirty="0"/>
                    </a:p>
                  </a:txBody>
                  <a:tcPr/>
                </a:tc>
                <a:tc>
                  <a:txBody>
                    <a:bodyPr/>
                    <a:lstStyle/>
                    <a:p>
                      <a:r>
                        <a:rPr lang="en-US" sz="1400" dirty="0" err="1" smtClean="0"/>
                        <a:t>Mishchenko</a:t>
                      </a:r>
                      <a:r>
                        <a:rPr lang="en-US" sz="1400" dirty="0" smtClean="0"/>
                        <a:t> et al., 2007</a:t>
                      </a:r>
                      <a:endParaRPr lang="en-US" sz="1400" dirty="0"/>
                    </a:p>
                  </a:txBody>
                  <a:tcPr/>
                </a:tc>
              </a:tr>
              <a:tr h="410422">
                <a:tc>
                  <a:txBody>
                    <a:bodyPr/>
                    <a:lstStyle/>
                    <a:p>
                      <a:r>
                        <a:rPr lang="en-US" sz="1400" dirty="0" err="1" smtClean="0"/>
                        <a:t>SeaWiFS</a:t>
                      </a:r>
                      <a:endParaRPr lang="en-US" sz="1400" dirty="0"/>
                    </a:p>
                  </a:txBody>
                  <a:tcPr/>
                </a:tc>
                <a:tc>
                  <a:txBody>
                    <a:bodyPr/>
                    <a:lstStyle/>
                    <a:p>
                      <a:r>
                        <a:rPr lang="en-US" sz="1400" dirty="0" err="1" smtClean="0"/>
                        <a:t>SeaW</a:t>
                      </a:r>
                      <a:endParaRPr lang="en-US" sz="1400" dirty="0"/>
                    </a:p>
                  </a:txBody>
                  <a:tcPr/>
                </a:tc>
                <a:tc>
                  <a:txBody>
                    <a:bodyPr/>
                    <a:lstStyle/>
                    <a:p>
                      <a:r>
                        <a:rPr lang="en-US" sz="1400" dirty="0" smtClean="0"/>
                        <a:t>Land + ocean</a:t>
                      </a:r>
                      <a:endParaRPr lang="en-US" sz="1400" dirty="0"/>
                    </a:p>
                  </a:txBody>
                  <a:tcPr/>
                </a:tc>
                <a:tc>
                  <a:txBody>
                    <a:bodyPr/>
                    <a:lstStyle/>
                    <a:p>
                      <a:r>
                        <a:rPr lang="en-US" sz="1400" dirty="0" smtClean="0"/>
                        <a:t>1997-2009</a:t>
                      </a:r>
                      <a:endParaRPr lang="en-US" sz="1400" dirty="0"/>
                    </a:p>
                  </a:txBody>
                  <a:tcPr/>
                </a:tc>
                <a:tc>
                  <a:txBody>
                    <a:bodyPr/>
                    <a:lstStyle/>
                    <a:p>
                      <a:r>
                        <a:rPr lang="en-US" sz="1400" dirty="0" smtClean="0"/>
                        <a:t>Hsu et al., 2012; </a:t>
                      </a:r>
                      <a:r>
                        <a:rPr lang="en-US" sz="1400" dirty="0" err="1" smtClean="0"/>
                        <a:t>Sayer</a:t>
                      </a:r>
                      <a:r>
                        <a:rPr lang="en-US" sz="1400" dirty="0" smtClean="0"/>
                        <a:t> et al., 2012</a:t>
                      </a:r>
                      <a:endParaRPr lang="en-US" sz="1400" dirty="0"/>
                    </a:p>
                  </a:txBody>
                  <a:tcPr/>
                </a:tc>
              </a:tr>
              <a:tr h="410422">
                <a:tc>
                  <a:txBody>
                    <a:bodyPr/>
                    <a:lstStyle/>
                    <a:p>
                      <a:r>
                        <a:rPr lang="en-US" sz="1400" dirty="0" smtClean="0"/>
                        <a:t>MISR</a:t>
                      </a:r>
                      <a:endParaRPr lang="en-US" sz="1400" dirty="0"/>
                    </a:p>
                  </a:txBody>
                  <a:tcPr/>
                </a:tc>
                <a:tc>
                  <a:txBody>
                    <a:bodyPr/>
                    <a:lstStyle/>
                    <a:p>
                      <a:r>
                        <a:rPr lang="en-US" sz="1400" dirty="0" smtClean="0"/>
                        <a:t>MISR</a:t>
                      </a:r>
                      <a:endParaRPr lang="en-US" sz="1400" dirty="0"/>
                    </a:p>
                  </a:txBody>
                  <a:tcPr/>
                </a:tc>
                <a:tc>
                  <a:txBody>
                    <a:bodyPr/>
                    <a:lstStyle/>
                    <a:p>
                      <a:r>
                        <a:rPr lang="en-US" sz="1400" dirty="0" smtClean="0"/>
                        <a:t>Land</a:t>
                      </a:r>
                      <a:r>
                        <a:rPr lang="en-US" sz="1400" baseline="0" dirty="0" smtClean="0"/>
                        <a:t> + ocean</a:t>
                      </a:r>
                      <a:endParaRPr lang="en-US" sz="1400" dirty="0"/>
                    </a:p>
                  </a:txBody>
                  <a:tcPr/>
                </a:tc>
                <a:tc>
                  <a:txBody>
                    <a:bodyPr/>
                    <a:lstStyle/>
                    <a:p>
                      <a:r>
                        <a:rPr lang="en-US" sz="1400" dirty="0" smtClean="0"/>
                        <a:t>2000-2009</a:t>
                      </a:r>
                      <a:endParaRPr lang="en-US" sz="1400" dirty="0"/>
                    </a:p>
                  </a:txBody>
                  <a:tcPr/>
                </a:tc>
                <a:tc>
                  <a:txBody>
                    <a:bodyPr/>
                    <a:lstStyle/>
                    <a:p>
                      <a:r>
                        <a:rPr lang="en-US" sz="1400" dirty="0" smtClean="0"/>
                        <a:t>Kahn et al., 2010, etc.</a:t>
                      </a:r>
                      <a:endParaRPr lang="en-US" sz="1400" dirty="0"/>
                    </a:p>
                  </a:txBody>
                  <a:tcPr/>
                </a:tc>
              </a:tr>
              <a:tr h="506787">
                <a:tc>
                  <a:txBody>
                    <a:bodyPr/>
                    <a:lstStyle/>
                    <a:p>
                      <a:r>
                        <a:rPr lang="en-US" sz="1400" dirty="0" smtClean="0"/>
                        <a:t>MODIS-Terra (including DB)</a:t>
                      </a:r>
                      <a:endParaRPr lang="en-US" sz="1400" dirty="0"/>
                    </a:p>
                  </a:txBody>
                  <a:tcPr/>
                </a:tc>
                <a:tc>
                  <a:txBody>
                    <a:bodyPr/>
                    <a:lstStyle/>
                    <a:p>
                      <a:r>
                        <a:rPr lang="en-US" sz="1400" dirty="0" smtClean="0"/>
                        <a:t>MOD-</a:t>
                      </a:r>
                      <a:r>
                        <a:rPr lang="en-US" sz="1400" dirty="0" err="1" smtClean="0"/>
                        <a:t>t</a:t>
                      </a:r>
                      <a:endParaRPr lang="en-US" sz="1400" dirty="0"/>
                    </a:p>
                  </a:txBody>
                  <a:tcPr/>
                </a:tc>
                <a:tc>
                  <a:txBody>
                    <a:bodyPr/>
                    <a:lstStyle/>
                    <a:p>
                      <a:r>
                        <a:rPr lang="en-US" sz="1400" dirty="0" smtClean="0"/>
                        <a:t>Land</a:t>
                      </a:r>
                      <a:r>
                        <a:rPr lang="en-US" sz="1400" baseline="0" dirty="0" smtClean="0"/>
                        <a:t> + ocean</a:t>
                      </a:r>
                      <a:endParaRPr lang="en-US" sz="1400" dirty="0"/>
                    </a:p>
                  </a:txBody>
                  <a:tcPr/>
                </a:tc>
                <a:tc>
                  <a:txBody>
                    <a:bodyPr/>
                    <a:lstStyle/>
                    <a:p>
                      <a:r>
                        <a:rPr lang="en-US" sz="1400" dirty="0" smtClean="0"/>
                        <a:t>2000-2009</a:t>
                      </a:r>
                      <a:endParaRPr lang="en-US" sz="1400" dirty="0"/>
                    </a:p>
                  </a:txBody>
                  <a:tcPr/>
                </a:tc>
                <a:tc>
                  <a:txBody>
                    <a:bodyPr/>
                    <a:lstStyle/>
                    <a:p>
                      <a:r>
                        <a:rPr lang="en-US" sz="1400" dirty="0" smtClean="0"/>
                        <a:t>Remer et al., 2008; Levy</a:t>
                      </a:r>
                      <a:r>
                        <a:rPr lang="en-US" sz="1400" baseline="0" dirty="0" smtClean="0"/>
                        <a:t> et al., 2010</a:t>
                      </a:r>
                      <a:endParaRPr lang="en-US" sz="1400" dirty="0"/>
                    </a:p>
                  </a:txBody>
                  <a:tcPr/>
                </a:tc>
              </a:tr>
              <a:tr h="506787">
                <a:tc>
                  <a:txBody>
                    <a:bodyPr/>
                    <a:lstStyle/>
                    <a:p>
                      <a:r>
                        <a:rPr lang="en-US" sz="1400" dirty="0" smtClean="0"/>
                        <a:t>MODIS-Aqua (including DB)</a:t>
                      </a:r>
                      <a:endParaRPr lang="en-US" sz="1400" dirty="0"/>
                    </a:p>
                  </a:txBody>
                  <a:tcPr/>
                </a:tc>
                <a:tc>
                  <a:txBody>
                    <a:bodyPr/>
                    <a:lstStyle/>
                    <a:p>
                      <a:r>
                        <a:rPr lang="en-US" sz="1400" dirty="0" smtClean="0"/>
                        <a:t>MOD-a</a:t>
                      </a:r>
                      <a:endParaRPr lang="en-US" sz="1400" dirty="0"/>
                    </a:p>
                  </a:txBody>
                  <a:tcPr/>
                </a:tc>
                <a:tc>
                  <a:txBody>
                    <a:bodyPr/>
                    <a:lstStyle/>
                    <a:p>
                      <a:r>
                        <a:rPr lang="en-US" sz="1400" dirty="0" smtClean="0"/>
                        <a:t>Land + ocean</a:t>
                      </a:r>
                      <a:endParaRPr lang="en-US" sz="1400" dirty="0"/>
                    </a:p>
                  </a:txBody>
                  <a:tcPr/>
                </a:tc>
                <a:tc>
                  <a:txBody>
                    <a:bodyPr/>
                    <a:lstStyle/>
                    <a:p>
                      <a:r>
                        <a:rPr lang="en-US" sz="1400" dirty="0" smtClean="0"/>
                        <a:t>2002-2008</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Remer et al., 2008; Levy</a:t>
                      </a:r>
                      <a:r>
                        <a:rPr lang="en-US" sz="1400" baseline="0" dirty="0" smtClean="0"/>
                        <a:t> et al., 2010</a:t>
                      </a:r>
                      <a:endParaRPr lang="en-US" sz="1400" dirty="0" smtClean="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g4p0e540q0t_aot2d_2001.png"/>
          <p:cNvPicPr>
            <a:picLocks noChangeAspect="1"/>
          </p:cNvPicPr>
          <p:nvPr/>
        </p:nvPicPr>
        <p:blipFill>
          <a:blip r:embed="rId2"/>
          <a:stretch>
            <a:fillRect/>
          </a:stretch>
        </p:blipFill>
        <p:spPr>
          <a:xfrm>
            <a:off x="6019800" y="4343400"/>
            <a:ext cx="3081528" cy="2213561"/>
          </a:xfrm>
          <a:prstGeom prst="rect">
            <a:avLst/>
          </a:prstGeom>
        </p:spPr>
      </p:pic>
      <p:pic>
        <p:nvPicPr>
          <p:cNvPr id="17" name="Picture 16" descr="SeaW_aot2d_2001.png"/>
          <p:cNvPicPr>
            <a:picLocks noChangeAspect="1"/>
          </p:cNvPicPr>
          <p:nvPr/>
        </p:nvPicPr>
        <p:blipFill>
          <a:blip r:embed="rId3"/>
          <a:stretch>
            <a:fillRect/>
          </a:stretch>
        </p:blipFill>
        <p:spPr>
          <a:xfrm>
            <a:off x="6022848" y="1698911"/>
            <a:ext cx="3044952" cy="2187289"/>
          </a:xfrm>
          <a:prstGeom prst="rect">
            <a:avLst/>
          </a:prstGeom>
        </p:spPr>
      </p:pic>
      <p:pic>
        <p:nvPicPr>
          <p:cNvPr id="16" name="Picture 15" descr="TOMS_aot2d500_2001.png"/>
          <p:cNvPicPr>
            <a:picLocks noChangeAspect="1"/>
          </p:cNvPicPr>
          <p:nvPr/>
        </p:nvPicPr>
        <p:blipFill>
          <a:blip r:embed="rId4"/>
          <a:stretch>
            <a:fillRect/>
          </a:stretch>
        </p:blipFill>
        <p:spPr>
          <a:xfrm>
            <a:off x="3048000" y="1698911"/>
            <a:ext cx="3044952" cy="2187289"/>
          </a:xfrm>
          <a:prstGeom prst="rect">
            <a:avLst/>
          </a:prstGeom>
        </p:spPr>
      </p:pic>
      <p:pic>
        <p:nvPicPr>
          <p:cNvPr id="15" name="Picture 14" descr="AVH-p_aot2d630_2001.png"/>
          <p:cNvPicPr>
            <a:picLocks noChangeAspect="1"/>
          </p:cNvPicPr>
          <p:nvPr/>
        </p:nvPicPr>
        <p:blipFill>
          <a:blip r:embed="rId5"/>
          <a:stretch>
            <a:fillRect/>
          </a:stretch>
        </p:blipFill>
        <p:spPr>
          <a:xfrm>
            <a:off x="76200" y="1698911"/>
            <a:ext cx="3044952" cy="2187289"/>
          </a:xfrm>
          <a:prstGeom prst="rect">
            <a:avLst/>
          </a:prstGeom>
        </p:spPr>
      </p:pic>
      <p:sp>
        <p:nvSpPr>
          <p:cNvPr id="2" name="Title 1"/>
          <p:cNvSpPr>
            <a:spLocks noGrp="1"/>
          </p:cNvSpPr>
          <p:nvPr>
            <p:ph type="title"/>
          </p:nvPr>
        </p:nvSpPr>
        <p:spPr>
          <a:xfrm>
            <a:off x="609600" y="228600"/>
            <a:ext cx="8153400" cy="1219200"/>
          </a:xfrm>
        </p:spPr>
        <p:txBody>
          <a:bodyPr>
            <a:normAutofit fontScale="90000"/>
          </a:bodyPr>
          <a:lstStyle/>
          <a:p>
            <a:r>
              <a:rPr lang="en-US" dirty="0" smtClean="0"/>
              <a:t>Global distribution of AOD (2001) from satellites and GOCART</a:t>
            </a:r>
            <a:endParaRPr lang="en-US" dirty="0"/>
          </a:p>
        </p:txBody>
      </p:sp>
      <p:sp>
        <p:nvSpPr>
          <p:cNvPr id="3" name="TextBox 2"/>
          <p:cNvSpPr txBox="1">
            <a:spLocks noChangeArrowheads="1"/>
          </p:cNvSpPr>
          <p:nvPr/>
        </p:nvSpPr>
        <p:spPr bwMode="auto">
          <a:xfrm>
            <a:off x="533410" y="1622711"/>
            <a:ext cx="2133639" cy="215444"/>
          </a:xfrm>
          <a:prstGeom prst="rect">
            <a:avLst/>
          </a:prstGeom>
          <a:solidFill>
            <a:schemeClr val="bg1"/>
          </a:solidFill>
          <a:ln w="9525">
            <a:noFill/>
            <a:miter lim="800000"/>
            <a:headEnd/>
            <a:tailEnd/>
          </a:ln>
        </p:spPr>
        <p:txBody>
          <a:bodyPr tIns="0" bIns="0">
            <a:prstTxWarp prst="textNoShape">
              <a:avLst/>
            </a:prstTxWarp>
            <a:spAutoFit/>
          </a:bodyPr>
          <a:lstStyle/>
          <a:p>
            <a:pPr algn="ctr"/>
            <a:r>
              <a:rPr lang="en-US" sz="1400" dirty="0"/>
              <a:t>AVHRR</a:t>
            </a:r>
            <a:r>
              <a:rPr lang="en-US" sz="1400" dirty="0" smtClean="0"/>
              <a:t>-</a:t>
            </a:r>
            <a:r>
              <a:rPr lang="en-US" sz="1400" dirty="0" err="1" smtClean="0"/>
              <a:t>PATMOSx</a:t>
            </a:r>
            <a:r>
              <a:rPr lang="en-US" sz="1400" dirty="0" smtClean="0"/>
              <a:t> 2001</a:t>
            </a:r>
            <a:endParaRPr lang="en-US" sz="1400" dirty="0"/>
          </a:p>
        </p:txBody>
      </p:sp>
      <p:sp>
        <p:nvSpPr>
          <p:cNvPr id="4" name="TextBox 3"/>
          <p:cNvSpPr txBox="1">
            <a:spLocks noChangeArrowheads="1"/>
          </p:cNvSpPr>
          <p:nvPr/>
        </p:nvSpPr>
        <p:spPr bwMode="auto">
          <a:xfrm>
            <a:off x="3581466" y="1622711"/>
            <a:ext cx="2133639" cy="215444"/>
          </a:xfrm>
          <a:prstGeom prst="rect">
            <a:avLst/>
          </a:prstGeom>
          <a:solidFill>
            <a:schemeClr val="bg1"/>
          </a:solidFill>
          <a:ln w="9525">
            <a:noFill/>
            <a:miter lim="800000"/>
            <a:headEnd/>
            <a:tailEnd/>
          </a:ln>
        </p:spPr>
        <p:txBody>
          <a:bodyPr tIns="0" bIns="0">
            <a:prstTxWarp prst="textNoShape">
              <a:avLst/>
            </a:prstTxWarp>
            <a:spAutoFit/>
          </a:bodyPr>
          <a:lstStyle/>
          <a:p>
            <a:pPr algn="ctr"/>
            <a:r>
              <a:rPr lang="en-US" sz="1400" dirty="0" smtClean="0"/>
              <a:t>TOMS 2001</a:t>
            </a:r>
            <a:endParaRPr lang="en-US" sz="1400" dirty="0"/>
          </a:p>
        </p:txBody>
      </p:sp>
      <p:sp>
        <p:nvSpPr>
          <p:cNvPr id="5" name="TextBox 4"/>
          <p:cNvSpPr txBox="1">
            <a:spLocks noChangeArrowheads="1"/>
          </p:cNvSpPr>
          <p:nvPr/>
        </p:nvSpPr>
        <p:spPr bwMode="auto">
          <a:xfrm>
            <a:off x="6553321" y="1622711"/>
            <a:ext cx="2133639" cy="215444"/>
          </a:xfrm>
          <a:prstGeom prst="rect">
            <a:avLst/>
          </a:prstGeom>
          <a:solidFill>
            <a:schemeClr val="bg1"/>
          </a:solidFill>
          <a:ln w="9525">
            <a:noFill/>
            <a:miter lim="800000"/>
            <a:headEnd/>
            <a:tailEnd/>
          </a:ln>
        </p:spPr>
        <p:txBody>
          <a:bodyPr tIns="0" bIns="0">
            <a:prstTxWarp prst="textNoShape">
              <a:avLst/>
            </a:prstTxWarp>
            <a:spAutoFit/>
          </a:bodyPr>
          <a:lstStyle/>
          <a:p>
            <a:pPr algn="ctr"/>
            <a:r>
              <a:rPr lang="en-US" sz="1400" dirty="0" err="1" smtClean="0"/>
              <a:t>SeaWiFS</a:t>
            </a:r>
            <a:r>
              <a:rPr lang="en-US" sz="1400" dirty="0" smtClean="0"/>
              <a:t> 2001</a:t>
            </a:r>
            <a:endParaRPr lang="en-US" sz="1400" dirty="0"/>
          </a:p>
        </p:txBody>
      </p:sp>
      <p:sp>
        <p:nvSpPr>
          <p:cNvPr id="6" name="TextBox 5"/>
          <p:cNvSpPr txBox="1">
            <a:spLocks noChangeArrowheads="1"/>
          </p:cNvSpPr>
          <p:nvPr/>
        </p:nvSpPr>
        <p:spPr bwMode="auto">
          <a:xfrm>
            <a:off x="6477000" y="4280356"/>
            <a:ext cx="2286000" cy="215444"/>
          </a:xfrm>
          <a:prstGeom prst="rect">
            <a:avLst/>
          </a:prstGeom>
          <a:solidFill>
            <a:schemeClr val="bg1"/>
          </a:solidFill>
          <a:ln w="9525">
            <a:noFill/>
            <a:miter lim="800000"/>
            <a:headEnd/>
            <a:tailEnd/>
          </a:ln>
        </p:spPr>
        <p:txBody>
          <a:bodyPr wrap="square" tIns="0" bIns="0">
            <a:prstTxWarp prst="textNoShape">
              <a:avLst/>
            </a:prstTxWarp>
            <a:spAutoFit/>
          </a:bodyPr>
          <a:lstStyle/>
          <a:p>
            <a:pPr algn="ctr"/>
            <a:r>
              <a:rPr lang="en-US" sz="1400" dirty="0" smtClean="0"/>
              <a:t>GOCART 2001</a:t>
            </a:r>
            <a:endParaRPr lang="en-US" sz="1400" dirty="0"/>
          </a:p>
        </p:txBody>
      </p:sp>
      <p:sp>
        <p:nvSpPr>
          <p:cNvPr id="9" name="TextBox 8"/>
          <p:cNvSpPr txBox="1"/>
          <p:nvPr/>
        </p:nvSpPr>
        <p:spPr>
          <a:xfrm>
            <a:off x="895189" y="3807023"/>
            <a:ext cx="1543211" cy="276999"/>
          </a:xfrm>
          <a:prstGeom prst="rect">
            <a:avLst/>
          </a:prstGeom>
          <a:noFill/>
        </p:spPr>
        <p:txBody>
          <a:bodyPr wrap="none" rtlCol="0">
            <a:spAutoFit/>
          </a:bodyPr>
          <a:lstStyle/>
          <a:p>
            <a:pPr algn="ctr"/>
            <a:r>
              <a:rPr lang="en-US" sz="1200" dirty="0" smtClean="0"/>
              <a:t>Available 1981-2005</a:t>
            </a:r>
            <a:endParaRPr lang="en-US" sz="1200" dirty="0"/>
          </a:p>
        </p:txBody>
      </p:sp>
      <p:sp>
        <p:nvSpPr>
          <p:cNvPr id="10" name="TextBox 9"/>
          <p:cNvSpPr txBox="1"/>
          <p:nvPr/>
        </p:nvSpPr>
        <p:spPr>
          <a:xfrm>
            <a:off x="3886200" y="3807023"/>
            <a:ext cx="1543211" cy="276999"/>
          </a:xfrm>
          <a:prstGeom prst="rect">
            <a:avLst/>
          </a:prstGeom>
          <a:noFill/>
        </p:spPr>
        <p:txBody>
          <a:bodyPr wrap="none" rtlCol="0">
            <a:spAutoFit/>
          </a:bodyPr>
          <a:lstStyle/>
          <a:p>
            <a:pPr algn="ctr"/>
            <a:r>
              <a:rPr lang="en-US" sz="1200" dirty="0" smtClean="0"/>
              <a:t>Available 1979-2001</a:t>
            </a:r>
            <a:endParaRPr lang="en-US" sz="1200" dirty="0"/>
          </a:p>
        </p:txBody>
      </p:sp>
      <p:sp>
        <p:nvSpPr>
          <p:cNvPr id="11" name="TextBox 10"/>
          <p:cNvSpPr txBox="1"/>
          <p:nvPr/>
        </p:nvSpPr>
        <p:spPr>
          <a:xfrm>
            <a:off x="6859612" y="3807023"/>
            <a:ext cx="1543211" cy="276999"/>
          </a:xfrm>
          <a:prstGeom prst="rect">
            <a:avLst/>
          </a:prstGeom>
          <a:noFill/>
        </p:spPr>
        <p:txBody>
          <a:bodyPr wrap="none" rtlCol="0">
            <a:spAutoFit/>
          </a:bodyPr>
          <a:lstStyle/>
          <a:p>
            <a:pPr algn="ctr"/>
            <a:r>
              <a:rPr lang="en-US" sz="1200" dirty="0" smtClean="0"/>
              <a:t>Available 1997-2010</a:t>
            </a:r>
            <a:endParaRPr lang="en-US" sz="1200" dirty="0"/>
          </a:p>
        </p:txBody>
      </p:sp>
      <p:grpSp>
        <p:nvGrpSpPr>
          <p:cNvPr id="21" name="Group 20"/>
          <p:cNvGrpSpPr/>
          <p:nvPr/>
        </p:nvGrpSpPr>
        <p:grpSpPr>
          <a:xfrm>
            <a:off x="3048000" y="4297680"/>
            <a:ext cx="3044952" cy="2484120"/>
            <a:chOff x="76200" y="4266902"/>
            <a:chExt cx="3044952" cy="2484120"/>
          </a:xfrm>
        </p:grpSpPr>
        <p:pic>
          <p:nvPicPr>
            <p:cNvPr id="18" name="Picture 17" descr="MOD-t_aot2d_2001.png"/>
            <p:cNvPicPr>
              <a:picLocks noChangeAspect="1"/>
            </p:cNvPicPr>
            <p:nvPr/>
          </p:nvPicPr>
          <p:blipFill>
            <a:blip r:embed="rId6"/>
            <a:stretch>
              <a:fillRect/>
            </a:stretch>
          </p:blipFill>
          <p:spPr>
            <a:xfrm>
              <a:off x="76200" y="4343399"/>
              <a:ext cx="3044952" cy="2187290"/>
            </a:xfrm>
            <a:prstGeom prst="rect">
              <a:avLst/>
            </a:prstGeom>
          </p:spPr>
        </p:pic>
        <p:sp>
          <p:nvSpPr>
            <p:cNvPr id="8" name="TextBox 7"/>
            <p:cNvSpPr txBox="1">
              <a:spLocks noChangeArrowheads="1"/>
            </p:cNvSpPr>
            <p:nvPr/>
          </p:nvSpPr>
          <p:spPr bwMode="auto">
            <a:xfrm>
              <a:off x="685800" y="4266902"/>
              <a:ext cx="2133639" cy="215444"/>
            </a:xfrm>
            <a:prstGeom prst="rect">
              <a:avLst/>
            </a:prstGeom>
            <a:solidFill>
              <a:schemeClr val="bg1"/>
            </a:solidFill>
            <a:ln w="9525">
              <a:noFill/>
              <a:miter lim="800000"/>
              <a:headEnd/>
              <a:tailEnd/>
            </a:ln>
          </p:spPr>
          <p:txBody>
            <a:bodyPr tIns="0" bIns="0">
              <a:prstTxWarp prst="textNoShape">
                <a:avLst/>
              </a:prstTxWarp>
              <a:spAutoFit/>
            </a:bodyPr>
            <a:lstStyle/>
            <a:p>
              <a:pPr algn="ctr"/>
              <a:r>
                <a:rPr lang="en-US" sz="1400" dirty="0" smtClean="0"/>
                <a:t>MODIS-Terra 2001</a:t>
              </a:r>
              <a:endParaRPr lang="en-US" sz="1400" dirty="0"/>
            </a:p>
          </p:txBody>
        </p:sp>
        <p:sp>
          <p:nvSpPr>
            <p:cNvPr id="12" name="TextBox 11"/>
            <p:cNvSpPr txBox="1"/>
            <p:nvPr/>
          </p:nvSpPr>
          <p:spPr>
            <a:xfrm>
              <a:off x="838200" y="6474023"/>
              <a:ext cx="1653968" cy="276999"/>
            </a:xfrm>
            <a:prstGeom prst="rect">
              <a:avLst/>
            </a:prstGeom>
            <a:noFill/>
          </p:spPr>
          <p:txBody>
            <a:bodyPr wrap="none" rtlCol="0">
              <a:spAutoFit/>
            </a:bodyPr>
            <a:lstStyle/>
            <a:p>
              <a:pPr algn="ctr"/>
              <a:r>
                <a:rPr lang="en-US" sz="1200" dirty="0" smtClean="0"/>
                <a:t>Available 2000-present</a:t>
              </a:r>
              <a:endParaRPr lang="en-US" sz="1200" dirty="0"/>
            </a:p>
          </p:txBody>
        </p:sp>
      </p:grpSp>
      <p:grpSp>
        <p:nvGrpSpPr>
          <p:cNvPr id="22" name="Group 21"/>
          <p:cNvGrpSpPr/>
          <p:nvPr/>
        </p:nvGrpSpPr>
        <p:grpSpPr>
          <a:xfrm>
            <a:off x="76200" y="4297978"/>
            <a:ext cx="3044952" cy="2483822"/>
            <a:chOff x="3048000" y="4267200"/>
            <a:chExt cx="3044952" cy="2483822"/>
          </a:xfrm>
        </p:grpSpPr>
        <p:pic>
          <p:nvPicPr>
            <p:cNvPr id="19" name="Picture 18" descr="MISR_aot2d_2001.png"/>
            <p:cNvPicPr>
              <a:picLocks noChangeAspect="1"/>
            </p:cNvPicPr>
            <p:nvPr/>
          </p:nvPicPr>
          <p:blipFill>
            <a:blip r:embed="rId7"/>
            <a:stretch>
              <a:fillRect/>
            </a:stretch>
          </p:blipFill>
          <p:spPr>
            <a:xfrm>
              <a:off x="3048000" y="4343400"/>
              <a:ext cx="3044952" cy="2187291"/>
            </a:xfrm>
            <a:prstGeom prst="rect">
              <a:avLst/>
            </a:prstGeom>
          </p:spPr>
        </p:pic>
        <p:sp>
          <p:nvSpPr>
            <p:cNvPr id="7" name="TextBox 6"/>
            <p:cNvSpPr txBox="1">
              <a:spLocks noChangeArrowheads="1"/>
            </p:cNvSpPr>
            <p:nvPr/>
          </p:nvSpPr>
          <p:spPr bwMode="auto">
            <a:xfrm>
              <a:off x="3581466" y="4267200"/>
              <a:ext cx="2133639" cy="215444"/>
            </a:xfrm>
            <a:prstGeom prst="rect">
              <a:avLst/>
            </a:prstGeom>
            <a:solidFill>
              <a:schemeClr val="bg1"/>
            </a:solidFill>
            <a:ln w="9525">
              <a:noFill/>
              <a:miter lim="800000"/>
              <a:headEnd/>
              <a:tailEnd/>
            </a:ln>
          </p:spPr>
          <p:txBody>
            <a:bodyPr tIns="0" bIns="0">
              <a:prstTxWarp prst="textNoShape">
                <a:avLst/>
              </a:prstTxWarp>
              <a:spAutoFit/>
            </a:bodyPr>
            <a:lstStyle/>
            <a:p>
              <a:pPr algn="ctr"/>
              <a:r>
                <a:rPr lang="en-US" sz="1400" dirty="0" smtClean="0"/>
                <a:t>MISR 2001</a:t>
              </a:r>
              <a:endParaRPr lang="en-US" sz="1400" dirty="0"/>
            </a:p>
          </p:txBody>
        </p:sp>
        <p:sp>
          <p:nvSpPr>
            <p:cNvPr id="13" name="TextBox 12"/>
            <p:cNvSpPr txBox="1"/>
            <p:nvPr/>
          </p:nvSpPr>
          <p:spPr>
            <a:xfrm>
              <a:off x="3832432" y="6474023"/>
              <a:ext cx="1653968" cy="276999"/>
            </a:xfrm>
            <a:prstGeom prst="rect">
              <a:avLst/>
            </a:prstGeom>
            <a:noFill/>
          </p:spPr>
          <p:txBody>
            <a:bodyPr wrap="none" rtlCol="0">
              <a:spAutoFit/>
            </a:bodyPr>
            <a:lstStyle/>
            <a:p>
              <a:pPr algn="ctr"/>
              <a:r>
                <a:rPr lang="en-US" sz="1200" dirty="0" smtClean="0"/>
                <a:t>Available 2000-present</a:t>
              </a:r>
              <a:endParaRPr lang="en-US" sz="1200" dirty="0"/>
            </a:p>
          </p:txBody>
        </p:sp>
      </p:grpSp>
      <p:sp>
        <p:nvSpPr>
          <p:cNvPr id="14" name="TextBox 13"/>
          <p:cNvSpPr txBox="1"/>
          <p:nvPr/>
        </p:nvSpPr>
        <p:spPr>
          <a:xfrm>
            <a:off x="6859612" y="6474023"/>
            <a:ext cx="1543211" cy="276999"/>
          </a:xfrm>
          <a:prstGeom prst="rect">
            <a:avLst/>
          </a:prstGeom>
          <a:noFill/>
        </p:spPr>
        <p:txBody>
          <a:bodyPr wrap="none" rtlCol="0">
            <a:spAutoFit/>
          </a:bodyPr>
          <a:lstStyle/>
          <a:p>
            <a:pPr algn="ctr"/>
            <a:r>
              <a:rPr lang="en-US" sz="1200" dirty="0" smtClean="0"/>
              <a:t>Available 1980-2009</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age_regions15_domain_0.5X0.5.png"/>
          <p:cNvPicPr>
            <a:picLocks noChangeAspect="1"/>
          </p:cNvPicPr>
          <p:nvPr/>
        </p:nvPicPr>
        <p:blipFill>
          <a:blip r:embed="rId2"/>
          <a:srcRect l="8212" t="6624" r="4971" b="7324"/>
          <a:stretch>
            <a:fillRect/>
          </a:stretch>
        </p:blipFill>
        <p:spPr>
          <a:xfrm>
            <a:off x="6781800" y="0"/>
            <a:ext cx="2362200" cy="1447275"/>
          </a:xfrm>
          <a:prstGeom prst="rect">
            <a:avLst/>
          </a:prstGeom>
        </p:spPr>
      </p:pic>
      <p:sp>
        <p:nvSpPr>
          <p:cNvPr id="2" name="Title 1"/>
          <p:cNvSpPr>
            <a:spLocks noGrp="1"/>
          </p:cNvSpPr>
          <p:nvPr>
            <p:ph type="title"/>
          </p:nvPr>
        </p:nvSpPr>
        <p:spPr>
          <a:xfrm>
            <a:off x="304800" y="152400"/>
            <a:ext cx="6172200" cy="914400"/>
          </a:xfrm>
        </p:spPr>
        <p:txBody>
          <a:bodyPr>
            <a:noAutofit/>
          </a:bodyPr>
          <a:lstStyle/>
          <a:p>
            <a:r>
              <a:rPr lang="en-US" sz="2800" dirty="0" smtClean="0"/>
              <a:t>Regional AOD trends over land – </a:t>
            </a:r>
            <a:br>
              <a:rPr lang="en-US" sz="2800" dirty="0" smtClean="0"/>
            </a:br>
            <a:r>
              <a:rPr lang="en-US" sz="2800" dirty="0" smtClean="0"/>
              <a:t>USA, Europe, East Asia, South Asia</a:t>
            </a:r>
            <a:endParaRPr lang="en-US" sz="2800" dirty="0"/>
          </a:p>
        </p:txBody>
      </p:sp>
      <p:grpSp>
        <p:nvGrpSpPr>
          <p:cNvPr id="3" name="Group 91"/>
          <p:cNvGrpSpPr>
            <a:grpSpLocks noChangeAspect="1"/>
          </p:cNvGrpSpPr>
          <p:nvPr/>
        </p:nvGrpSpPr>
        <p:grpSpPr>
          <a:xfrm>
            <a:off x="228600" y="5928367"/>
            <a:ext cx="6828297" cy="538261"/>
            <a:chOff x="478770" y="8072590"/>
            <a:chExt cx="6145467" cy="480765"/>
          </a:xfrm>
        </p:grpSpPr>
        <p:grpSp>
          <p:nvGrpSpPr>
            <p:cNvPr id="5" name="Group 17"/>
            <p:cNvGrpSpPr/>
            <p:nvPr/>
          </p:nvGrpSpPr>
          <p:grpSpPr>
            <a:xfrm>
              <a:off x="478770" y="8072590"/>
              <a:ext cx="6145467" cy="480765"/>
              <a:chOff x="485222" y="6609894"/>
              <a:chExt cx="6145467" cy="480765"/>
            </a:xfrm>
          </p:grpSpPr>
          <p:grpSp>
            <p:nvGrpSpPr>
              <p:cNvPr id="6" name="Group 30"/>
              <p:cNvGrpSpPr/>
              <p:nvPr/>
            </p:nvGrpSpPr>
            <p:grpSpPr>
              <a:xfrm>
                <a:off x="2333050" y="6804514"/>
                <a:ext cx="1950900" cy="286145"/>
                <a:chOff x="1369761" y="6866127"/>
                <a:chExt cx="1950900" cy="286145"/>
              </a:xfrm>
            </p:grpSpPr>
            <p:grpSp>
              <p:nvGrpSpPr>
                <p:cNvPr id="7" name="Group 29"/>
                <p:cNvGrpSpPr/>
                <p:nvPr/>
              </p:nvGrpSpPr>
              <p:grpSpPr>
                <a:xfrm>
                  <a:off x="1944220" y="6942665"/>
                  <a:ext cx="1332420" cy="45720"/>
                  <a:chOff x="1944220" y="6942665"/>
                  <a:chExt cx="1332420" cy="45720"/>
                </a:xfrm>
              </p:grpSpPr>
              <p:sp>
                <p:nvSpPr>
                  <p:cNvPr id="116" name="Rectangle 115"/>
                  <p:cNvSpPr/>
                  <p:nvPr/>
                </p:nvSpPr>
                <p:spPr>
                  <a:xfrm>
                    <a:off x="1944220" y="6942665"/>
                    <a:ext cx="265580" cy="45720"/>
                  </a:xfrm>
                  <a:prstGeom prst="rect">
                    <a:avLst/>
                  </a:prstGeom>
                  <a:solidFill>
                    <a:srgbClr val="0000FF"/>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7" name="Rectangle 116"/>
                  <p:cNvSpPr/>
                  <p:nvPr/>
                </p:nvSpPr>
                <p:spPr>
                  <a:xfrm>
                    <a:off x="2209800" y="6942665"/>
                    <a:ext cx="265580" cy="45720"/>
                  </a:xfrm>
                  <a:prstGeom prst="rect">
                    <a:avLst/>
                  </a:prstGeom>
                  <a:solidFill>
                    <a:srgbClr val="FFAF43"/>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8" name="Rectangle 117"/>
                  <p:cNvSpPr/>
                  <p:nvPr/>
                </p:nvSpPr>
                <p:spPr>
                  <a:xfrm>
                    <a:off x="2477224" y="6942665"/>
                    <a:ext cx="265580" cy="45720"/>
                  </a:xfrm>
                  <a:prstGeom prst="rect">
                    <a:avLst/>
                  </a:prstGeom>
                  <a:solidFill>
                    <a:srgbClr val="00E100"/>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19" name="Rectangle 118"/>
                  <p:cNvSpPr/>
                  <p:nvPr/>
                </p:nvSpPr>
                <p:spPr>
                  <a:xfrm>
                    <a:off x="2742804" y="6942665"/>
                    <a:ext cx="265580" cy="45720"/>
                  </a:xfrm>
                  <a:prstGeom prst="rect">
                    <a:avLst/>
                  </a:prstGeom>
                  <a:solidFill>
                    <a:srgbClr val="6E006E"/>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20" name="Rectangle 119"/>
                  <p:cNvSpPr/>
                  <p:nvPr/>
                </p:nvSpPr>
                <p:spPr>
                  <a:xfrm>
                    <a:off x="3011060" y="6942665"/>
                    <a:ext cx="265580" cy="45720"/>
                  </a:xfrm>
                  <a:prstGeom prst="rect">
                    <a:avLst/>
                  </a:prstGeom>
                  <a:solidFill>
                    <a:schemeClr val="tx1">
                      <a:lumMod val="65000"/>
                      <a:lumOff val="35000"/>
                    </a:schemeClr>
                  </a:solidFill>
                  <a:ln w="31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grpSp>
            <p:sp>
              <p:nvSpPr>
                <p:cNvPr id="114" name="TextBox 113"/>
                <p:cNvSpPr txBox="1"/>
                <p:nvPr/>
              </p:nvSpPr>
              <p:spPr>
                <a:xfrm>
                  <a:off x="1825724" y="6946097"/>
                  <a:ext cx="1494937" cy="206175"/>
                </a:xfrm>
                <a:prstGeom prst="rect">
                  <a:avLst/>
                </a:prstGeom>
                <a:noFill/>
              </p:spPr>
              <p:txBody>
                <a:bodyPr wrap="square" rtlCol="0">
                  <a:spAutoFit/>
                </a:bodyPr>
                <a:lstStyle/>
                <a:p>
                  <a:pPr algn="r"/>
                  <a:r>
                    <a:rPr lang="en-US" sz="900" dirty="0" smtClean="0">
                      <a:latin typeface="Arial"/>
                      <a:cs typeface="Arial"/>
                    </a:rPr>
                    <a:t>SS     DU    OM    BC    SU</a:t>
                  </a:r>
                  <a:endParaRPr lang="en-US" sz="900" dirty="0">
                    <a:latin typeface="Arial"/>
                    <a:cs typeface="Arial"/>
                  </a:endParaRPr>
                </a:p>
              </p:txBody>
            </p:sp>
            <p:sp>
              <p:nvSpPr>
                <p:cNvPr id="115" name="TextBox 114"/>
                <p:cNvSpPr txBox="1"/>
                <p:nvPr/>
              </p:nvSpPr>
              <p:spPr>
                <a:xfrm>
                  <a:off x="1369761" y="6866127"/>
                  <a:ext cx="606804" cy="206175"/>
                </a:xfrm>
                <a:prstGeom prst="rect">
                  <a:avLst/>
                </a:prstGeom>
                <a:noFill/>
              </p:spPr>
              <p:txBody>
                <a:bodyPr wrap="none" rtlCol="0">
                  <a:spAutoFit/>
                </a:bodyPr>
                <a:lstStyle/>
                <a:p>
                  <a:r>
                    <a:rPr lang="en-US" sz="900" dirty="0" smtClean="0">
                      <a:latin typeface="Arial"/>
                      <a:cs typeface="Arial"/>
                    </a:rPr>
                    <a:t>GOCART</a:t>
                  </a:r>
                  <a:endParaRPr lang="en-US" sz="900" dirty="0">
                    <a:latin typeface="Arial"/>
                    <a:cs typeface="Arial"/>
                  </a:endParaRPr>
                </a:p>
              </p:txBody>
            </p:sp>
          </p:grpSp>
          <p:grpSp>
            <p:nvGrpSpPr>
              <p:cNvPr id="8" name="Group 32"/>
              <p:cNvGrpSpPr/>
              <p:nvPr/>
            </p:nvGrpSpPr>
            <p:grpSpPr>
              <a:xfrm>
                <a:off x="485222" y="6609894"/>
                <a:ext cx="6145467" cy="223875"/>
                <a:chOff x="383618" y="6609894"/>
                <a:chExt cx="6145467" cy="223875"/>
              </a:xfrm>
            </p:grpSpPr>
            <p:cxnSp>
              <p:nvCxnSpPr>
                <p:cNvPr id="99" name="Straight Connector 98"/>
                <p:cNvCxnSpPr/>
                <p:nvPr/>
              </p:nvCxnSpPr>
              <p:spPr>
                <a:xfrm>
                  <a:off x="3214744" y="6739889"/>
                  <a:ext cx="220134" cy="1588"/>
                </a:xfrm>
                <a:prstGeom prst="line">
                  <a:avLst/>
                </a:prstGeom>
                <a:ln w="12700" cap="flat" cmpd="sng" algn="ctr">
                  <a:solidFill>
                    <a:srgbClr val="40B4B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2355514" y="6624817"/>
                  <a:ext cx="849195" cy="206175"/>
                </a:xfrm>
                <a:prstGeom prst="rect">
                  <a:avLst/>
                </a:prstGeom>
                <a:noFill/>
              </p:spPr>
              <p:txBody>
                <a:bodyPr wrap="none" rtlCol="0">
                  <a:spAutoFit/>
                </a:bodyPr>
                <a:lstStyle/>
                <a:p>
                  <a:r>
                    <a:rPr lang="en-US" sz="900" dirty="0" smtClean="0">
                      <a:latin typeface="Arial"/>
                      <a:cs typeface="Arial"/>
                    </a:rPr>
                    <a:t>AVHRR-GACP</a:t>
                  </a:r>
                  <a:endParaRPr lang="en-US" sz="900" dirty="0">
                    <a:latin typeface="Arial"/>
                    <a:cs typeface="Arial"/>
                  </a:endParaRPr>
                </a:p>
              </p:txBody>
            </p:sp>
            <p:cxnSp>
              <p:nvCxnSpPr>
                <p:cNvPr id="101" name="Straight Connector 100"/>
                <p:cNvCxnSpPr/>
                <p:nvPr/>
              </p:nvCxnSpPr>
              <p:spPr>
                <a:xfrm>
                  <a:off x="1041732" y="6735576"/>
                  <a:ext cx="220134" cy="1588"/>
                </a:xfrm>
                <a:prstGeom prst="line">
                  <a:avLst/>
                </a:prstGeom>
                <a:ln w="12700" cap="flat" cmpd="sng" algn="ctr">
                  <a:solidFill>
                    <a:srgbClr val="2E5E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1211064" y="6620926"/>
                  <a:ext cx="979900" cy="206175"/>
                </a:xfrm>
                <a:prstGeom prst="rect">
                  <a:avLst/>
                </a:prstGeom>
                <a:noFill/>
              </p:spPr>
              <p:txBody>
                <a:bodyPr wrap="none" rtlCol="0">
                  <a:spAutoFit/>
                </a:bodyPr>
                <a:lstStyle/>
                <a:p>
                  <a:r>
                    <a:rPr lang="en-US" sz="900" dirty="0" smtClean="0">
                      <a:latin typeface="Arial"/>
                      <a:cs typeface="Arial"/>
                    </a:rPr>
                    <a:t>AVHRR-PATMOS</a:t>
                  </a:r>
                  <a:endParaRPr lang="en-US" sz="900" dirty="0">
                    <a:latin typeface="Arial"/>
                    <a:cs typeface="Arial"/>
                  </a:endParaRPr>
                </a:p>
              </p:txBody>
            </p:sp>
            <p:cxnSp>
              <p:nvCxnSpPr>
                <p:cNvPr id="103" name="Straight Connector 102"/>
                <p:cNvCxnSpPr/>
                <p:nvPr/>
              </p:nvCxnSpPr>
              <p:spPr>
                <a:xfrm>
                  <a:off x="2194649" y="6738257"/>
                  <a:ext cx="220134" cy="1588"/>
                </a:xfrm>
                <a:prstGeom prst="line">
                  <a:avLst/>
                </a:prstGeom>
                <a:ln w="12700" cap="flat" cmpd="sng" algn="ctr">
                  <a:solidFill>
                    <a:srgbClr val="11F8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3380932" y="6618316"/>
                  <a:ext cx="604877" cy="206175"/>
                </a:xfrm>
                <a:prstGeom prst="rect">
                  <a:avLst/>
                </a:prstGeom>
                <a:noFill/>
              </p:spPr>
              <p:txBody>
                <a:bodyPr wrap="none" rtlCol="0">
                  <a:spAutoFit/>
                </a:bodyPr>
                <a:lstStyle/>
                <a:p>
                  <a:r>
                    <a:rPr lang="en-US" sz="900" dirty="0" err="1" smtClean="0">
                      <a:latin typeface="Arial"/>
                      <a:cs typeface="Arial"/>
                    </a:rPr>
                    <a:t>SeaWiFS</a:t>
                  </a:r>
                  <a:endParaRPr lang="en-US" sz="900" dirty="0">
                    <a:latin typeface="Arial"/>
                    <a:cs typeface="Arial"/>
                  </a:endParaRPr>
                </a:p>
              </p:txBody>
            </p:sp>
            <p:cxnSp>
              <p:nvCxnSpPr>
                <p:cNvPr id="105" name="Straight Connector 104"/>
                <p:cNvCxnSpPr/>
                <p:nvPr/>
              </p:nvCxnSpPr>
              <p:spPr>
                <a:xfrm>
                  <a:off x="4019149" y="6733782"/>
                  <a:ext cx="220134" cy="1588"/>
                </a:xfrm>
                <a:prstGeom prst="line">
                  <a:avLst/>
                </a:prstGeom>
                <a:ln w="12700" cap="flat" cmpd="sng" algn="ctr">
                  <a:solidFill>
                    <a:srgbClr val="E4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4180014" y="6610665"/>
                  <a:ext cx="777933" cy="206175"/>
                </a:xfrm>
                <a:prstGeom prst="rect">
                  <a:avLst/>
                </a:prstGeom>
                <a:noFill/>
              </p:spPr>
              <p:txBody>
                <a:bodyPr wrap="none" rtlCol="0">
                  <a:spAutoFit/>
                </a:bodyPr>
                <a:lstStyle/>
                <a:p>
                  <a:r>
                    <a:rPr lang="en-US" sz="900" dirty="0" smtClean="0">
                      <a:latin typeface="Arial"/>
                      <a:cs typeface="Arial"/>
                    </a:rPr>
                    <a:t>MODIS-Terra</a:t>
                  </a:r>
                  <a:endParaRPr lang="en-US" sz="900" dirty="0">
                    <a:latin typeface="Arial"/>
                    <a:cs typeface="Arial"/>
                  </a:endParaRPr>
                </a:p>
              </p:txBody>
            </p:sp>
            <p:cxnSp>
              <p:nvCxnSpPr>
                <p:cNvPr id="107" name="Straight Connector 106"/>
                <p:cNvCxnSpPr/>
                <p:nvPr/>
              </p:nvCxnSpPr>
              <p:spPr>
                <a:xfrm>
                  <a:off x="4976648" y="6734598"/>
                  <a:ext cx="220134" cy="1588"/>
                </a:xfrm>
                <a:prstGeom prst="line">
                  <a:avLst/>
                </a:prstGeom>
                <a:ln w="12700" cap="flat" cmpd="sng" algn="ctr">
                  <a:solidFill>
                    <a:srgbClr val="FF2EF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5145980" y="6611482"/>
                  <a:ext cx="783868" cy="206175"/>
                </a:xfrm>
                <a:prstGeom prst="rect">
                  <a:avLst/>
                </a:prstGeom>
                <a:noFill/>
              </p:spPr>
              <p:txBody>
                <a:bodyPr wrap="none" rtlCol="0">
                  <a:spAutoFit/>
                </a:bodyPr>
                <a:lstStyle/>
                <a:p>
                  <a:r>
                    <a:rPr lang="en-US" sz="900" dirty="0" smtClean="0">
                      <a:latin typeface="Arial"/>
                      <a:cs typeface="Arial"/>
                    </a:rPr>
                    <a:t>MODIS-Aqua</a:t>
                  </a:r>
                  <a:endParaRPr lang="en-US" sz="900" dirty="0">
                    <a:latin typeface="Arial"/>
                    <a:cs typeface="Arial"/>
                  </a:endParaRPr>
                </a:p>
              </p:txBody>
            </p:sp>
            <p:cxnSp>
              <p:nvCxnSpPr>
                <p:cNvPr id="109" name="Straight Connector 108"/>
                <p:cNvCxnSpPr/>
                <p:nvPr/>
              </p:nvCxnSpPr>
              <p:spPr>
                <a:xfrm>
                  <a:off x="5936564" y="6733010"/>
                  <a:ext cx="220134" cy="1588"/>
                </a:xfrm>
                <a:prstGeom prst="line">
                  <a:avLst/>
                </a:prstGeom>
                <a:ln w="12700" cap="flat" cmpd="sng" algn="ctr">
                  <a:solidFill>
                    <a:srgbClr val="7D29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6097429" y="6609894"/>
                  <a:ext cx="431656" cy="206175"/>
                </a:xfrm>
                <a:prstGeom prst="rect">
                  <a:avLst/>
                </a:prstGeom>
                <a:noFill/>
              </p:spPr>
              <p:txBody>
                <a:bodyPr wrap="none" rtlCol="0">
                  <a:spAutoFit/>
                </a:bodyPr>
                <a:lstStyle/>
                <a:p>
                  <a:r>
                    <a:rPr lang="en-US" sz="900" dirty="0" smtClean="0">
                      <a:latin typeface="Arial"/>
                      <a:cs typeface="Arial"/>
                    </a:rPr>
                    <a:t>MISR</a:t>
                  </a:r>
                  <a:endParaRPr lang="en-US" sz="900" dirty="0">
                    <a:latin typeface="Arial"/>
                    <a:cs typeface="Arial"/>
                  </a:endParaRPr>
                </a:p>
              </p:txBody>
            </p:sp>
            <p:cxnSp>
              <p:nvCxnSpPr>
                <p:cNvPr id="111" name="Straight Connector 110"/>
                <p:cNvCxnSpPr/>
                <p:nvPr/>
              </p:nvCxnSpPr>
              <p:spPr>
                <a:xfrm>
                  <a:off x="383618" y="6733782"/>
                  <a:ext cx="220134" cy="1588"/>
                </a:xfrm>
                <a:prstGeom prst="line">
                  <a:avLst/>
                </a:prstGeom>
                <a:ln w="635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552950" y="6627594"/>
                  <a:ext cx="464382" cy="206175"/>
                </a:xfrm>
                <a:prstGeom prst="rect">
                  <a:avLst/>
                </a:prstGeom>
                <a:noFill/>
              </p:spPr>
              <p:txBody>
                <a:bodyPr wrap="none" rtlCol="0">
                  <a:spAutoFit/>
                </a:bodyPr>
                <a:lstStyle/>
                <a:p>
                  <a:r>
                    <a:rPr lang="en-US" sz="900" dirty="0" smtClean="0">
                      <a:latin typeface="Arial"/>
                      <a:cs typeface="Arial"/>
                    </a:rPr>
                    <a:t>TOMS</a:t>
                  </a:r>
                  <a:endParaRPr lang="en-US" sz="900" dirty="0">
                    <a:latin typeface="Arial"/>
                    <a:cs typeface="Arial"/>
                  </a:endParaRPr>
                </a:p>
              </p:txBody>
            </p:sp>
          </p:grpSp>
        </p:grpSp>
        <p:sp>
          <p:nvSpPr>
            <p:cNvPr id="94" name="Rectangle 93"/>
            <p:cNvSpPr/>
            <p:nvPr/>
          </p:nvSpPr>
          <p:spPr>
            <a:xfrm>
              <a:off x="4375819" y="8343418"/>
              <a:ext cx="365760" cy="45719"/>
            </a:xfrm>
            <a:prstGeom prst="rect">
              <a:avLst/>
            </a:prstGeom>
            <a:solidFill>
              <a:srgbClr val="D6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5" name="Rectangle 94"/>
            <p:cNvSpPr/>
            <p:nvPr/>
          </p:nvSpPr>
          <p:spPr>
            <a:xfrm>
              <a:off x="4743003" y="8343418"/>
              <a:ext cx="365760" cy="45719"/>
            </a:xfrm>
            <a:prstGeom prst="rect">
              <a:avLst/>
            </a:prstGeom>
            <a:solidFill>
              <a:srgbClr val="000000"/>
            </a:solidFill>
            <a:ln w="31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96" name="TextBox 95"/>
            <p:cNvSpPr txBox="1"/>
            <p:nvPr/>
          </p:nvSpPr>
          <p:spPr>
            <a:xfrm>
              <a:off x="4288770" y="8331133"/>
              <a:ext cx="914400" cy="206175"/>
            </a:xfrm>
            <a:prstGeom prst="rect">
              <a:avLst/>
            </a:prstGeom>
            <a:noFill/>
          </p:spPr>
          <p:txBody>
            <a:bodyPr wrap="square" rtlCol="0">
              <a:spAutoFit/>
            </a:bodyPr>
            <a:lstStyle/>
            <a:p>
              <a:pPr algn="r"/>
              <a:r>
                <a:rPr lang="en-US" sz="900" dirty="0" smtClean="0">
                  <a:latin typeface="Arial"/>
                  <a:cs typeface="Arial"/>
                </a:rPr>
                <a:t>AN+BB  Natural  	</a:t>
              </a:r>
              <a:endParaRPr lang="en-US" sz="900" dirty="0">
                <a:latin typeface="Arial"/>
                <a:cs typeface="Arial"/>
              </a:endParaRPr>
            </a:p>
          </p:txBody>
        </p:sp>
      </p:grpSp>
      <p:sp>
        <p:nvSpPr>
          <p:cNvPr id="41" name="TextBox 40"/>
          <p:cNvSpPr txBox="1"/>
          <p:nvPr/>
        </p:nvSpPr>
        <p:spPr>
          <a:xfrm>
            <a:off x="7010400" y="1742182"/>
            <a:ext cx="2057400" cy="1077218"/>
          </a:xfrm>
          <a:prstGeom prst="rect">
            <a:avLst/>
          </a:prstGeom>
          <a:noFill/>
        </p:spPr>
        <p:txBody>
          <a:bodyPr wrap="square" rtlCol="0">
            <a:spAutoFit/>
          </a:bodyPr>
          <a:lstStyle/>
          <a:p>
            <a:r>
              <a:rPr lang="en-US" altLang="zh-CN" sz="1600" dirty="0" smtClean="0"/>
              <a:t>USA and Europe:</a:t>
            </a:r>
          </a:p>
          <a:p>
            <a:pPr marL="342900" indent="-342900">
              <a:buFont typeface="Arial"/>
              <a:buChar char="•"/>
            </a:pPr>
            <a:r>
              <a:rPr lang="en-US" sz="1600" dirty="0" smtClean="0"/>
              <a:t>Anthropogenic decrease</a:t>
            </a:r>
          </a:p>
          <a:p>
            <a:pPr marL="342900" indent="-342900">
              <a:buFont typeface="Arial"/>
              <a:buChar char="•"/>
            </a:pPr>
            <a:r>
              <a:rPr lang="en-US" sz="1600" dirty="0" smtClean="0"/>
              <a:t>Overall decrease</a:t>
            </a:r>
            <a:endParaRPr lang="en-US" sz="1600" dirty="0"/>
          </a:p>
        </p:txBody>
      </p:sp>
      <p:sp>
        <p:nvSpPr>
          <p:cNvPr id="42" name="TextBox 41"/>
          <p:cNvSpPr txBox="1"/>
          <p:nvPr/>
        </p:nvSpPr>
        <p:spPr>
          <a:xfrm>
            <a:off x="7010400" y="3733800"/>
            <a:ext cx="2057400" cy="2062103"/>
          </a:xfrm>
          <a:prstGeom prst="rect">
            <a:avLst/>
          </a:prstGeom>
          <a:noFill/>
        </p:spPr>
        <p:txBody>
          <a:bodyPr wrap="square" rtlCol="0">
            <a:spAutoFit/>
          </a:bodyPr>
          <a:lstStyle/>
          <a:p>
            <a:r>
              <a:rPr lang="en-US" altLang="zh-CN" sz="1600" dirty="0" smtClean="0"/>
              <a:t>East Asia:</a:t>
            </a:r>
          </a:p>
          <a:p>
            <a:pPr marL="342900" indent="-342900">
              <a:buFont typeface="Arial"/>
              <a:buChar char="•"/>
            </a:pPr>
            <a:r>
              <a:rPr lang="en-US" altLang="zh-CN" sz="1600" dirty="0" err="1" smtClean="0"/>
              <a:t>Anthro</a:t>
            </a:r>
            <a:r>
              <a:rPr lang="en-US" altLang="zh-CN" sz="1600" dirty="0" smtClean="0"/>
              <a:t> increase</a:t>
            </a:r>
          </a:p>
          <a:p>
            <a:pPr marL="342900" indent="-342900">
              <a:buFont typeface="Arial"/>
              <a:buChar char="•"/>
            </a:pPr>
            <a:r>
              <a:rPr lang="en-US" altLang="zh-CN" sz="1600" dirty="0" smtClean="0"/>
              <a:t>Overall increase</a:t>
            </a:r>
          </a:p>
          <a:p>
            <a:r>
              <a:rPr lang="en-US" altLang="zh-CN" sz="1600" dirty="0" smtClean="0"/>
              <a:t>South Asia:</a:t>
            </a:r>
          </a:p>
          <a:p>
            <a:pPr marL="342900" indent="-342900">
              <a:buFont typeface="Arial"/>
              <a:buChar char="•"/>
            </a:pPr>
            <a:r>
              <a:rPr lang="en-US" sz="1600" dirty="0" err="1" smtClean="0"/>
              <a:t>Anthro</a:t>
            </a:r>
            <a:r>
              <a:rPr lang="en-US" sz="1600" dirty="0" smtClean="0"/>
              <a:t> increase</a:t>
            </a:r>
          </a:p>
          <a:p>
            <a:pPr marL="342900" indent="-342900">
              <a:buFont typeface="Arial"/>
              <a:buChar char="•"/>
            </a:pPr>
            <a:r>
              <a:rPr lang="en-US" sz="1600" dirty="0" smtClean="0"/>
              <a:t>Dust decrease</a:t>
            </a:r>
          </a:p>
          <a:p>
            <a:pPr marL="342900" indent="-342900">
              <a:buFont typeface="Arial"/>
              <a:buChar char="•"/>
            </a:pPr>
            <a:r>
              <a:rPr lang="en-US" sz="1600" dirty="0" smtClean="0"/>
              <a:t>Overall some increase</a:t>
            </a:r>
            <a:endParaRPr lang="en-US" sz="1600" dirty="0"/>
          </a:p>
        </p:txBody>
      </p:sp>
      <p:sp>
        <p:nvSpPr>
          <p:cNvPr id="43" name="Oval 42"/>
          <p:cNvSpPr/>
          <p:nvPr/>
        </p:nvSpPr>
        <p:spPr>
          <a:xfrm>
            <a:off x="7086600" y="304800"/>
            <a:ext cx="4572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848600" y="152400"/>
            <a:ext cx="45720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8427720" y="304800"/>
            <a:ext cx="41148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8336280" y="457200"/>
            <a:ext cx="274320" cy="228600"/>
          </a:xfrm>
          <a:prstGeom prst="ellipse">
            <a:avLst/>
          </a:prstGeom>
          <a:noFill/>
          <a:ln w="19050" cap="flat" cmpd="sng" algn="ctr">
            <a:solidFill>
              <a:srgbClr val="FFEB24"/>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g5e001tld-sat_aot2d_eur_yravg_1980-2009.png"/>
          <p:cNvPicPr>
            <a:picLocks noChangeAspect="1"/>
          </p:cNvPicPr>
          <p:nvPr/>
        </p:nvPicPr>
        <p:blipFill>
          <a:blip r:embed="rId3"/>
          <a:stretch>
            <a:fillRect/>
          </a:stretch>
        </p:blipFill>
        <p:spPr>
          <a:xfrm>
            <a:off x="3327600" y="1295400"/>
            <a:ext cx="3530400" cy="2286000"/>
          </a:xfrm>
          <a:prstGeom prst="rect">
            <a:avLst/>
          </a:prstGeom>
        </p:spPr>
      </p:pic>
      <p:pic>
        <p:nvPicPr>
          <p:cNvPr id="47" name="Picture 46" descr="g5e001tld-sat_aot2d_usa_yravg_1980-2009.png"/>
          <p:cNvPicPr>
            <a:picLocks noChangeAspect="1"/>
          </p:cNvPicPr>
          <p:nvPr/>
        </p:nvPicPr>
        <p:blipFill>
          <a:blip r:embed="rId4"/>
          <a:stretch>
            <a:fillRect/>
          </a:stretch>
        </p:blipFill>
        <p:spPr>
          <a:xfrm>
            <a:off x="0" y="1295400"/>
            <a:ext cx="3530400" cy="2286000"/>
          </a:xfrm>
          <a:prstGeom prst="rect">
            <a:avLst/>
          </a:prstGeom>
        </p:spPr>
      </p:pic>
      <p:pic>
        <p:nvPicPr>
          <p:cNvPr id="50" name="Picture 49" descr="g5e001tld-sat_aot2d_sas_yravg_1980-2009.png"/>
          <p:cNvPicPr>
            <a:picLocks noChangeAspect="1"/>
          </p:cNvPicPr>
          <p:nvPr/>
        </p:nvPicPr>
        <p:blipFill>
          <a:blip r:embed="rId5"/>
          <a:stretch>
            <a:fillRect/>
          </a:stretch>
        </p:blipFill>
        <p:spPr>
          <a:xfrm>
            <a:off x="3327600" y="3581400"/>
            <a:ext cx="3530400" cy="2286000"/>
          </a:xfrm>
          <a:prstGeom prst="rect">
            <a:avLst/>
          </a:prstGeom>
        </p:spPr>
      </p:pic>
      <p:pic>
        <p:nvPicPr>
          <p:cNvPr id="49" name="Picture 48" descr="g5e001tld-sat_aot2d_eas_yravg_1980-2009.png"/>
          <p:cNvPicPr>
            <a:picLocks noChangeAspect="1"/>
          </p:cNvPicPr>
          <p:nvPr/>
        </p:nvPicPr>
        <p:blipFill>
          <a:blip r:embed="rId6"/>
          <a:stretch>
            <a:fillRect/>
          </a:stretch>
        </p:blipFill>
        <p:spPr>
          <a:xfrm>
            <a:off x="0" y="3581400"/>
            <a:ext cx="3530400" cy="2286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S010352481">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TS010352481">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DB1280-0676-4822-8A4D-E954834AE2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TS010352481.potx</Template>
  <TotalTime>0</TotalTime>
  <Words>2430</Words>
  <Application>Microsoft Macintosh PowerPoint</Application>
  <PresentationFormat>On-screen Show (4:3)</PresentationFormat>
  <Paragraphs>480</Paragraphs>
  <Slides>33</Slides>
  <Notes>1</Notes>
  <HiddenSlides>0</HiddenSlides>
  <MMClips>0</MMClips>
  <ScaleCrop>false</ScaleCrop>
  <HeadingPairs>
    <vt:vector size="4" baseType="variant">
      <vt:variant>
        <vt:lpstr>Design Template</vt:lpstr>
      </vt:variant>
      <vt:variant>
        <vt:i4>2</vt:i4>
      </vt:variant>
      <vt:variant>
        <vt:lpstr>Slide Titles</vt:lpstr>
      </vt:variant>
      <vt:variant>
        <vt:i4>33</vt:i4>
      </vt:variant>
    </vt:vector>
  </HeadingPairs>
  <TitlesOfParts>
    <vt:vector size="35" baseType="lpstr">
      <vt:lpstr>TS010352481</vt:lpstr>
      <vt:lpstr>1_TS010352481</vt:lpstr>
      <vt:lpstr>Multi-decadal VARIATIONS of aerosols and their POSSIBLE effect on surface radiation </vt:lpstr>
      <vt:lpstr>Introduction</vt:lpstr>
      <vt:lpstr>Slide 3</vt:lpstr>
      <vt:lpstr>GOCART model simulation</vt:lpstr>
      <vt:lpstr>Land and ocean regions</vt:lpstr>
      <vt:lpstr>Emissions 1980-2009</vt:lpstr>
      <vt:lpstr>Regional AOD trends – from satellites and GOCART</vt:lpstr>
      <vt:lpstr>Global distribution of AOD (2001) from satellites and GOCART</vt:lpstr>
      <vt:lpstr>Regional AOD trends over land –  USA, Europe, East Asia, South Asia</vt:lpstr>
      <vt:lpstr>Regional AOD trends over land –  Russia, Central Asia, N Africa, Middle East</vt:lpstr>
      <vt:lpstr>Regional AOD trends over ocean –  N Atlantic, NW Pacific, C Atlantic, N Indian</vt:lpstr>
      <vt:lpstr>Where do the changes happen? - Diff. between 1999-2001 and 1986-1988</vt:lpstr>
      <vt:lpstr>Where do the changes happen? - Diff. between 2008-2009 and 2000-2001</vt:lpstr>
      <vt:lpstr>AOD variations at AERONET sites</vt:lpstr>
      <vt:lpstr>Monthly AOD at 8 land sites</vt:lpstr>
      <vt:lpstr>Monthly AOD at 8 island sites</vt:lpstr>
      <vt:lpstr>Scatter plots of satellite/modeled AOD vs. AERONET, monthly avg, all sites</vt:lpstr>
      <vt:lpstr>Remarks regarding AOD trends</vt:lpstr>
      <vt:lpstr>Surface concentrations from ground-based networks</vt:lpstr>
      <vt:lpstr>Monthly average aerosol species concentrations at 2 IMPROVE sites in USA</vt:lpstr>
      <vt:lpstr>Monthly average aerosol species concentrations at 2 EMEP sites in Europe</vt:lpstr>
      <vt:lpstr>Monthly average aerosol species concentrations at 2 Atlantic and Pacific sites</vt:lpstr>
      <vt:lpstr>Monthly average aerosol species concentrations at 2 remote oceanic sites</vt:lpstr>
      <vt:lpstr>Remarks regarding concentration trends</vt:lpstr>
      <vt:lpstr>Aerosol effects on surface radiation</vt:lpstr>
      <vt:lpstr>Aerosol effects on of SW radiation reaching the surface </vt:lpstr>
      <vt:lpstr>Comparisons of normalized SW downward surface radiation anomaly with GEBA</vt:lpstr>
      <vt:lpstr>Comparisons of normalized SW downward surface radiation anomaly with BSRN</vt:lpstr>
      <vt:lpstr>Comparisons of normalized SW downward surface radiation anomaly with CMA (China)</vt:lpstr>
      <vt:lpstr>Aerosols attenuate direct radiation but amplify diffuse radiation</vt:lpstr>
      <vt:lpstr>Climatology (1984-2004) of SW downward radiative flux at surface – Clear sky</vt:lpstr>
      <vt:lpstr>Clear sky trend of SW downward radiative flux at surface, [2000-2004] – [1984-1989]</vt:lpstr>
      <vt:lpstr>Conclusions</vt:lpstr>
    </vt:vector>
  </TitlesOfParts>
  <Company>USRA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Mian Chin</dc:creator>
  <cp:keywords/>
  <dc:description/>
  <cp:lastModifiedBy/>
  <cp:revision>1</cp:revision>
  <cp:lastPrinted>2012-09-19T07:23:46Z</cp:lastPrinted>
  <dcterms:created xsi:type="dcterms:W3CDTF">2012-11-06T15:20:40Z</dcterms:created>
  <dcterms:modified xsi:type="dcterms:W3CDTF">2012-11-06T15:41:59Z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