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xls" ContentType="application/vnd.ms-exce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ict" ContentType="image/pict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4" r:id="rId3"/>
    <p:sldId id="313" r:id="rId4"/>
    <p:sldId id="314" r:id="rId5"/>
    <p:sldId id="309" r:id="rId6"/>
    <p:sldId id="325" r:id="rId7"/>
    <p:sldId id="323" r:id="rId8"/>
    <p:sldId id="310" r:id="rId9"/>
    <p:sldId id="316" r:id="rId10"/>
    <p:sldId id="317" r:id="rId11"/>
    <p:sldId id="321" r:id="rId12"/>
    <p:sldId id="322" r:id="rId13"/>
    <p:sldId id="327" r:id="rId14"/>
    <p:sldId id="326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 CE" pitchFamily="-105" charset="-1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 CE" pitchFamily="-105" charset="-1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 CE" pitchFamily="-105" charset="-1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 CE" pitchFamily="-105" charset="-1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 CE" pitchFamily="-105" charset="-18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Helvetica CE" pitchFamily="-105" charset="-18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Helvetica CE" pitchFamily="-105" charset="-18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Helvetica CE" pitchFamily="-105" charset="-18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Helvetica CE" pitchFamily="-105" charset="-1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1744D1"/>
    <a:srgbClr val="7FF7FD"/>
    <a:srgbClr val="FDFF6F"/>
    <a:srgbClr val="FFF253"/>
    <a:srgbClr val="FFEF07"/>
    <a:srgbClr val="E12739"/>
    <a:srgbClr val="0B0FAA"/>
    <a:srgbClr val="DD501C"/>
    <a:srgbClr val="A0FCCC"/>
    <a:srgbClr val="03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8134" autoAdjust="0"/>
    <p:restoredTop sz="93844" autoAdjust="0"/>
  </p:normalViewPr>
  <p:slideViewPr>
    <p:cSldViewPr>
      <p:cViewPr>
        <p:scale>
          <a:sx n="100" d="100"/>
          <a:sy n="100" d="100"/>
        </p:scale>
        <p:origin x="-2976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ict"/><Relationship Id="rId1" Type="http://schemas.openxmlformats.org/officeDocument/2006/relationships/image" Target="../media/image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CA7AA-1A5C-654C-ADF7-D39D9BAF1693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3443F-2E63-6546-9AE9-3AEDC8BDC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-105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-105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-105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-105" charset="0"/>
              </a:defRPr>
            </a:lvl1pPr>
          </a:lstStyle>
          <a:p>
            <a:fld id="{A98C4A19-BD09-5A4E-A497-3E13B4B90E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5" charset="0"/>
        <a:ea typeface="ＭＳ Ｐゴシック" pitchFamily="-10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5" charset="0"/>
        <a:ea typeface="ＭＳ Ｐゴシック" pitchFamily="-10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5" charset="0"/>
        <a:ea typeface="ＭＳ Ｐゴシック" pitchFamily="-10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14E5F-0B68-0741-A279-E7F277F9DC9C}" type="slidenum">
              <a:rPr lang="en-US"/>
              <a:pPr/>
              <a:t>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5392A-2054-A24A-A701-ACDB5B0E0F95}" type="slidenum">
              <a:rPr lang="en-US"/>
              <a:pPr/>
              <a:t>12</a:t>
            </a:fld>
            <a:endParaRPr lang="en-US"/>
          </a:p>
        </p:txBody>
      </p:sp>
      <p:sp>
        <p:nvSpPr>
          <p:cNvPr id="181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DA248-7BAF-7C40-AED7-B3CB477318BD}" type="slidenum">
              <a:rPr lang="en-US"/>
              <a:pPr/>
              <a:t>3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263EF-51EB-624B-B9E5-8A8C134E1F4D}" type="slidenum">
              <a:rPr lang="en-US"/>
              <a:pPr/>
              <a:t>4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00A05-A727-E44B-8F0D-BDC0646B6AF4}" type="slidenum">
              <a:rPr lang="en-US"/>
              <a:pPr/>
              <a:t>5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3D9EF-D02C-2B42-86F0-E578BBADAEF6}" type="slidenum">
              <a:rPr lang="en-US"/>
              <a:pPr/>
              <a:t>7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9FECB-6EE6-C34F-BC30-9CA26EF76FAE}" type="slidenum">
              <a:rPr lang="en-US"/>
              <a:pPr/>
              <a:t>8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F6477-CD1D-0C49-9975-4508A3CFC94D}" type="slidenum">
              <a:rPr lang="en-US"/>
              <a:pPr/>
              <a:t>9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45A1A9-9189-E249-950B-540D8C7369A8}" type="slidenum">
              <a:rPr lang="en-US"/>
              <a:pPr/>
              <a:t>10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C26DF-776A-7944-9938-CCDF269B4A01}" type="slidenum">
              <a:rPr lang="en-US"/>
              <a:pPr/>
              <a:t>11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5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50800" dist="12700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0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FB72480-A9D2-764A-8D9D-C73F14434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8252450-12BF-624B-9C9D-9E4F449A8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3C7F663-D075-0142-B7AD-555B57B4C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55F0FD7-951F-7E49-A1AA-73AA70950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C5BB17-2BC5-D74F-9578-ED6D21341F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F8D6F4-A555-1647-BA42-D593ABB46C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4AD08C-F5EA-5542-8654-2E74467D71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1CC3FD-C4EF-C749-830C-3431E7C52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FD127F-8195-8245-97B1-E52AF3FE18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EE0DDDB-6094-CC41-84AC-047B520C4A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625145-63DF-034F-97E9-35D36E080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05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572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fld id="{ABBC158C-4402-DF40-ACB3-8CF0143A044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05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05" charset="2"/>
        <a:buChar char="§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ict"/><Relationship Id="rId4" Type="http://schemas.openxmlformats.org/officeDocument/2006/relationships/image" Target="../media/image17.pdf"/><Relationship Id="rId10" Type="http://schemas.openxmlformats.org/officeDocument/2006/relationships/image" Target="../media/image23.png"/><Relationship Id="rId5" Type="http://schemas.openxmlformats.org/officeDocument/2006/relationships/image" Target="../media/image18.png"/><Relationship Id="rId7" Type="http://schemas.openxmlformats.org/officeDocument/2006/relationships/image" Target="../media/image20.png"/><Relationship Id="rId1" Type="http://schemas.openxmlformats.org/officeDocument/2006/relationships/video" Target="clouds0926" TargetMode="External"/><Relationship Id="rId2" Type="http://schemas.openxmlformats.org/officeDocument/2006/relationships/video" Target="wrf_QSNOW-x18" TargetMode="External"/><Relationship Id="rId9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6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video" Target="file://localhost/Users/rclevy/MyFiles/AEROCENTER/AEROCENTER_update2010/Oral/Aero_10_Li/radar_bin_con_005%20copy.gif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video" Target="file://localhost/Users/rclevy/MyFiles/AEROCENTER/AEROCENTER_update2010/Oral/Aero_10_Li/radar_bin_high_005%20copy.gif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xcel_97_-_2004_Worksheet2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xcel_97_-_2004_Worksheet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d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8305800" cy="5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4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Aerosol, Cumulus Congestus, MJO</a:t>
            </a:r>
            <a:endParaRPr lang="en-US" sz="3600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</a:rPr>
              <a:t>Xiaowen Li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0" dirty="0" smtClean="0">
                <a:solidFill>
                  <a:srgbClr val="000000"/>
                </a:solidFill>
              </a:rPr>
              <a:t>GEST/UMBC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b="0" dirty="0">
              <a:solidFill>
                <a:srgbClr val="000000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</a:rPr>
              <a:t>Wei-</a:t>
            </a:r>
            <a:r>
              <a:rPr lang="en-US" b="0" dirty="0" err="1">
                <a:solidFill>
                  <a:srgbClr val="000000"/>
                </a:solidFill>
              </a:rPr>
              <a:t>Kuo</a:t>
            </a:r>
            <a:r>
              <a:rPr lang="en-US" b="0" dirty="0">
                <a:solidFill>
                  <a:srgbClr val="000000"/>
                </a:solidFill>
              </a:rPr>
              <a:t> Tao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0" dirty="0">
                <a:solidFill>
                  <a:srgbClr val="000000"/>
                </a:solidFill>
              </a:rPr>
              <a:t>NASA/GSFC</a:t>
            </a:r>
            <a:endParaRPr lang="en-US" b="0" dirty="0" smtClean="0">
              <a:solidFill>
                <a:srgbClr val="000000"/>
              </a:solidFill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en-US" sz="2200" b="0" dirty="0" smtClean="0">
              <a:solidFill>
                <a:srgbClr val="000000"/>
              </a:solidFill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en-US" sz="2200" b="0" dirty="0">
              <a:solidFill>
                <a:srgbClr val="000000"/>
              </a:solidFill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en-US" sz="2200" b="0" dirty="0" smtClean="0">
              <a:solidFill>
                <a:srgbClr val="000000"/>
              </a:solidFill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800" b="0" dirty="0" err="1" smtClean="0">
                <a:solidFill>
                  <a:srgbClr val="000000"/>
                </a:solidFill>
              </a:rPr>
              <a:t>Aerocenter</a:t>
            </a:r>
            <a:r>
              <a:rPr lang="en-US" sz="1800" b="0" dirty="0" smtClean="0">
                <a:solidFill>
                  <a:srgbClr val="000000"/>
                </a:solidFill>
              </a:rPr>
              <a:t> Annual Meeting                                                          April 2010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813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time_series_cond_s"/>
          <p:cNvPicPr>
            <a:picLocks noChangeAspect="1" noChangeArrowheads="1"/>
          </p:cNvPicPr>
          <p:nvPr/>
        </p:nvPicPr>
        <p:blipFill>
          <a:blip r:embed="rId3">
            <a:alphaModFix amt="88000"/>
          </a:blip>
          <a:srcRect/>
          <a:stretch>
            <a:fillRect/>
          </a:stretch>
        </p:blipFill>
        <p:spPr bwMode="auto">
          <a:xfrm>
            <a:off x="990600" y="1981200"/>
            <a:ext cx="7641521" cy="4724400"/>
          </a:xfrm>
          <a:prstGeom prst="rect">
            <a:avLst/>
          </a:prstGeom>
          <a:noFill/>
        </p:spPr>
      </p:pic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1676400" y="2743200"/>
            <a:ext cx="1014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E12739"/>
                </a:solidFill>
              </a:rPr>
              <a:t>High CCN</a:t>
            </a:r>
            <a:endParaRPr lang="en-US">
              <a:solidFill>
                <a:srgbClr val="E12739"/>
              </a:solidFill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2743200" y="3276600"/>
            <a:ext cx="974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Low CCN</a:t>
            </a:r>
            <a:endParaRPr lang="en-US" dirty="0"/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788275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When there is large moisture supply, low CCN and less cloud drops resulted in less latent heat </a:t>
            </a:r>
            <a:r>
              <a:rPr lang="en-US" dirty="0" smtClean="0">
                <a:solidFill>
                  <a:srgbClr val="000000"/>
                </a:solidFill>
              </a:rPr>
              <a:t>release.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As a result, most clouds cannot pass the 0°C inversion level.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1066800" y="533400"/>
            <a:ext cx="7026275" cy="1552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TOGA COARE IFA heating profiles during MJO events. The tilting at the MJO onset indicates cumulus congestus heating, which is poorly simulated in </a:t>
            </a:r>
            <a:r>
              <a:rPr lang="en-US" dirty="0" err="1">
                <a:solidFill>
                  <a:srgbClr val="000000"/>
                </a:solidFill>
              </a:rPr>
              <a:t>GCMs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63846" name="Picture 6" descr="Untitle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514600"/>
            <a:ext cx="6172200" cy="6467475"/>
          </a:xfrm>
          <a:prstGeom prst="rect">
            <a:avLst/>
          </a:prstGeom>
          <a:noFill/>
        </p:spPr>
      </p:pic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5181600" y="2133600"/>
            <a:ext cx="230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(Lin et al. 2004)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477000" y="3276600"/>
            <a:ext cx="457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CE" pitchFamily="-105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381000" y="3986212"/>
            <a:ext cx="1371600" cy="336550"/>
          </a:xfrm>
          <a:prstGeom prst="rect">
            <a:avLst/>
          </a:prstGeom>
          <a:solidFill>
            <a:srgbClr val="A0F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rgbClr val="030000"/>
                </a:solidFill>
              </a:rPr>
              <a:t>aerosol conc</a:t>
            </a:r>
            <a:endParaRPr lang="en-US" b="0">
              <a:solidFill>
                <a:srgbClr val="030000"/>
              </a:solidFill>
            </a:endParaRPr>
          </a:p>
        </p:txBody>
      </p:sp>
      <p:sp>
        <p:nvSpPr>
          <p:cNvPr id="180228" name="Line 4"/>
          <p:cNvSpPr>
            <a:spLocks noChangeShapeType="1"/>
          </p:cNvSpPr>
          <p:nvPr/>
        </p:nvSpPr>
        <p:spPr bwMode="auto">
          <a:xfrm>
            <a:off x="1752600" y="4138612"/>
            <a:ext cx="304800" cy="0"/>
          </a:xfrm>
          <a:prstGeom prst="line">
            <a:avLst/>
          </a:prstGeom>
          <a:noFill/>
          <a:ln w="28575">
            <a:solidFill>
              <a:srgbClr val="03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2133600" y="3757612"/>
            <a:ext cx="1808163" cy="701675"/>
          </a:xfrm>
          <a:prstGeom prst="rect">
            <a:avLst/>
          </a:prstGeom>
          <a:solidFill>
            <a:srgbClr val="A0FC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30000"/>
                </a:solidFill>
              </a:rPr>
              <a:t>characteristics</a:t>
            </a:r>
          </a:p>
          <a:p>
            <a:r>
              <a:rPr lang="en-US" sz="2000" b="0">
                <a:solidFill>
                  <a:srgbClr val="030000"/>
                </a:solidFill>
              </a:rPr>
              <a:t>of convection</a:t>
            </a:r>
          </a:p>
        </p:txBody>
      </p:sp>
      <p:pic>
        <p:nvPicPr>
          <p:cNvPr id="180230" name="Picture 6" descr="aerosol_co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748212"/>
            <a:ext cx="1219200" cy="731838"/>
          </a:xfrm>
          <a:prstGeom prst="rect">
            <a:avLst/>
          </a:prstGeom>
          <a:noFill/>
        </p:spPr>
      </p:pic>
      <p:pic>
        <p:nvPicPr>
          <p:cNvPr id="180231" name="Picture 7" descr="radar_bin_con_6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595812"/>
            <a:ext cx="1343025" cy="954088"/>
          </a:xfrm>
          <a:prstGeom prst="rect">
            <a:avLst/>
          </a:prstGeom>
          <a:noFill/>
        </p:spPr>
      </p:pic>
      <p:pic>
        <p:nvPicPr>
          <p:cNvPr id="180232" name="Picture 8" descr="radar_bin_high_60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2690812"/>
            <a:ext cx="1371600" cy="950913"/>
          </a:xfrm>
          <a:prstGeom prst="rect">
            <a:avLst/>
          </a:prstGeom>
          <a:noFill/>
        </p:spPr>
      </p:pic>
      <p:sp>
        <p:nvSpPr>
          <p:cNvPr id="180233" name="Line 9"/>
          <p:cNvSpPr>
            <a:spLocks noChangeShapeType="1"/>
          </p:cNvSpPr>
          <p:nvPr/>
        </p:nvSpPr>
        <p:spPr bwMode="auto">
          <a:xfrm>
            <a:off x="3962400" y="4062412"/>
            <a:ext cx="304800" cy="0"/>
          </a:xfrm>
          <a:prstGeom prst="line">
            <a:avLst/>
          </a:prstGeom>
          <a:noFill/>
          <a:ln w="28575">
            <a:solidFill>
              <a:srgbClr val="03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4267200" y="3757612"/>
            <a:ext cx="1017588" cy="701675"/>
          </a:xfrm>
          <a:prstGeom prst="rect">
            <a:avLst/>
          </a:prstGeom>
          <a:solidFill>
            <a:srgbClr val="A0FC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30000"/>
                </a:solidFill>
              </a:rPr>
              <a:t>atmos </a:t>
            </a:r>
          </a:p>
          <a:p>
            <a:r>
              <a:rPr lang="en-US" sz="2000" b="0">
                <a:solidFill>
                  <a:srgbClr val="030000"/>
                </a:solidFill>
              </a:rPr>
              <a:t>heating</a:t>
            </a:r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>
            <a:off x="4419600" y="3505200"/>
            <a:ext cx="685800" cy="0"/>
          </a:xfrm>
          <a:prstGeom prst="line">
            <a:avLst/>
          </a:prstGeom>
          <a:noFill/>
          <a:ln w="9525">
            <a:solidFill>
              <a:srgbClr val="03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6" name="Line 12"/>
          <p:cNvSpPr>
            <a:spLocks noChangeShapeType="1"/>
          </p:cNvSpPr>
          <p:nvPr/>
        </p:nvSpPr>
        <p:spPr bwMode="auto">
          <a:xfrm flipV="1">
            <a:off x="4419600" y="2690812"/>
            <a:ext cx="0" cy="838200"/>
          </a:xfrm>
          <a:prstGeom prst="line">
            <a:avLst/>
          </a:prstGeom>
          <a:noFill/>
          <a:ln w="9525">
            <a:solidFill>
              <a:srgbClr val="03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8" name="Freeform 14"/>
          <p:cNvSpPr>
            <a:spLocks/>
          </p:cNvSpPr>
          <p:nvPr/>
        </p:nvSpPr>
        <p:spPr bwMode="auto">
          <a:xfrm>
            <a:off x="4419600" y="2767012"/>
            <a:ext cx="381000" cy="7620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192" y="96"/>
              </a:cxn>
              <a:cxn ang="0">
                <a:pos x="240" y="240"/>
              </a:cxn>
              <a:cxn ang="0">
                <a:pos x="192" y="336"/>
              </a:cxn>
              <a:cxn ang="0">
                <a:pos x="0" y="480"/>
              </a:cxn>
            </a:cxnLst>
            <a:rect l="0" t="0" r="r" b="b"/>
            <a:pathLst>
              <a:path w="240" h="480">
                <a:moveTo>
                  <a:pt x="48" y="0"/>
                </a:moveTo>
                <a:cubicBezTo>
                  <a:pt x="104" y="28"/>
                  <a:pt x="160" y="56"/>
                  <a:pt x="192" y="96"/>
                </a:cubicBezTo>
                <a:cubicBezTo>
                  <a:pt x="224" y="136"/>
                  <a:pt x="240" y="200"/>
                  <a:pt x="240" y="240"/>
                </a:cubicBezTo>
                <a:cubicBezTo>
                  <a:pt x="240" y="280"/>
                  <a:pt x="232" y="296"/>
                  <a:pt x="192" y="336"/>
                </a:cubicBezTo>
                <a:cubicBezTo>
                  <a:pt x="152" y="376"/>
                  <a:pt x="32" y="456"/>
                  <a:pt x="0" y="480"/>
                </a:cubicBezTo>
              </a:path>
            </a:pathLst>
          </a:custGeom>
          <a:noFill/>
          <a:ln w="9525">
            <a:solidFill>
              <a:srgbClr val="03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9" name="Line 15"/>
          <p:cNvSpPr>
            <a:spLocks noChangeShapeType="1"/>
          </p:cNvSpPr>
          <p:nvPr/>
        </p:nvSpPr>
        <p:spPr bwMode="auto">
          <a:xfrm>
            <a:off x="4343400" y="5486400"/>
            <a:ext cx="685800" cy="0"/>
          </a:xfrm>
          <a:prstGeom prst="line">
            <a:avLst/>
          </a:prstGeom>
          <a:noFill/>
          <a:ln w="9525">
            <a:solidFill>
              <a:srgbClr val="03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0" name="Line 16"/>
          <p:cNvSpPr>
            <a:spLocks noChangeShapeType="1"/>
          </p:cNvSpPr>
          <p:nvPr/>
        </p:nvSpPr>
        <p:spPr bwMode="auto">
          <a:xfrm flipV="1">
            <a:off x="4343400" y="4648200"/>
            <a:ext cx="0" cy="838200"/>
          </a:xfrm>
          <a:prstGeom prst="line">
            <a:avLst/>
          </a:prstGeom>
          <a:noFill/>
          <a:ln w="9525">
            <a:solidFill>
              <a:srgbClr val="03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1" name="Freeform 17"/>
          <p:cNvSpPr>
            <a:spLocks/>
          </p:cNvSpPr>
          <p:nvPr/>
        </p:nvSpPr>
        <p:spPr bwMode="auto">
          <a:xfrm>
            <a:off x="4343400" y="4876800"/>
            <a:ext cx="3556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4"/>
              </a:cxn>
              <a:cxn ang="0">
                <a:pos x="192" y="240"/>
              </a:cxn>
              <a:cxn ang="0">
                <a:pos x="192" y="336"/>
              </a:cxn>
              <a:cxn ang="0">
                <a:pos x="0" y="384"/>
              </a:cxn>
            </a:cxnLst>
            <a:rect l="0" t="0" r="r" b="b"/>
            <a:pathLst>
              <a:path w="224" h="384">
                <a:moveTo>
                  <a:pt x="0" y="0"/>
                </a:moveTo>
                <a:cubicBezTo>
                  <a:pt x="8" y="52"/>
                  <a:pt x="16" y="104"/>
                  <a:pt x="48" y="144"/>
                </a:cubicBezTo>
                <a:cubicBezTo>
                  <a:pt x="80" y="184"/>
                  <a:pt x="168" y="208"/>
                  <a:pt x="192" y="240"/>
                </a:cubicBezTo>
                <a:cubicBezTo>
                  <a:pt x="216" y="272"/>
                  <a:pt x="224" y="312"/>
                  <a:pt x="192" y="336"/>
                </a:cubicBezTo>
                <a:cubicBezTo>
                  <a:pt x="160" y="360"/>
                  <a:pt x="32" y="376"/>
                  <a:pt x="0" y="384"/>
                </a:cubicBezTo>
              </a:path>
            </a:pathLst>
          </a:custGeom>
          <a:noFill/>
          <a:ln w="9525">
            <a:solidFill>
              <a:srgbClr val="03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2" name="Line 18"/>
          <p:cNvSpPr>
            <a:spLocks noChangeShapeType="1"/>
          </p:cNvSpPr>
          <p:nvPr/>
        </p:nvSpPr>
        <p:spPr bwMode="auto">
          <a:xfrm>
            <a:off x="5257800" y="4062412"/>
            <a:ext cx="304800" cy="0"/>
          </a:xfrm>
          <a:prstGeom prst="line">
            <a:avLst/>
          </a:prstGeom>
          <a:noFill/>
          <a:ln w="28575">
            <a:solidFill>
              <a:srgbClr val="03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3" name="Text Box 19"/>
          <p:cNvSpPr txBox="1">
            <a:spLocks noChangeArrowheads="1"/>
          </p:cNvSpPr>
          <p:nvPr/>
        </p:nvSpPr>
        <p:spPr bwMode="auto">
          <a:xfrm>
            <a:off x="5562600" y="3810000"/>
            <a:ext cx="2746375" cy="4270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0">
                <a:solidFill>
                  <a:srgbClr val="030000"/>
                </a:solidFill>
              </a:rPr>
              <a:t>Tropical wave speed</a:t>
            </a:r>
            <a:endParaRPr lang="en-US" b="0">
              <a:solidFill>
                <a:srgbClr val="030000"/>
              </a:solidFill>
            </a:endParaRPr>
          </a:p>
        </p:txBody>
      </p:sp>
      <p:sp>
        <p:nvSpPr>
          <p:cNvPr id="180244" name="Line 20"/>
          <p:cNvSpPr>
            <a:spLocks noChangeShapeType="1"/>
          </p:cNvSpPr>
          <p:nvPr/>
        </p:nvSpPr>
        <p:spPr bwMode="auto">
          <a:xfrm>
            <a:off x="7315200" y="4214812"/>
            <a:ext cx="0" cy="609600"/>
          </a:xfrm>
          <a:prstGeom prst="line">
            <a:avLst/>
          </a:prstGeom>
          <a:noFill/>
          <a:ln w="38100">
            <a:solidFill>
              <a:srgbClr val="03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45" name="Text Box 21"/>
          <p:cNvSpPr txBox="1">
            <a:spLocks noChangeArrowheads="1"/>
          </p:cNvSpPr>
          <p:nvPr/>
        </p:nvSpPr>
        <p:spPr bwMode="auto">
          <a:xfrm>
            <a:off x="6003925" y="4802187"/>
            <a:ext cx="2894013" cy="1187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30000"/>
                </a:solidFill>
              </a:rPr>
              <a:t>intraseasonal</a:t>
            </a:r>
          </a:p>
          <a:p>
            <a:r>
              <a:rPr lang="en-US">
                <a:solidFill>
                  <a:srgbClr val="030000"/>
                </a:solidFill>
              </a:rPr>
              <a:t>variations and</a:t>
            </a:r>
          </a:p>
          <a:p>
            <a:r>
              <a:rPr lang="en-US">
                <a:solidFill>
                  <a:srgbClr val="030000"/>
                </a:solidFill>
              </a:rPr>
              <a:t>general circulation</a:t>
            </a:r>
            <a:endParaRPr lang="en-US"/>
          </a:p>
        </p:txBody>
      </p:sp>
      <p:sp>
        <p:nvSpPr>
          <p:cNvPr id="180246" name="Rectangle 22"/>
          <p:cNvSpPr>
            <a:spLocks noChangeArrowheads="1"/>
          </p:cNvSpPr>
          <p:nvPr/>
        </p:nvSpPr>
        <p:spPr bwMode="auto">
          <a:xfrm>
            <a:off x="0" y="0"/>
            <a:ext cx="9144000" cy="2209800"/>
          </a:xfrm>
          <a:prstGeom prst="rect">
            <a:avLst/>
          </a:prstGeom>
          <a:solidFill>
            <a:srgbClr val="A0FCC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600" dirty="0" smtClean="0">
                <a:solidFill>
                  <a:srgbClr val="010E61"/>
                </a:solidFill>
              </a:rPr>
              <a:t>                            A Simplified Theory</a:t>
            </a:r>
          </a:p>
          <a:p>
            <a:endParaRPr lang="en-US" sz="1400" dirty="0" smtClean="0">
              <a:solidFill>
                <a:srgbClr val="010E61"/>
              </a:solidFill>
            </a:endParaRPr>
          </a:p>
          <a:p>
            <a:r>
              <a:rPr lang="en-US" b="0" dirty="0" smtClean="0">
                <a:solidFill>
                  <a:srgbClr val="010E61"/>
                </a:solidFill>
                <a:latin typeface="Helvetica" pitchFamily="-105" charset="0"/>
              </a:rPr>
              <a:t>Aerosol cycle over clean tropical ocean needs to be considered in order to properly simulate convection intensity and MJO events.</a:t>
            </a:r>
            <a:endParaRPr lang="en-US" b="0" dirty="0">
              <a:latin typeface="Helvetica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828800" y="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9600158" algn="ctr" rotWithShape="0">
              <a:srgbClr val="000000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 b="1" dirty="0">
                <a:solidFill>
                  <a:srgbClr val="030000"/>
                </a:solidFill>
              </a:rPr>
              <a:t>Multi-Scale Modeling System with Unified Physics</a:t>
            </a:r>
            <a:endParaRPr lang="en-US" sz="4400" dirty="0">
              <a:solidFill>
                <a:srgbClr val="030000"/>
              </a:solidFill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0" y="5334000"/>
            <a:ext cx="3200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30000"/>
                </a:solidFill>
                <a:latin typeface="Times" pitchFamily="-105" charset="0"/>
              </a:rPr>
              <a:t>MMF: Multi-Scale Modeling Framework</a:t>
            </a:r>
          </a:p>
          <a:p>
            <a:r>
              <a:rPr lang="en-US" sz="1200" b="1" dirty="0">
                <a:solidFill>
                  <a:srgbClr val="030000"/>
                </a:solidFill>
                <a:latin typeface="Times" pitchFamily="-105" charset="0"/>
              </a:rPr>
              <a:t>LIS: Land Information System</a:t>
            </a:r>
          </a:p>
          <a:p>
            <a:r>
              <a:rPr lang="en-US" sz="1200" b="1" dirty="0">
                <a:solidFill>
                  <a:srgbClr val="030000"/>
                </a:solidFill>
                <a:latin typeface="Times" pitchFamily="-105" charset="0"/>
              </a:rPr>
              <a:t>GCE: Goddard Cumulus Ensemble Model</a:t>
            </a:r>
          </a:p>
          <a:p>
            <a:r>
              <a:rPr lang="en-US" sz="1200" b="1" dirty="0">
                <a:solidFill>
                  <a:srgbClr val="030000"/>
                </a:solidFill>
                <a:latin typeface="Times" pitchFamily="-105" charset="0"/>
              </a:rPr>
              <a:t>WRF: Weather Research Forecast</a:t>
            </a:r>
            <a:r>
              <a:rPr lang="en-US" sz="1800" b="1" dirty="0">
                <a:solidFill>
                  <a:srgbClr val="030000"/>
                </a:solidFill>
                <a:latin typeface="Times" pitchFamily="-105" charset="0"/>
              </a:rPr>
              <a:t> </a:t>
            </a:r>
            <a:endParaRPr lang="en-US" dirty="0">
              <a:solidFill>
                <a:srgbClr val="030000"/>
              </a:solidFill>
              <a:latin typeface="Times" pitchFamily="-105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200400" y="5562600"/>
            <a:ext cx="38592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D6B01"/>
                </a:solidFill>
                <a:latin typeface="Times" pitchFamily="-105" charset="0"/>
              </a:rPr>
              <a:t>Goddard Microphysical Package (5 options)</a:t>
            </a:r>
          </a:p>
          <a:p>
            <a:r>
              <a:rPr lang="en-US" sz="1400" b="1">
                <a:solidFill>
                  <a:srgbClr val="0D6B01"/>
                </a:solidFill>
                <a:latin typeface="Times" pitchFamily="-105" charset="0"/>
              </a:rPr>
              <a:t>&amp; Goddard Long/Shortwave Radiative Transfer</a:t>
            </a:r>
          </a:p>
          <a:p>
            <a:r>
              <a:rPr lang="en-US" sz="1400" b="1">
                <a:solidFill>
                  <a:srgbClr val="0D6B01"/>
                </a:solidFill>
                <a:latin typeface="Times" pitchFamily="-105" charset="0"/>
              </a:rPr>
              <a:t>(including cloud-radiation interaction)</a:t>
            </a:r>
            <a:endParaRPr lang="en-US">
              <a:latin typeface="Times" pitchFamily="-105" charset="0"/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477000" y="3962400"/>
            <a:ext cx="210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781800" y="4876800"/>
            <a:ext cx="19177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15A301"/>
                </a:solidFill>
                <a:latin typeface="Times" pitchFamily="-105" charset="0"/>
              </a:rPr>
              <a:t>Satellite Data</a:t>
            </a:r>
          </a:p>
          <a:p>
            <a:r>
              <a:rPr lang="en-US" sz="1400" b="1">
                <a:solidFill>
                  <a:srgbClr val="15A301"/>
                </a:solidFill>
                <a:latin typeface="Times" pitchFamily="-105" charset="0"/>
              </a:rPr>
              <a:t>Field Campaigns</a:t>
            </a:r>
          </a:p>
          <a:p>
            <a:r>
              <a:rPr lang="en-US" sz="1400" b="1">
                <a:solidFill>
                  <a:srgbClr val="15A301"/>
                </a:solidFill>
                <a:latin typeface="Times" pitchFamily="-105" charset="0"/>
              </a:rPr>
              <a:t>Re-analyses (MERRA)</a:t>
            </a:r>
            <a:endParaRPr lang="en-US">
              <a:latin typeface="Times" pitchFamily="-105" charset="0"/>
            </a:endParaRPr>
          </a:p>
        </p:txBody>
      </p:sp>
      <p:grpSp>
        <p:nvGrpSpPr>
          <p:cNvPr id="43" name="Group 7"/>
          <p:cNvGrpSpPr>
            <a:grpSpLocks/>
          </p:cNvGrpSpPr>
          <p:nvPr/>
        </p:nvGrpSpPr>
        <p:grpSpPr bwMode="auto">
          <a:xfrm>
            <a:off x="152400" y="685800"/>
            <a:ext cx="2514600" cy="1676400"/>
            <a:chOff x="3432" y="1056"/>
            <a:chExt cx="1776" cy="1104"/>
          </a:xfrm>
        </p:grpSpPr>
        <p:grpSp>
          <p:nvGrpSpPr>
            <p:cNvPr id="44" name="Group 8"/>
            <p:cNvGrpSpPr>
              <a:grpSpLocks/>
            </p:cNvGrpSpPr>
            <p:nvPr/>
          </p:nvGrpSpPr>
          <p:grpSpPr bwMode="auto">
            <a:xfrm>
              <a:off x="3432" y="1056"/>
              <a:ext cx="1776" cy="960"/>
              <a:chOff x="3456" y="1056"/>
              <a:chExt cx="1776" cy="960"/>
            </a:xfrm>
          </p:grpSpPr>
          <p:pic>
            <p:nvPicPr>
              <p:cNvPr id="46" name="Picture 9" descr="b32mmf_199711"/>
              <p:cNvPicPr>
                <a:picLocks noChangeAspect="1" noChangeArrowheads="1"/>
              </p:cNvPicPr>
              <p:nvPr/>
            </p:nvPicPr>
            <p:blipFill>
              <a:blip r:embed="rId6">
                <a:lum contrast="-6000"/>
              </a:blip>
              <a:srcRect t="25035" r="53690" b="56606"/>
              <a:stretch>
                <a:fillRect/>
              </a:stretch>
            </p:blipFill>
            <p:spPr bwMode="auto">
              <a:xfrm>
                <a:off x="3456" y="1056"/>
                <a:ext cx="1776" cy="528"/>
              </a:xfrm>
              <a:prstGeom prst="rect">
                <a:avLst/>
              </a:prstGeom>
              <a:noFill/>
            </p:spPr>
          </p:pic>
          <p:pic>
            <p:nvPicPr>
              <p:cNvPr id="47" name="Picture 10" descr="b32mmf_199711"/>
              <p:cNvPicPr>
                <a:picLocks noChangeAspect="1" noChangeArrowheads="1"/>
              </p:cNvPicPr>
              <p:nvPr/>
            </p:nvPicPr>
            <p:blipFill>
              <a:blip r:embed="rId6">
                <a:lum contrast="-6000"/>
              </a:blip>
              <a:srcRect t="68428" r="53690" b="14882"/>
              <a:stretch>
                <a:fillRect/>
              </a:stretch>
            </p:blipFill>
            <p:spPr bwMode="auto">
              <a:xfrm>
                <a:off x="3456" y="1536"/>
                <a:ext cx="1776" cy="480"/>
              </a:xfrm>
              <a:prstGeom prst="rect">
                <a:avLst/>
              </a:prstGeom>
              <a:noFill/>
            </p:spPr>
          </p:pic>
        </p:grpSp>
        <p:pic>
          <p:nvPicPr>
            <p:cNvPr id="45" name="Picture 11" descr="b32mmf_199711"/>
            <p:cNvPicPr>
              <a:picLocks noChangeAspect="1" noChangeArrowheads="1"/>
            </p:cNvPicPr>
            <p:nvPr/>
          </p:nvPicPr>
          <p:blipFill>
            <a:blip r:embed="rId6"/>
            <a:srcRect t="88457" r="53690" b="6537"/>
            <a:stretch>
              <a:fillRect/>
            </a:stretch>
          </p:blipFill>
          <p:spPr bwMode="auto">
            <a:xfrm>
              <a:off x="3432" y="2016"/>
              <a:ext cx="1776" cy="144"/>
            </a:xfrm>
            <a:prstGeom prst="rect">
              <a:avLst/>
            </a:prstGeom>
            <a:noFill/>
          </p:spPr>
        </p:pic>
      </p:grp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533400" y="2286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0080"/>
                </a:solidFill>
                <a:latin typeface="Times" pitchFamily="-105" charset="0"/>
              </a:rPr>
              <a:t>TRMM Jan/99</a:t>
            </a:r>
            <a:endParaRPr lang="en-US" dirty="0">
              <a:solidFill>
                <a:srgbClr val="000080"/>
              </a:solidFill>
              <a:latin typeface="Times" pitchFamily="-105" charset="0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762000" y="2362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000080"/>
                </a:solidFill>
                <a:latin typeface="Times" pitchFamily="-105" charset="0"/>
              </a:rPr>
              <a:t>MMF</a:t>
            </a:r>
            <a:endParaRPr lang="en-US">
              <a:solidFill>
                <a:srgbClr val="000080"/>
              </a:solidFill>
              <a:latin typeface="Times" pitchFamily="-105" charset="0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3124200" y="3429000"/>
            <a:ext cx="968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chemeClr val="accent2"/>
                </a:solidFill>
                <a:latin typeface="Times" pitchFamily="-105" charset="0"/>
              </a:rPr>
              <a:t>GOCART</a:t>
            </a:r>
            <a:endParaRPr lang="en-US">
              <a:solidFill>
                <a:schemeClr val="accent2"/>
              </a:solidFill>
              <a:latin typeface="Times" pitchFamily="-105" charset="0"/>
            </a:endParaRPr>
          </a:p>
        </p:txBody>
      </p:sp>
      <p:pic>
        <p:nvPicPr>
          <p:cNvPr id="51" name="Picture 15" descr="clouds0926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04800" y="3505200"/>
            <a:ext cx="1524000" cy="1143000"/>
          </a:xfrm>
          <a:prstGeom prst="rect">
            <a:avLst/>
          </a:prstGeom>
          <a:noFill/>
        </p:spPr>
      </p:pic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228600" y="4876800"/>
            <a:ext cx="1676400" cy="2444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030000"/>
                </a:solidFill>
                <a:latin typeface="Times" pitchFamily="-105" charset="0"/>
              </a:rPr>
              <a:t>GCE - LBA (250 </a:t>
            </a:r>
            <a:r>
              <a:rPr lang="en-US" sz="1000" b="1" dirty="0" err="1">
                <a:solidFill>
                  <a:srgbClr val="030000"/>
                </a:solidFill>
                <a:latin typeface="Times" pitchFamily="-105" charset="0"/>
              </a:rPr>
              <a:t>m</a:t>
            </a:r>
            <a:r>
              <a:rPr lang="en-US" sz="1000" b="1" dirty="0">
                <a:solidFill>
                  <a:srgbClr val="030000"/>
                </a:solidFill>
                <a:latin typeface="Times" pitchFamily="-105" charset="0"/>
              </a:rPr>
              <a:t>, 30 sec)</a:t>
            </a:r>
            <a:endParaRPr lang="en-US" dirty="0">
              <a:solidFill>
                <a:srgbClr val="030000"/>
              </a:solidFill>
              <a:latin typeface="Times" pitchFamily="-105" charset="0"/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6324600" y="2971800"/>
            <a:ext cx="2209800" cy="5492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rgbClr val="030000"/>
                </a:solidFill>
                <a:latin typeface="Times" pitchFamily="-105" charset="0"/>
              </a:rPr>
              <a:t>WRF- </a:t>
            </a:r>
            <a:r>
              <a:rPr lang="en-US" sz="1200" b="1" i="1" dirty="0">
                <a:solidFill>
                  <a:srgbClr val="030000"/>
                </a:solidFill>
                <a:latin typeface="Times" pitchFamily="-105" charset="0"/>
              </a:rPr>
              <a:t>Hurricane Katrina</a:t>
            </a:r>
            <a:r>
              <a:rPr lang="en-US" sz="1200" b="1" dirty="0">
                <a:solidFill>
                  <a:srgbClr val="030000"/>
                </a:solidFill>
                <a:latin typeface="Times" pitchFamily="-105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rgbClr val="030000"/>
                </a:solidFill>
                <a:latin typeface="Times" pitchFamily="-105" charset="0"/>
              </a:rPr>
              <a:t>(1.67 km, 2 min)</a:t>
            </a:r>
          </a:p>
        </p:txBody>
      </p:sp>
      <p:pic>
        <p:nvPicPr>
          <p:cNvPr id="54" name="Picture 1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/>
              <a:stretch>
                <a:fillRect/>
              </a:stretch>
            </p:blipFill>
          </mc:Choice>
          <mc:Fallback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1524000" y="990600"/>
            <a:ext cx="43227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228600" y="6324600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lvl="2" algn="just"/>
            <a:r>
              <a:rPr lang="en-US" sz="1000" dirty="0">
                <a:solidFill>
                  <a:srgbClr val="030000"/>
                </a:solidFill>
                <a:latin typeface="Times" pitchFamily="-105" charset="0"/>
              </a:rPr>
              <a:t>Tao, W.-K., D. Anderson, J. </a:t>
            </a:r>
            <a:r>
              <a:rPr lang="en-US" sz="1000" dirty="0" err="1">
                <a:solidFill>
                  <a:srgbClr val="030000"/>
                </a:solidFill>
                <a:latin typeface="Times" pitchFamily="-105" charset="0"/>
              </a:rPr>
              <a:t>Chern</a:t>
            </a:r>
            <a:r>
              <a:rPr lang="en-US" sz="1000" dirty="0">
                <a:solidFill>
                  <a:srgbClr val="030000"/>
                </a:solidFill>
                <a:latin typeface="Times" pitchFamily="-105" charset="0"/>
              </a:rPr>
              <a:t>, J. </a:t>
            </a:r>
            <a:r>
              <a:rPr lang="en-US" sz="1000" dirty="0" err="1">
                <a:solidFill>
                  <a:srgbClr val="030000"/>
                </a:solidFill>
                <a:latin typeface="Times" pitchFamily="-105" charset="0"/>
              </a:rPr>
              <a:t>Estin</a:t>
            </a:r>
            <a:r>
              <a:rPr lang="en-US" sz="1000" dirty="0">
                <a:solidFill>
                  <a:srgbClr val="030000"/>
                </a:solidFill>
                <a:latin typeface="Times" pitchFamily="-105" charset="0"/>
              </a:rPr>
              <a:t>, A. </a:t>
            </a:r>
            <a:r>
              <a:rPr lang="en-US" sz="1000" dirty="0" err="1">
                <a:solidFill>
                  <a:srgbClr val="030000"/>
                </a:solidFill>
                <a:latin typeface="Times" pitchFamily="-105" charset="0"/>
              </a:rPr>
              <a:t>Hou</a:t>
            </a:r>
            <a:r>
              <a:rPr lang="en-US" sz="1000" dirty="0">
                <a:solidFill>
                  <a:srgbClr val="030000"/>
                </a:solidFill>
                <a:latin typeface="Times" pitchFamily="-105" charset="0"/>
              </a:rPr>
              <a:t>, P. Houser, R. </a:t>
            </a:r>
            <a:r>
              <a:rPr lang="en-US" sz="1000" dirty="0" err="1">
                <a:solidFill>
                  <a:srgbClr val="030000"/>
                </a:solidFill>
                <a:latin typeface="Times" pitchFamily="-105" charset="0"/>
              </a:rPr>
              <a:t>Kakar</a:t>
            </a:r>
            <a:r>
              <a:rPr lang="en-US" sz="1000" dirty="0">
                <a:solidFill>
                  <a:srgbClr val="030000"/>
                </a:solidFill>
                <a:latin typeface="Times" pitchFamily="-105" charset="0"/>
              </a:rPr>
              <a:t>, S. Lang, W. Lau, C. Peters-</a:t>
            </a:r>
            <a:r>
              <a:rPr lang="en-US" sz="1000" dirty="0" err="1">
                <a:solidFill>
                  <a:srgbClr val="030000"/>
                </a:solidFill>
                <a:latin typeface="Times" pitchFamily="-105" charset="0"/>
              </a:rPr>
              <a:t>Lidard</a:t>
            </a:r>
            <a:r>
              <a:rPr lang="en-US" sz="1000" dirty="0">
                <a:solidFill>
                  <a:srgbClr val="030000"/>
                </a:solidFill>
                <a:latin typeface="Times" pitchFamily="-105" charset="0"/>
              </a:rPr>
              <a:t>, X. Li, T. Matsui, </a:t>
            </a:r>
            <a:r>
              <a:rPr lang="en-US" sz="1000" dirty="0">
                <a:solidFill>
                  <a:srgbClr val="030000"/>
                </a:solidFill>
                <a:latin typeface="Times" pitchFamily="-105" charset="0"/>
                <a:ea typeface="MS Mincho" charset="-128"/>
                <a:cs typeface="MS Mincho" charset="-128"/>
              </a:rPr>
              <a:t>M. </a:t>
            </a:r>
            <a:r>
              <a:rPr lang="en-US" sz="1000" dirty="0" err="1">
                <a:solidFill>
                  <a:srgbClr val="030000"/>
                </a:solidFill>
                <a:latin typeface="Times" pitchFamily="-105" charset="0"/>
                <a:ea typeface="MS Mincho" charset="-128"/>
                <a:cs typeface="MS Mincho" charset="-128"/>
              </a:rPr>
              <a:t>Rienecker</a:t>
            </a:r>
            <a:r>
              <a:rPr lang="en-US" sz="1000" dirty="0">
                <a:solidFill>
                  <a:srgbClr val="030000"/>
                </a:solidFill>
                <a:latin typeface="Times" pitchFamily="-105" charset="0"/>
                <a:ea typeface="MS Mincho" charset="-128"/>
                <a:cs typeface="MS Mincho" charset="-128"/>
              </a:rPr>
              <a:t>, M. R. </a:t>
            </a:r>
            <a:r>
              <a:rPr lang="en-US" sz="1000" dirty="0" err="1">
                <a:solidFill>
                  <a:srgbClr val="030000"/>
                </a:solidFill>
                <a:latin typeface="Times" pitchFamily="-105" charset="0"/>
                <a:ea typeface="MS Mincho" charset="-128"/>
                <a:cs typeface="MS Mincho" charset="-128"/>
              </a:rPr>
              <a:t>Schoeberl</a:t>
            </a:r>
            <a:r>
              <a:rPr lang="en-US" sz="1000" dirty="0">
                <a:solidFill>
                  <a:srgbClr val="030000"/>
                </a:solidFill>
                <a:latin typeface="Times" pitchFamily="-105" charset="0"/>
              </a:rPr>
              <a:t> B.-W. </a:t>
            </a:r>
            <a:r>
              <a:rPr lang="en-US" sz="1000" dirty="0" err="1">
                <a:solidFill>
                  <a:srgbClr val="030000"/>
                </a:solidFill>
                <a:latin typeface="Times" pitchFamily="-105" charset="0"/>
              </a:rPr>
              <a:t>Shen</a:t>
            </a:r>
            <a:r>
              <a:rPr lang="en-US" sz="1000" dirty="0">
                <a:solidFill>
                  <a:srgbClr val="030000"/>
                </a:solidFill>
                <a:latin typeface="Times" pitchFamily="-105" charset="0"/>
              </a:rPr>
              <a:t>, J.-J. Shi, and X. </a:t>
            </a:r>
            <a:r>
              <a:rPr lang="en-US" sz="1000" dirty="0" err="1">
                <a:solidFill>
                  <a:srgbClr val="030000"/>
                </a:solidFill>
                <a:latin typeface="Times" pitchFamily="-105" charset="0"/>
              </a:rPr>
              <a:t>Zeng</a:t>
            </a:r>
            <a:r>
              <a:rPr lang="en-US" sz="1000" dirty="0">
                <a:solidFill>
                  <a:srgbClr val="030000"/>
                </a:solidFill>
                <a:latin typeface="Times" pitchFamily="-105" charset="0"/>
              </a:rPr>
              <a:t>, 2009: Goddard Multi-Scale Modeling Systems with Unified Physics, </a:t>
            </a:r>
            <a:r>
              <a:rPr lang="en-US" sz="1000" i="1" dirty="0" err="1">
                <a:solidFill>
                  <a:srgbClr val="030000"/>
                </a:solidFill>
                <a:latin typeface="Times" pitchFamily="-105" charset="0"/>
              </a:rPr>
              <a:t>Annales</a:t>
            </a:r>
            <a:r>
              <a:rPr lang="en-US" sz="1000" i="1" dirty="0">
                <a:solidFill>
                  <a:srgbClr val="030000"/>
                </a:solidFill>
                <a:latin typeface="Times" pitchFamily="-105" charset="0"/>
              </a:rPr>
              <a:t> Geophysics</a:t>
            </a:r>
            <a:r>
              <a:rPr lang="en-US" sz="1000" dirty="0">
                <a:solidFill>
                  <a:srgbClr val="030000"/>
                </a:solidFill>
                <a:latin typeface="Times" pitchFamily="-105" charset="0"/>
              </a:rPr>
              <a:t>, </a:t>
            </a:r>
            <a:r>
              <a:rPr lang="en-US" sz="1000" b="1" dirty="0">
                <a:solidFill>
                  <a:srgbClr val="030000"/>
                </a:solidFill>
                <a:latin typeface="Times" pitchFamily="-105" charset="0"/>
              </a:rPr>
              <a:t>27</a:t>
            </a:r>
            <a:r>
              <a:rPr lang="en-US" sz="1000" dirty="0">
                <a:solidFill>
                  <a:srgbClr val="030000"/>
                </a:solidFill>
                <a:latin typeface="Times" pitchFamily="-105" charset="0"/>
              </a:rPr>
              <a:t>, 3055-3064.</a:t>
            </a:r>
          </a:p>
        </p:txBody>
      </p:sp>
      <p:pic>
        <p:nvPicPr>
          <p:cNvPr id="56" name="Picture 20" descr="wrf_QSNOW-x18">
            <a:hlinkClick r:id="" action="ppaction://media"/>
          </p:cNvPr>
          <p:cNvPicPr/>
          <p:nvPr>
            <a:vide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533400"/>
            <a:ext cx="3124200" cy="219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0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video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iaowen2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6731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762000"/>
            <a:ext cx="457729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400" dirty="0" smtClean="0">
                <a:solidFill>
                  <a:srgbClr val="030000"/>
                </a:solidFill>
              </a:rPr>
              <a:t>Thank You!</a:t>
            </a:r>
            <a:endParaRPr lang="en-US" sz="6400" dirty="0">
              <a:solidFill>
                <a:srgbClr val="03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mulus_Congest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86000"/>
            <a:ext cx="2369593" cy="1752600"/>
          </a:xfrm>
          <a:prstGeom prst="rect">
            <a:avLst/>
          </a:prstGeom>
        </p:spPr>
      </p:pic>
      <p:pic>
        <p:nvPicPr>
          <p:cNvPr id="5" name="Picture 4" descr="earth-from-space-afri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371600"/>
            <a:ext cx="39624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4876800"/>
            <a:ext cx="3177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0000"/>
                </a:solidFill>
              </a:rPr>
              <a:t>Cumulus Congestus</a:t>
            </a:r>
          </a:p>
          <a:p>
            <a:pPr algn="ctr"/>
            <a:r>
              <a:rPr lang="en-US" dirty="0" smtClean="0">
                <a:solidFill>
                  <a:srgbClr val="030000"/>
                </a:solidFill>
              </a:rPr>
              <a:t>         ~10</a:t>
            </a:r>
            <a:r>
              <a:rPr lang="en-US" baseline="30000" dirty="0" smtClean="0">
                <a:solidFill>
                  <a:srgbClr val="030000"/>
                </a:solidFill>
              </a:rPr>
              <a:t>3 </a:t>
            </a:r>
            <a:r>
              <a:rPr lang="en-US" dirty="0" err="1">
                <a:solidFill>
                  <a:srgbClr val="030000"/>
                </a:solidFill>
              </a:rPr>
              <a:t>m</a:t>
            </a:r>
            <a:endParaRPr lang="en-US" baseline="30000" dirty="0">
              <a:solidFill>
                <a:srgbClr val="03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762000"/>
            <a:ext cx="5340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30000"/>
                </a:solidFill>
              </a:rPr>
              <a:t>Making a connection….</a:t>
            </a:r>
            <a:endParaRPr lang="en-US" sz="3600" dirty="0">
              <a:solidFill>
                <a:srgbClr val="03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5790" y="4876800"/>
            <a:ext cx="3998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0000"/>
                </a:solidFill>
              </a:rPr>
              <a:t>Madden-Julian Oscillation</a:t>
            </a:r>
          </a:p>
          <a:p>
            <a:r>
              <a:rPr lang="en-US" dirty="0" smtClean="0">
                <a:solidFill>
                  <a:srgbClr val="030000"/>
                </a:solidFill>
              </a:rPr>
              <a:t>             ~10</a:t>
            </a:r>
            <a:r>
              <a:rPr lang="en-US" baseline="30000" dirty="0">
                <a:solidFill>
                  <a:srgbClr val="030000"/>
                </a:solidFill>
              </a:rPr>
              <a:t>7</a:t>
            </a:r>
            <a:r>
              <a:rPr lang="en-US" baseline="30000" dirty="0" smtClean="0">
                <a:solidFill>
                  <a:srgbClr val="030000"/>
                </a:solidFill>
              </a:rPr>
              <a:t> </a:t>
            </a:r>
            <a:r>
              <a:rPr lang="en-US" dirty="0" err="1">
                <a:solidFill>
                  <a:srgbClr val="030000"/>
                </a:solidFill>
              </a:rPr>
              <a:t>m</a:t>
            </a:r>
            <a:endParaRPr lang="en-US" baseline="30000" dirty="0">
              <a:solidFill>
                <a:srgbClr val="03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876800"/>
            <a:ext cx="145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0000"/>
                </a:solidFill>
              </a:rPr>
              <a:t>aerosols</a:t>
            </a:r>
            <a:endParaRPr lang="en-US" dirty="0">
              <a:solidFill>
                <a:srgbClr val="03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257800"/>
            <a:ext cx="1219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0000"/>
                </a:solidFill>
              </a:rPr>
              <a:t>~10</a:t>
            </a:r>
            <a:r>
              <a:rPr lang="en-US" baseline="30000" dirty="0" smtClean="0">
                <a:solidFill>
                  <a:srgbClr val="030000"/>
                </a:solidFill>
              </a:rPr>
              <a:t>-7 </a:t>
            </a:r>
            <a:r>
              <a:rPr lang="en-US" dirty="0" err="1">
                <a:solidFill>
                  <a:srgbClr val="030000"/>
                </a:solidFill>
              </a:rPr>
              <a:t>m</a:t>
            </a:r>
            <a:endParaRPr lang="en-US" baseline="30000" dirty="0">
              <a:solidFill>
                <a:srgbClr val="03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1219200" y="228600"/>
            <a:ext cx="6924792" cy="830997"/>
          </a:xfrm>
          <a:prstGeom prst="rect">
            <a:avLst/>
          </a:prstGeom>
          <a:solidFill>
            <a:srgbClr val="1744D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/>
              <a:t>TOGA COARE </a:t>
            </a:r>
            <a:r>
              <a:rPr lang="en-US" b="0" dirty="0">
                <a:solidFill>
                  <a:srgbClr val="FF0000"/>
                </a:solidFill>
              </a:rPr>
              <a:t>control </a:t>
            </a:r>
            <a:r>
              <a:rPr lang="en-US" b="0" dirty="0"/>
              <a:t>Experiment with typical </a:t>
            </a:r>
          </a:p>
          <a:p>
            <a:r>
              <a:rPr lang="en-US" b="0" dirty="0"/>
              <a:t>Maritime Aerosol concentrations (</a:t>
            </a:r>
            <a:r>
              <a:rPr lang="en-US" b="0" dirty="0" err="1"/>
              <a:t>Jaenicke</a:t>
            </a:r>
            <a:r>
              <a:rPr lang="en-US" b="0" dirty="0"/>
              <a:t>, 1988)</a:t>
            </a:r>
          </a:p>
        </p:txBody>
      </p:sp>
      <p:pic>
        <p:nvPicPr>
          <p:cNvPr id="4" name="radar_bin_con_005 copy.gif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25880" y="1295400"/>
            <a:ext cx="667512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06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FFFFFF"/>
                </a:solidFill>
              </a:rPr>
              <a:t>TOGA COARE </a:t>
            </a:r>
            <a:r>
              <a:rPr lang="en-US" b="0" dirty="0">
                <a:solidFill>
                  <a:srgbClr val="FF0000"/>
                </a:solidFill>
              </a:rPr>
              <a:t>10x control </a:t>
            </a:r>
            <a:r>
              <a:rPr lang="en-US" b="0" dirty="0">
                <a:solidFill>
                  <a:srgbClr val="FFFFFF"/>
                </a:solidFill>
              </a:rPr>
              <a:t>aerosol number concentrations</a:t>
            </a:r>
          </a:p>
        </p:txBody>
      </p:sp>
      <p:pic>
        <p:nvPicPr>
          <p:cNvPr id="4" name="radar_bin_high_005 copy.gif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1600" y="1104900"/>
            <a:ext cx="6553200" cy="546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_series_plot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0" y="0"/>
            <a:ext cx="577664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30000"/>
                </a:solidFill>
              </a:rPr>
              <a:t>Summary of TOGA COARE Simulation</a:t>
            </a:r>
            <a:endParaRPr lang="en-US" dirty="0">
              <a:solidFill>
                <a:srgbClr val="03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609600" y="1295400"/>
            <a:ext cx="457200" cy="5181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CE" pitchFamily="-105" charset="-1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09600" y="6400800"/>
            <a:ext cx="7772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CE" pitchFamily="-105" charset="-18"/>
            </a:endParaRP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57200" y="1143000"/>
            <a:ext cx="8677275" cy="7304088"/>
            <a:chOff x="294" y="720"/>
            <a:chExt cx="5466" cy="4601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294" y="720"/>
            <a:ext cx="5466" cy="3307"/>
          </p:xfrm>
          <a:graphic>
            <a:graphicData uri="http://schemas.openxmlformats.org/presentationml/2006/ole">
              <p:oleObj spid="_x0000_s201730" name="Worksheet" r:id="rId3" imgW="8674608" imgH="5931408" progId="Excel.Sheet.8">
                <p:embed/>
              </p:oleObj>
            </a:graphicData>
          </a:graphic>
        </p:graphicFrame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294" y="2243"/>
            <a:ext cx="5088" cy="3078"/>
          </p:xfrm>
          <a:graphic>
            <a:graphicData uri="http://schemas.openxmlformats.org/presentationml/2006/ole">
              <p:oleObj spid="_x0000_s201731" name="Worksheet" r:id="rId4" imgW="8674608" imgH="5931408" progId="Excel.Sheet.8">
                <p:embed/>
              </p:oleObj>
            </a:graphicData>
          </a:graphic>
        </p:graphicFrame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57400" y="5334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600" dirty="0">
                <a:solidFill>
                  <a:srgbClr val="030000"/>
                </a:solidFill>
                <a:latin typeface="Helvetica" pitchFamily="-105" charset="0"/>
              </a:rPr>
              <a:t>Other Cloud Modeling Studies</a:t>
            </a:r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1219200" y="1600200"/>
            <a:ext cx="7239000" cy="4724400"/>
            <a:chOff x="768" y="1008"/>
            <a:chExt cx="4560" cy="2976"/>
          </a:xfrm>
        </p:grpSpPr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2976" y="1008"/>
              <a:ext cx="336" cy="144"/>
            </a:xfrm>
            <a:prstGeom prst="rect">
              <a:avLst/>
            </a:prstGeom>
            <a:noFill/>
            <a:ln w="38100">
              <a:solidFill>
                <a:srgbClr val="FF99CC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2496" y="1296"/>
              <a:ext cx="384" cy="144"/>
            </a:xfrm>
            <a:prstGeom prst="rect">
              <a:avLst/>
            </a:prstGeom>
            <a:noFill/>
            <a:ln w="38100">
              <a:solidFill>
                <a:srgbClr val="FF99CC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920" y="1680"/>
              <a:ext cx="384" cy="144"/>
            </a:xfrm>
            <a:prstGeom prst="rect">
              <a:avLst/>
            </a:prstGeom>
            <a:noFill/>
            <a:ln w="38100">
              <a:solidFill>
                <a:srgbClr val="FF99CC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1296" y="1968"/>
              <a:ext cx="384" cy="144"/>
            </a:xfrm>
            <a:prstGeom prst="rect">
              <a:avLst/>
            </a:prstGeom>
            <a:noFill/>
            <a:ln w="38100">
              <a:solidFill>
                <a:srgbClr val="FF99CC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768" y="2496"/>
              <a:ext cx="480" cy="144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864" y="2592"/>
              <a:ext cx="480" cy="144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1152" y="3120"/>
              <a:ext cx="480" cy="144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 flipV="1">
              <a:off x="2256" y="3840"/>
              <a:ext cx="480" cy="144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1920" y="3504"/>
              <a:ext cx="480" cy="144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1488" y="3264"/>
              <a:ext cx="480" cy="144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1056" y="2784"/>
              <a:ext cx="480" cy="144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1"/>
            <p:cNvSpPr>
              <a:spLocks noChangeArrowheads="1"/>
            </p:cNvSpPr>
            <p:nvPr/>
          </p:nvSpPr>
          <p:spPr bwMode="auto">
            <a:xfrm>
              <a:off x="2592" y="3696"/>
              <a:ext cx="480" cy="144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32"/>
            <p:cNvSpPr>
              <a:spLocks noChangeArrowheads="1"/>
            </p:cNvSpPr>
            <p:nvPr/>
          </p:nvSpPr>
          <p:spPr bwMode="auto">
            <a:xfrm>
              <a:off x="3648" y="2544"/>
              <a:ext cx="528" cy="144"/>
            </a:xfrm>
            <a:prstGeom prst="rect">
              <a:avLst/>
            </a:prstGeom>
            <a:noFill/>
            <a:ln w="38100">
              <a:solidFill>
                <a:srgbClr val="7002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33"/>
            <p:cNvSpPr>
              <a:spLocks noChangeArrowheads="1"/>
            </p:cNvSpPr>
            <p:nvPr/>
          </p:nvSpPr>
          <p:spPr bwMode="auto">
            <a:xfrm>
              <a:off x="4464" y="2928"/>
              <a:ext cx="864" cy="192"/>
            </a:xfrm>
            <a:prstGeom prst="rect">
              <a:avLst/>
            </a:prstGeom>
            <a:noFill/>
            <a:ln w="38100">
              <a:solidFill>
                <a:srgbClr val="7002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228600" y="3429000"/>
            <a:ext cx="4587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</a:rPr>
              <a:t>∆P (%)</a:t>
            </a:r>
            <a:endParaRPr lang="en-US" b="0"/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3581400" y="652145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bg1"/>
                </a:solidFill>
              </a:rPr>
              <a:t>∆N (cm</a:t>
            </a:r>
            <a:r>
              <a:rPr lang="en-US" sz="1600" b="0" baseline="30000" dirty="0">
                <a:solidFill>
                  <a:schemeClr val="bg1"/>
                </a:solidFill>
              </a:rPr>
              <a:t>-3</a:t>
            </a:r>
            <a:r>
              <a:rPr lang="en-US" sz="1600" b="0" dirty="0">
                <a:solidFill>
                  <a:schemeClr val="bg1"/>
                </a:solidFill>
              </a:rPr>
              <a:t>)</a:t>
            </a:r>
            <a:endParaRPr lang="en-US" b="0" dirty="0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6705600" y="3505200"/>
            <a:ext cx="152400" cy="152400"/>
          </a:xfrm>
          <a:prstGeom prst="ellipse">
            <a:avLst/>
          </a:prstGeom>
          <a:solidFill>
            <a:srgbClr val="E128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6705600" y="3276600"/>
            <a:ext cx="600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GATE</a:t>
            </a:r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1905000" y="3657600"/>
            <a:ext cx="152400" cy="152400"/>
          </a:xfrm>
          <a:prstGeom prst="ellipse">
            <a:avLst/>
          </a:prstGeom>
          <a:solidFill>
            <a:srgbClr val="E1283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2057400" y="3505200"/>
            <a:ext cx="479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0">
                <a:solidFill>
                  <a:srgbClr val="000000"/>
                </a:solidFill>
              </a:rPr>
              <a:t>LBA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304800" y="1066800"/>
            <a:ext cx="85090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Why?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TOGA COARE Thermodynamics;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Characteristics of Maritime aerosols;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Cloud microphysics and dynamics interactions;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Implications on large scale circulations.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2" name="Picture 6" descr="i1520-0442-12-8-2397-f05"/>
          <p:cNvPicPr>
            <a:picLocks noChangeAspect="1" noChangeArrowheads="1"/>
          </p:cNvPicPr>
          <p:nvPr/>
        </p:nvPicPr>
        <p:blipFill>
          <a:blip r:embed="rId3">
            <a:alphaModFix amt="88000"/>
          </a:blip>
          <a:srcRect/>
          <a:stretch>
            <a:fillRect/>
          </a:stretch>
        </p:blipFill>
        <p:spPr bwMode="auto">
          <a:xfrm>
            <a:off x="3200400" y="2514600"/>
            <a:ext cx="5791200" cy="3643901"/>
          </a:xfrm>
          <a:prstGeom prst="rect">
            <a:avLst/>
          </a:prstGeom>
          <a:noFill/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200400" y="2133600"/>
            <a:ext cx="5791200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</a:rPr>
              <a:t>Average temperature profile from COARE IFA</a:t>
            </a: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2819400" y="152400"/>
            <a:ext cx="358263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Thermodynamics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6781800" y="6324600"/>
            <a:ext cx="17887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</a:rPr>
              <a:t>Johnson (1999)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838200"/>
            <a:ext cx="8534400" cy="1200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30000"/>
                </a:solidFill>
              </a:rPr>
              <a:t>Tropical oceanic sounding is characterized by ample water vapor supply, weak instability, and two inversion layers: trade wind inversion and </a:t>
            </a:r>
            <a:r>
              <a:rPr lang="en-US" dirty="0" smtClean="0">
                <a:solidFill>
                  <a:srgbClr val="FF0000"/>
                </a:solidFill>
              </a:rPr>
              <a:t>0°C inversion</a:t>
            </a:r>
            <a:r>
              <a:rPr lang="en-US" dirty="0" smtClean="0">
                <a:solidFill>
                  <a:srgbClr val="030000"/>
                </a:solidFill>
              </a:rPr>
              <a:t>.</a:t>
            </a:r>
            <a:endParaRPr lang="en-US" dirty="0">
              <a:solidFill>
                <a:srgbClr val="030000"/>
              </a:solidFill>
            </a:endParaRPr>
          </a:p>
        </p:txBody>
      </p:sp>
      <p:pic>
        <p:nvPicPr>
          <p:cNvPr id="9" name="Picture 8" descr="Folkins_sound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8600" y="2057400"/>
            <a:ext cx="28194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1219200" y="1219200"/>
            <a:ext cx="685800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</a:rPr>
              <a:t>Higher concentrations at the large size tail but much lower concentration at smaller size</a:t>
            </a:r>
          </a:p>
        </p:txBody>
      </p:sp>
      <p:pic>
        <p:nvPicPr>
          <p:cNvPr id="158723" name="Picture 3" descr="aerosol_comp"/>
          <p:cNvPicPr>
            <a:picLocks noChangeAspect="1" noChangeArrowheads="1"/>
          </p:cNvPicPr>
          <p:nvPr/>
        </p:nvPicPr>
        <p:blipFill>
          <a:blip r:embed="rId3">
            <a:alphaModFix amt="69000"/>
          </a:blip>
          <a:srcRect/>
          <a:stretch>
            <a:fillRect/>
          </a:stretch>
        </p:blipFill>
        <p:spPr bwMode="auto">
          <a:xfrm>
            <a:off x="1371600" y="2362200"/>
            <a:ext cx="6400800" cy="3840163"/>
          </a:xfrm>
          <a:prstGeom prst="rect">
            <a:avLst/>
          </a:prstGeom>
          <a:noFill/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5546725" y="2949575"/>
            <a:ext cx="1573213" cy="457200"/>
          </a:xfrm>
          <a:prstGeom prst="rect">
            <a:avLst/>
          </a:prstGeom>
          <a:solidFill>
            <a:srgbClr val="E1273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continenal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4267200" y="4114800"/>
            <a:ext cx="13525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maritime</a:t>
            </a: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2743200" y="304800"/>
            <a:ext cx="3267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Maritime Aerosols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CE" pitchFamily="-105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CE" pitchFamily="-105" charset="-18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4D4D4D"/>
        </a:dk1>
        <a:lt1>
          <a:srgbClr val="FFFFFF"/>
        </a:lt1>
        <a:dk2>
          <a:srgbClr val="000092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AAAAC7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4F4F77"/>
        </a:dk1>
        <a:lt1>
          <a:srgbClr val="FFFFFF"/>
        </a:lt1>
        <a:dk2>
          <a:srgbClr val="000092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AAAAC7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HD:Users:xli:MOCA_09:backgroud.ppt</Template>
  <TotalTime>23582</TotalTime>
  <Words>494</Words>
  <Application>Microsoft Macintosh PowerPoint</Application>
  <PresentationFormat>On-screen Show (4:3)</PresentationFormat>
  <Paragraphs>90</Paragraphs>
  <Slides>14</Slides>
  <Notes>10</Notes>
  <HiddenSlides>0</HiddenSlides>
  <MMClips>4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Clouds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NASA/GSFC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Xiaowen Li</dc:creator>
  <cp:lastModifiedBy>Robert Levy</cp:lastModifiedBy>
  <cp:revision>222</cp:revision>
  <dcterms:created xsi:type="dcterms:W3CDTF">2010-04-29T15:09:47Z</dcterms:created>
  <dcterms:modified xsi:type="dcterms:W3CDTF">2010-04-29T15:16:07Z</dcterms:modified>
</cp:coreProperties>
</file>