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23" r:id="rId3"/>
    <p:sldId id="261" r:id="rId4"/>
    <p:sldId id="260" r:id="rId5"/>
    <p:sldId id="262" r:id="rId6"/>
    <p:sldId id="322" r:id="rId7"/>
    <p:sldId id="264" r:id="rId8"/>
    <p:sldId id="265" r:id="rId9"/>
    <p:sldId id="266" r:id="rId10"/>
    <p:sldId id="267" r:id="rId11"/>
    <p:sldId id="268" r:id="rId12"/>
    <p:sldId id="314" r:id="rId13"/>
    <p:sldId id="325" r:id="rId14"/>
    <p:sldId id="326" r:id="rId15"/>
    <p:sldId id="327" r:id="rId16"/>
    <p:sldId id="318" r:id="rId17"/>
    <p:sldId id="269" r:id="rId18"/>
    <p:sldId id="272" r:id="rId19"/>
    <p:sldId id="302" r:id="rId20"/>
    <p:sldId id="328" r:id="rId21"/>
    <p:sldId id="330" r:id="rId22"/>
    <p:sldId id="303" r:id="rId23"/>
    <p:sldId id="304" r:id="rId24"/>
    <p:sldId id="294" r:id="rId25"/>
    <p:sldId id="305" r:id="rId26"/>
    <p:sldId id="306" r:id="rId27"/>
    <p:sldId id="331" r:id="rId28"/>
    <p:sldId id="338" r:id="rId29"/>
    <p:sldId id="339" r:id="rId30"/>
    <p:sldId id="340" r:id="rId31"/>
    <p:sldId id="341" r:id="rId32"/>
    <p:sldId id="337" r:id="rId33"/>
    <p:sldId id="333" r:id="rId34"/>
    <p:sldId id="334" r:id="rId35"/>
    <p:sldId id="335" r:id="rId36"/>
    <p:sldId id="336" r:id="rId37"/>
    <p:sldId id="332" r:id="rId38"/>
    <p:sldId id="320" r:id="rId39"/>
    <p:sldId id="32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B5983D"/>
    <a:srgbClr val="804000"/>
    <a:srgbClr val="008080"/>
    <a:srgbClr val="408000"/>
    <a:srgbClr val="FF00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04" autoAdjust="0"/>
  </p:normalViewPr>
  <p:slideViewPr>
    <p:cSldViewPr snapToGrid="0" snapToObjects="1" showGuides="1">
      <p:cViewPr varScale="1">
        <p:scale>
          <a:sx n="75" d="100"/>
          <a:sy n="75" d="100"/>
        </p:scale>
        <p:origin x="-880" y="-104"/>
      </p:cViewPr>
      <p:guideLst>
        <p:guide orient="horz" pos="4319"/>
        <p:guide pos="57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0679A-2FCA-DC4F-A6E5-0D4DFED73D52}" type="datetimeFigureOut">
              <a:rPr lang="en-US" smtClean="0"/>
              <a:t>5/30/13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FCBBB-D072-564D-82C9-4F7DEC04A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96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ED194-2FAF-D747-8051-C1AC825C58FB}" type="datetimeFigureOut">
              <a:rPr lang="en-US" smtClean="0"/>
              <a:t>5/30/13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0B969-CB74-6A48-891C-0AB070C9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8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6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2772" indent="-281835" defTabSz="91596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7341" indent="-225468" defTabSz="91596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8277" indent="-225468" defTabSz="91596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9214" indent="-225468" defTabSz="91596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0150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31086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2023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2959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80F0ECD-6BEF-46D2-99FD-1BF4BF4EB444}" type="slidenum">
              <a:rPr lang="en-US" sz="1200">
                <a:latin typeface="Times" pitchFamily="18" charset="0"/>
              </a:rPr>
              <a:pPr/>
              <a:t>7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091C3-14CE-E444-AAD5-AF9D5B62E134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71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E5E9-B5E1-2D4D-9632-7BC894F180B9}" type="datetime1">
              <a:rPr lang="en-US" smtClean="0"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3168-B519-BF49-A7A3-449AB5C40A67}" type="datetime1">
              <a:rPr lang="en-US" smtClean="0"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7470-D0BE-DD44-BA89-CD8DC644F946}" type="datetime1">
              <a:rPr lang="en-US" smtClean="0"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5955-446C-0145-84AE-07DBC80F6CFA}" type="datetime1">
              <a:rPr lang="en-US" smtClean="0"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3D1C-1321-194F-8513-4702EB0D488D}" type="datetime1">
              <a:rPr lang="en-US" smtClean="0"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2DFE-1A02-0F4A-9AE0-C4001E0EB583}" type="datetime1">
              <a:rPr lang="en-US" smtClean="0"/>
              <a:t>5/30/13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9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88C-7D57-7149-A8C3-CB2051788C90}" type="datetime1">
              <a:rPr lang="en-US" smtClean="0"/>
              <a:t>5/30/13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0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A391-8EE1-C84A-93DA-C934B8B0CC83}" type="datetime1">
              <a:rPr lang="en-US" smtClean="0"/>
              <a:t>5/30/13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6E7-F107-264D-ADD1-CC0955625F29}" type="datetime1">
              <a:rPr lang="en-US" smtClean="0"/>
              <a:t>5/30/13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5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2A-A8D1-7B4E-A173-B4275000196B}" type="datetime1">
              <a:rPr lang="en-US" smtClean="0"/>
              <a:t>5/30/13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9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B53E-4397-E54F-BA17-5538F186BE76}" type="datetime1">
              <a:rPr lang="en-US" smtClean="0"/>
              <a:t>5/30/13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501B-9A53-B840-8AC6-23F2ADE6AC85}" type="datetime1">
              <a:rPr lang="en-US" smtClean="0"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spb/aq/index_viirs.php?product_id=4" TargetMode="External"/><Relationship Id="rId4" Type="http://schemas.openxmlformats.org/officeDocument/2006/relationships/hyperlink" Target="http://www.star.nesdis.noaa.gov/jpss/ATBD.php%23S126472" TargetMode="External"/><Relationship Id="rId5" Type="http://schemas.openxmlformats.org/officeDocument/2006/relationships/hyperlink" Target="http://www.nsof.class.noaa.gov/saa/products/welcome" TargetMode="External"/><Relationship Id="rId6" Type="http://schemas.openxmlformats.org/officeDocument/2006/relationships/hyperlink" Target="http://npp.gsfc.nasa.gov/science/documents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lass.noaa.g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lass.noaa.gov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Delta II rocket launches with the NPOESS Preparatory Project (NPP) spacecraft payload from Space Launch Complex 2 at Vandenberg Air Force Base, Calif. NPP is the first &lt;a class=&quot;taxInlineTagLink&quot; id=&quot;ORGOV000098&quot; title=&quot;NASA&quot; href=&quot;/topic/science-technology/space-programs/nasa-ORGOV000098.topic&quot;&gt;NASA&lt;/a&gt; satellite mission to address the challenge of acquiring a wide range of land, ocean, and atmospheric measurements for Earth system science while simultaneously preparing to address operational requirements for weather forecasting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7"/>
          <a:stretch/>
        </p:blipFill>
        <p:spPr bwMode="auto">
          <a:xfrm>
            <a:off x="652157" y="2184400"/>
            <a:ext cx="7763710" cy="45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533" y="79045"/>
            <a:ext cx="8517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VIIRS aerosol algorithm and products. </a:t>
            </a:r>
          </a:p>
          <a:p>
            <a:pPr algn="ctr"/>
            <a:r>
              <a:rPr lang="en-US" sz="2800" dirty="0" smtClean="0"/>
              <a:t>Report to </a:t>
            </a:r>
            <a:r>
              <a:rPr lang="en-US" sz="2800" dirty="0" err="1" smtClean="0"/>
              <a:t>AeroCenter</a:t>
            </a:r>
            <a:r>
              <a:rPr lang="en-US" sz="2800" dirty="0" smtClean="0"/>
              <a:t> annual meeting.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92308" y="1302604"/>
            <a:ext cx="2445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Lorraine A. Remer</a:t>
            </a:r>
          </a:p>
          <a:p>
            <a:pPr algn="ctr"/>
            <a:r>
              <a:rPr lang="en-US" sz="2400" dirty="0" smtClean="0"/>
              <a:t>JCET UMBC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4"/>
    </mc:Choice>
    <mc:Fallback xmlns="">
      <p:transition xmlns:p14="http://schemas.microsoft.com/office/powerpoint/2010/main" spd="slow" advTm="71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60" y="0"/>
            <a:ext cx="6793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453" y="24498"/>
            <a:ext cx="3966350" cy="206210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MODIS swath edge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‘bowtie’ effect</a:t>
            </a:r>
          </a:p>
          <a:p>
            <a:endParaRPr lang="en-US" sz="3200" dirty="0">
              <a:solidFill>
                <a:srgbClr val="953735"/>
              </a:solidFill>
            </a:endParaRPr>
          </a:p>
          <a:p>
            <a:r>
              <a:rPr lang="en-US" sz="3200" dirty="0" smtClean="0">
                <a:solidFill>
                  <a:srgbClr val="953735"/>
                </a:solidFill>
              </a:rPr>
              <a:t>VIIRS doesn’t have this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60339" y="6125517"/>
            <a:ext cx="249749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NASA LANCE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2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7"/>
    </mc:Choice>
    <mc:Fallback xmlns="">
      <p:transition xmlns:p14="http://schemas.microsoft.com/office/powerpoint/2010/main" spd="slow" advTm="226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017425"/>
              </p:ext>
            </p:extLst>
          </p:nvPr>
        </p:nvGraphicFramePr>
        <p:xfrm>
          <a:off x="545915" y="339816"/>
          <a:ext cx="7838975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259"/>
                <a:gridCol w="2025871"/>
                <a:gridCol w="3422845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MODIS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VIIRS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 resolution nadir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 </a:t>
                      </a:r>
                      <a:r>
                        <a:rPr lang="en-US" sz="2400" dirty="0" smtClean="0"/>
                        <a:t>km and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3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 </a:t>
                      </a:r>
                      <a:r>
                        <a:rPr lang="en-US" sz="2400" dirty="0" smtClean="0"/>
                        <a:t>km and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0.75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 resolution edge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 </a:t>
                      </a:r>
                      <a:r>
                        <a:rPr lang="en-US" sz="2400" dirty="0" smtClean="0"/>
                        <a:t>km and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12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 </a:t>
                      </a:r>
                      <a:r>
                        <a:rPr lang="en-US" sz="2400" dirty="0" smtClean="0"/>
                        <a:t>km and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1.5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Products</a:t>
                      </a:r>
                      <a:r>
                        <a:rPr lang="en-US" sz="2400" baseline="0" dirty="0" smtClean="0"/>
                        <a:t> land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AOT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AOT, </a:t>
                      </a:r>
                      <a:r>
                        <a:rPr lang="en-US" sz="2400" dirty="0" smtClean="0"/>
                        <a:t>(</a:t>
                      </a:r>
                      <a:r>
                        <a:rPr lang="en-US" sz="2400" dirty="0" smtClean="0"/>
                        <a:t>suspended matter)</a:t>
                      </a:r>
                      <a:endParaRPr lang="en-US" sz="2400" dirty="0" smtClean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Products ocean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AOT, fine mode fraction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AOT, Angstrom</a:t>
                      </a:r>
                      <a:r>
                        <a:rPr lang="en-US" sz="2400" baseline="0" dirty="0" smtClean="0"/>
                        <a:t> exponent</a:t>
                      </a:r>
                      <a:r>
                        <a:rPr lang="en-US" sz="2400" dirty="0" smtClean="0"/>
                        <a:t>, (suspended matter)</a:t>
                      </a:r>
                      <a:endParaRPr lang="en-US" sz="2400" dirty="0" smtClean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9333" y="3982802"/>
            <a:ext cx="85174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Suspended matter is a </a:t>
            </a:r>
            <a:r>
              <a:rPr lang="en-US" sz="2400" i="1" dirty="0" smtClean="0">
                <a:solidFill>
                  <a:srgbClr val="000000"/>
                </a:solidFill>
              </a:rPr>
              <a:t>qualitative</a:t>
            </a:r>
            <a:r>
              <a:rPr lang="en-US" sz="2400" dirty="0" smtClean="0">
                <a:solidFill>
                  <a:srgbClr val="000000"/>
                </a:solidFill>
              </a:rPr>
              <a:t> index designating aerosol type.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It has no MODIS heritage, and is currently under development with no access to users.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6"/>
    </mc:Choice>
    <mc:Fallback xmlns="">
      <p:transition xmlns:p14="http://schemas.microsoft.com/office/powerpoint/2010/main" spd="slow" advTm="732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504" y="569371"/>
            <a:ext cx="800484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(not SM) are available through CLASS:  </a:t>
            </a:r>
          </a:p>
          <a:p>
            <a:r>
              <a:rPr lang="en-US" sz="2400" u="sng" dirty="0" smtClean="0">
                <a:hlinkClick r:id="rId2"/>
              </a:rPr>
              <a:t>http</a:t>
            </a:r>
            <a:r>
              <a:rPr lang="en-US" sz="2400" u="sng" dirty="0">
                <a:hlinkClick r:id="rId2"/>
              </a:rPr>
              <a:t>://www.class.noaa.gov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 “back door” for data via the IDEA site:</a:t>
            </a:r>
          </a:p>
          <a:p>
            <a:r>
              <a:rPr lang="en-US" sz="2400" dirty="0">
                <a:hlinkClick r:id="rId3"/>
              </a:rPr>
              <a:t>https://www.star.nesdis.noaa.gov/smcd/spb/aq/index_viirs.php?product_id=4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Users’ guide available at: </a:t>
            </a:r>
          </a:p>
          <a:p>
            <a:r>
              <a:rPr lang="en-US" sz="2400" u="sng" dirty="0">
                <a:hlinkClick r:id="rId4"/>
              </a:rPr>
              <a:t>http://www.star.nesdis.noaa.gov/jpss/ATBD.php#</a:t>
            </a:r>
            <a:r>
              <a:rPr lang="en-US" sz="2400" u="sng" dirty="0" smtClean="0">
                <a:hlinkClick r:id="rId4"/>
              </a:rPr>
              <a:t>S126472</a:t>
            </a:r>
            <a:endParaRPr lang="en-US" sz="2400" u="sng" dirty="0" smtClean="0"/>
          </a:p>
          <a:p>
            <a:r>
              <a:rPr lang="en-US" sz="2400" dirty="0" smtClean="0"/>
              <a:t>  </a:t>
            </a:r>
            <a:endParaRPr lang="en-US" sz="2400" dirty="0"/>
          </a:p>
          <a:p>
            <a:r>
              <a:rPr lang="en-US" sz="2400" dirty="0"/>
              <a:t>README file under VIIRS aerosol (AOT) at:</a:t>
            </a:r>
          </a:p>
          <a:p>
            <a:r>
              <a:rPr lang="en-US" sz="2400" u="sng" dirty="0">
                <a:hlinkClick r:id="rId5"/>
              </a:rPr>
              <a:t>http://www.nsof.class.noaa.gov/saa/products/</a:t>
            </a:r>
            <a:r>
              <a:rPr lang="en-US" sz="2400" u="sng" dirty="0" smtClean="0">
                <a:hlinkClick r:id="rId5"/>
              </a:rPr>
              <a:t>welcome</a:t>
            </a:r>
            <a:endParaRPr lang="en-US" sz="2400" u="sng" dirty="0" smtClean="0"/>
          </a:p>
          <a:p>
            <a:endParaRPr lang="en-US" sz="2400" dirty="0"/>
          </a:p>
          <a:p>
            <a:r>
              <a:rPr lang="en-US" sz="2400" dirty="0"/>
              <a:t>Other documents are available at: </a:t>
            </a:r>
            <a:endParaRPr lang="en-US" sz="2400" dirty="0" smtClean="0"/>
          </a:p>
          <a:p>
            <a:r>
              <a:rPr lang="en-US" sz="2400" u="sng" dirty="0" smtClean="0">
                <a:hlinkClick r:id="rId6"/>
              </a:rPr>
              <a:t>http</a:t>
            </a:r>
            <a:r>
              <a:rPr lang="en-US" sz="2400" u="sng" dirty="0">
                <a:hlinkClick r:id="rId6"/>
              </a:rPr>
              <a:t>://npp.gsfc.nasa.gov/science/documents.htm</a:t>
            </a:r>
            <a:r>
              <a:rPr lang="en-US" u="sng" dirty="0">
                <a:hlinkClick r:id="rId6"/>
              </a:rPr>
              <a:t>l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50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06052" y="4601384"/>
            <a:ext cx="2133600" cy="365125"/>
          </a:xfrm>
        </p:spPr>
        <p:txBody>
          <a:bodyPr/>
          <a:lstStyle/>
          <a:p>
            <a:fld id="{B21519AE-1A21-514C-ABAD-CC7E4442EAF6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168" y="159263"/>
            <a:ext cx="52179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953735"/>
                </a:solidFill>
              </a:rPr>
              <a:t>From the Users Guide</a:t>
            </a:r>
          </a:p>
          <a:p>
            <a:r>
              <a:rPr lang="en-US" sz="2800" dirty="0">
                <a:solidFill>
                  <a:srgbClr val="953735"/>
                </a:solidFill>
              </a:rPr>
              <a:t>Data </a:t>
            </a:r>
            <a:r>
              <a:rPr lang="en-US" sz="2800" dirty="0" smtClean="0">
                <a:solidFill>
                  <a:srgbClr val="953735"/>
                </a:solidFill>
              </a:rPr>
              <a:t>are </a:t>
            </a:r>
            <a:r>
              <a:rPr lang="en-US" sz="2800" dirty="0">
                <a:solidFill>
                  <a:srgbClr val="953735"/>
                </a:solidFill>
              </a:rPr>
              <a:t>available through CLASS:  </a:t>
            </a:r>
          </a:p>
          <a:p>
            <a:r>
              <a:rPr lang="en-US" sz="2800" u="sng" dirty="0">
                <a:hlinkClick r:id="rId2"/>
              </a:rPr>
              <a:t>http://www.class.noaa.gov</a:t>
            </a:r>
            <a:r>
              <a:rPr lang="en-US" sz="2800" dirty="0"/>
              <a:t> </a:t>
            </a:r>
          </a:p>
          <a:p>
            <a:endParaRPr lang="en-US" sz="2800" u="sng" dirty="0">
              <a:solidFill>
                <a:srgbClr val="95373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020" y="4289012"/>
            <a:ext cx="8686800" cy="67710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GAERO_npp_d20120626_t1958134_e1959376_b03440_c20120627021509002956_</a:t>
            </a:r>
          </a:p>
          <a:p>
            <a:r>
              <a:rPr lang="en-US" sz="1900" dirty="0" smtClean="0"/>
              <a:t>noaa_ops.h5</a:t>
            </a:r>
            <a:endParaRPr lang="en-US" sz="19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39851" y="1747468"/>
            <a:ext cx="8759969" cy="1867711"/>
            <a:chOff x="213020" y="3150572"/>
            <a:chExt cx="8759969" cy="1867711"/>
          </a:xfrm>
        </p:grpSpPr>
        <p:sp>
          <p:nvSpPr>
            <p:cNvPr id="5" name="TextBox 4"/>
            <p:cNvSpPr txBox="1"/>
            <p:nvPr/>
          </p:nvSpPr>
          <p:spPr>
            <a:xfrm>
              <a:off x="433337" y="3150572"/>
              <a:ext cx="4046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953735"/>
                  </a:solidFill>
                </a:rPr>
                <a:t>AEROSOL EDR Product File</a:t>
              </a:r>
              <a:endParaRPr lang="en-US" sz="2800" dirty="0">
                <a:solidFill>
                  <a:srgbClr val="953735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5582" y="4495063"/>
              <a:ext cx="20606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953735"/>
                  </a:solidFill>
                </a:rPr>
                <a:t>HDF5 format</a:t>
              </a:r>
              <a:endParaRPr lang="en-US" sz="2800" dirty="0">
                <a:solidFill>
                  <a:srgbClr val="953735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020" y="3919689"/>
              <a:ext cx="8759969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900" dirty="0" smtClean="0"/>
                <a:t>VAOOO_npp_d20120626_t1958134_e1959376_b03440_c20120627024612139725_</a:t>
              </a:r>
            </a:p>
            <a:p>
              <a:r>
                <a:rPr lang="en-US" sz="1900" dirty="0" smtClean="0"/>
                <a:t>noaa_ops.h5</a:t>
              </a:r>
              <a:endParaRPr lang="en-US" sz="19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831418" y="3673792"/>
              <a:ext cx="454948" cy="383410"/>
            </a:xfrm>
            <a:prstGeom prst="straightConnector1">
              <a:avLst/>
            </a:prstGeom>
            <a:ln>
              <a:solidFill>
                <a:srgbClr val="804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1"/>
            </p:cNvCxnSpPr>
            <p:nvPr/>
          </p:nvCxnSpPr>
          <p:spPr>
            <a:xfrm flipH="1" flipV="1">
              <a:off x="1649190" y="4476106"/>
              <a:ext cx="2726392" cy="280567"/>
            </a:xfrm>
            <a:prstGeom prst="straightConnector1">
              <a:avLst/>
            </a:prstGeom>
            <a:ln>
              <a:solidFill>
                <a:srgbClr val="804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947810" y="5585521"/>
            <a:ext cx="3878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AEROSOL </a:t>
            </a:r>
            <a:r>
              <a:rPr lang="en-US" sz="2800" dirty="0" err="1" smtClean="0">
                <a:solidFill>
                  <a:srgbClr val="953735"/>
                </a:solidFill>
              </a:rPr>
              <a:t>geolocation</a:t>
            </a:r>
            <a:r>
              <a:rPr lang="en-US" sz="2800" dirty="0" smtClean="0">
                <a:solidFill>
                  <a:srgbClr val="953735"/>
                </a:solidFill>
              </a:rPr>
              <a:t> file</a:t>
            </a:r>
            <a:endParaRPr lang="en-US" sz="2800" dirty="0">
              <a:solidFill>
                <a:srgbClr val="953735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58249" y="4601384"/>
            <a:ext cx="454948" cy="984138"/>
          </a:xfrm>
          <a:prstGeom prst="straightConnector1">
            <a:avLst/>
          </a:prstGeom>
          <a:ln>
            <a:solidFill>
              <a:srgbClr val="804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576021" y="3615179"/>
            <a:ext cx="3011381" cy="1162198"/>
          </a:xfrm>
          <a:prstGeom prst="straightConnector1">
            <a:avLst/>
          </a:prstGeom>
          <a:ln>
            <a:solidFill>
              <a:srgbClr val="804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8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448" y="221328"/>
            <a:ext cx="589115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EDR is Environmental Data Record</a:t>
            </a:r>
          </a:p>
          <a:p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 (Think Level 2 data product)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SDR is Sensor Data Record</a:t>
            </a:r>
          </a:p>
          <a:p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  (Think Level 1b)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IP is Intermediate Product</a:t>
            </a:r>
          </a:p>
          <a:p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  (No MODIS counterpart).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2801" y="4786690"/>
            <a:ext cx="7161936" cy="156966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IP AOT is at 0.75 km nadir, no aggregation</a:t>
            </a:r>
          </a:p>
          <a:p>
            <a:endParaRPr lang="en-US" sz="3200" dirty="0"/>
          </a:p>
          <a:p>
            <a:r>
              <a:rPr lang="en-US" sz="3200" dirty="0" smtClean="0"/>
              <a:t>EDR is the aggregation of 8x8 IP retrievals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583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86305" y="1598503"/>
            <a:ext cx="2895582" cy="2663362"/>
            <a:chOff x="1086305" y="1598503"/>
            <a:chExt cx="2895582" cy="2663362"/>
          </a:xfrm>
        </p:grpSpPr>
        <p:sp>
          <p:nvSpPr>
            <p:cNvPr id="4" name="Rectangle 3"/>
            <p:cNvSpPr/>
            <p:nvPr/>
          </p:nvSpPr>
          <p:spPr>
            <a:xfrm>
              <a:off x="1094365" y="1598503"/>
              <a:ext cx="2539868" cy="660743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144041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1135981" y="1620326"/>
              <a:ext cx="2837846" cy="2613735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824925" y="160765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110485" y="361923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179401" y="161575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179401" y="2259246"/>
              <a:ext cx="1071488" cy="679993"/>
            </a:xfrm>
            <a:prstGeom prst="rect">
              <a:avLst/>
            </a:prstGeom>
            <a:solidFill>
              <a:srgbClr val="B598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59485" y="2584812"/>
              <a:ext cx="1072726" cy="162742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250889" y="164813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115173" y="258481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102425" y="329366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18545" y="3944798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102425" y="1921009"/>
              <a:ext cx="722500" cy="66380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33521" y="1620326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179401" y="2584812"/>
              <a:ext cx="1071488" cy="70885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79401" y="2259246"/>
              <a:ext cx="1071488" cy="325566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94365" y="293923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5009" y="162384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59485" y="1603079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250889" y="1598503"/>
              <a:ext cx="705502" cy="986309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634233" y="1598503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135981" y="225924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086305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4694805" y="1598503"/>
            <a:ext cx="2895582" cy="261373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9441" y="4458109"/>
            <a:ext cx="3406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35 individual 0.75 km AOT retrievals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78608" y="862036"/>
            <a:ext cx="1910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IP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36461" y="862036"/>
            <a:ext cx="2363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EDR 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85888" y="4515830"/>
            <a:ext cx="415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1 value of AOT to represent the entire box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9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6305" y="1598503"/>
            <a:ext cx="2895582" cy="2663362"/>
            <a:chOff x="1086305" y="1598503"/>
            <a:chExt cx="2895582" cy="2663362"/>
          </a:xfrm>
        </p:grpSpPr>
        <p:sp>
          <p:nvSpPr>
            <p:cNvPr id="3" name="Rectangle 2"/>
            <p:cNvSpPr/>
            <p:nvPr/>
          </p:nvSpPr>
          <p:spPr>
            <a:xfrm>
              <a:off x="1094365" y="1598503"/>
              <a:ext cx="2539868" cy="660743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1144041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135981" y="1620326"/>
              <a:ext cx="2837846" cy="2613735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824925" y="160765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110485" y="361923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79401" y="161575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179401" y="2259246"/>
              <a:ext cx="1071488" cy="679993"/>
            </a:xfrm>
            <a:prstGeom prst="rect">
              <a:avLst/>
            </a:prstGeom>
            <a:solidFill>
              <a:srgbClr val="B598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9485" y="2584812"/>
              <a:ext cx="1072726" cy="162742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250889" y="164813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115173" y="258481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02425" y="329366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118545" y="3944798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102425" y="1921009"/>
              <a:ext cx="722500" cy="66380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433521" y="1620326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179401" y="2584812"/>
              <a:ext cx="1071488" cy="70885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79401" y="2259246"/>
              <a:ext cx="1071488" cy="325566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4365" y="293923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5009" y="162384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59485" y="1603079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250889" y="1598503"/>
              <a:ext cx="705502" cy="986309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634233" y="1598503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135981" y="225924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086305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4694805" y="1598503"/>
            <a:ext cx="2895582" cy="261373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478608" y="862036"/>
            <a:ext cx="1910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IP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6461" y="862036"/>
            <a:ext cx="2363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EDR 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1" name="U-Turn Arrow 30"/>
          <p:cNvSpPr/>
          <p:nvPr/>
        </p:nvSpPr>
        <p:spPr>
          <a:xfrm flipV="1">
            <a:off x="2505009" y="4261865"/>
            <a:ext cx="4223523" cy="893446"/>
          </a:xfrm>
          <a:prstGeom prst="uturnArrow">
            <a:avLst>
              <a:gd name="adj1" fmla="val 1666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3728" y="5314305"/>
            <a:ext cx="65099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EDR product is aggregated from IP product</a:t>
            </a:r>
            <a:r>
              <a:rPr lang="en-US" sz="2800" dirty="0" smtClean="0">
                <a:solidFill>
                  <a:srgbClr val="953735"/>
                </a:solidFill>
              </a:rPr>
              <a:t>, </a:t>
            </a:r>
          </a:p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using complex decision tree involving QA.</a:t>
            </a:r>
            <a:r>
              <a:rPr lang="en-US" sz="2800" dirty="0" smtClean="0">
                <a:solidFill>
                  <a:srgbClr val="953735"/>
                </a:solidFill>
              </a:rPr>
              <a:t> </a:t>
            </a:r>
            <a:endParaRPr lang="en-US" sz="2800" dirty="0" smtClean="0">
              <a:solidFill>
                <a:srgbClr val="953735"/>
              </a:solidFill>
            </a:endParaRPr>
          </a:p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Not from original radiances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7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4" descr="A Delta II rocket launches with the NPOESS Preparatory Project (NPP) spacecraft payload from Space Launch Complex 2 at Vandenberg Air Force Base, Calif. NPP is the first &lt;a class=&quot;taxInlineTagLink&quot; id=&quot;ORGOV000098&quot; title=&quot;NASA&quot; href=&quot;/topic/science-technology/space-programs/nasa-ORGOV000098.topic&quot;&gt;NASA&lt;/a&gt; satellite mission to address the challenge of acquiring a wide range of land, ocean, and atmospheric measurements for Earth system science while simultaneously preparing to address operational requirements for weather forecasting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7"/>
          <a:stretch/>
        </p:blipFill>
        <p:spPr bwMode="auto">
          <a:xfrm>
            <a:off x="652157" y="2184400"/>
            <a:ext cx="7763710" cy="45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2934" y="643467"/>
            <a:ext cx="407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The future is now!</a:t>
            </a:r>
            <a:endParaRPr lang="en-US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65200" y="6288618"/>
            <a:ext cx="699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Suomi</a:t>
            </a:r>
            <a:r>
              <a:rPr lang="en-US" sz="2800" dirty="0" smtClean="0">
                <a:solidFill>
                  <a:srgbClr val="FFFF00"/>
                </a:solidFill>
              </a:rPr>
              <a:t>-NPP satellite launched 28 October 2011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2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5600" y="150967"/>
            <a:ext cx="7930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Ocean algorithm differences from MODIS</a:t>
            </a:r>
            <a:endParaRPr lang="en-US" sz="36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337733" y="1507067"/>
            <a:ext cx="5974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 550 nm channel in the retrieval</a:t>
            </a:r>
          </a:p>
          <a:p>
            <a:endParaRPr lang="en-US" sz="3200" dirty="0"/>
          </a:p>
          <a:p>
            <a:r>
              <a:rPr lang="en-US" sz="3200" dirty="0" smtClean="0"/>
              <a:t>Dynamic glint mask </a:t>
            </a:r>
          </a:p>
          <a:p>
            <a:endParaRPr lang="en-US" sz="3200" dirty="0"/>
          </a:p>
          <a:p>
            <a:r>
              <a:rPr lang="en-US" sz="3200" dirty="0" smtClean="0"/>
              <a:t>Variable wind speed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1867" y="5181600"/>
            <a:ext cx="734472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But otherwise every inch a </a:t>
            </a:r>
            <a:r>
              <a:rPr lang="en-US" sz="2800" dirty="0" err="1" smtClean="0">
                <a:solidFill>
                  <a:srgbClr val="FF0000"/>
                </a:solidFill>
              </a:rPr>
              <a:t>Tanr</a:t>
            </a:r>
            <a:r>
              <a:rPr lang="en-US" sz="2800" dirty="0" err="1" smtClean="0">
                <a:solidFill>
                  <a:srgbClr val="FF0000"/>
                </a:solidFill>
              </a:rPr>
              <a:t>é</a:t>
            </a:r>
            <a:r>
              <a:rPr lang="en-US" sz="2800" dirty="0" smtClean="0">
                <a:solidFill>
                  <a:srgbClr val="FF0000"/>
                </a:solidFill>
              </a:rPr>
              <a:t> ocean retrieval,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just like MODIS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7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9467" y="334145"/>
            <a:ext cx="6808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Land algorithm differences from MODIS</a:t>
            </a:r>
            <a:endParaRPr lang="en-US" sz="32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28400" y="975955"/>
            <a:ext cx="8560456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VIIRS retrieval is NOT a Kaufman retrieval, and NOT a Levy retrieval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VIIRS: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0.412 µm, 0.444 µm, 0.486 µm, 0.672µm, 2.257 µm</a:t>
            </a:r>
          </a:p>
          <a:p>
            <a:r>
              <a:rPr lang="en-US" sz="2400" dirty="0" smtClean="0"/>
              <a:t>        </a:t>
            </a:r>
            <a:r>
              <a:rPr lang="en-US" sz="2400" dirty="0" smtClean="0">
                <a:solidFill>
                  <a:srgbClr val="0000FF"/>
                </a:solidFill>
              </a:rPr>
              <a:t>MODIS:</a:t>
            </a:r>
            <a:r>
              <a:rPr lang="en-US" sz="2400" dirty="0" smtClean="0"/>
              <a:t>  0.466 µm, 0.665 µm, 2.13 µm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VIIRS:  </a:t>
            </a:r>
            <a:r>
              <a:rPr lang="en-US" sz="2400" dirty="0" smtClean="0"/>
              <a:t>Chooses from 5 discrete aerosol models</a:t>
            </a:r>
          </a:p>
          <a:p>
            <a:r>
              <a:rPr lang="en-US" sz="2400" dirty="0" smtClean="0"/>
              <a:t>        </a:t>
            </a:r>
            <a:r>
              <a:rPr lang="en-US" sz="2400" dirty="0" smtClean="0">
                <a:solidFill>
                  <a:srgbClr val="0000FF"/>
                </a:solidFill>
              </a:rPr>
              <a:t>MODIS: </a:t>
            </a:r>
            <a:r>
              <a:rPr lang="en-US" sz="2400" dirty="0" smtClean="0">
                <a:solidFill>
                  <a:srgbClr val="000000"/>
                </a:solidFill>
              </a:rPr>
              <a:t>mixes two assigned models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VIIRS:</a:t>
            </a:r>
            <a:r>
              <a:rPr lang="en-US" sz="2400" dirty="0" smtClean="0">
                <a:solidFill>
                  <a:srgbClr val="000000"/>
                </a:solidFill>
              </a:rPr>
              <a:t> does atmospheric correction and solves for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surf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r>
              <a:rPr lang="en-US" sz="2400" dirty="0" smtClean="0">
                <a:solidFill>
                  <a:srgbClr val="0000FF"/>
                </a:solidFill>
              </a:rPr>
              <a:t>MODIS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that’s crazy!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VIIRS:</a:t>
            </a:r>
            <a:r>
              <a:rPr lang="en-US" sz="2400" dirty="0" smtClean="0">
                <a:solidFill>
                  <a:srgbClr val="000000"/>
                </a:solidFill>
              </a:rPr>
              <a:t> fits to expected spectral shape of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surf</a:t>
            </a:r>
            <a:endParaRPr lang="en-US" sz="2400" baseline="-250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r>
              <a:rPr lang="en-US" sz="2400" dirty="0" smtClean="0">
                <a:solidFill>
                  <a:srgbClr val="0000FF"/>
                </a:solidFill>
              </a:rPr>
              <a:t>MODIS:</a:t>
            </a:r>
            <a:r>
              <a:rPr lang="en-US" sz="2400" dirty="0" smtClean="0">
                <a:solidFill>
                  <a:srgbClr val="000000"/>
                </a:solidFill>
              </a:rPr>
              <a:t> assumes spectral shape and fits to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TOA</a:t>
            </a:r>
            <a:endParaRPr lang="en-US" sz="2400" baseline="-250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9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irs_ipaod_20120704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911" y="733412"/>
            <a:ext cx="6677502" cy="6124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4911" y="116345"/>
            <a:ext cx="6274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VIIRS AOT 550 nm 4 July 2012    IP   750 m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7037" y="6123384"/>
            <a:ext cx="180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Kondragunta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958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irs_ipaod_20120704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911" y="733412"/>
            <a:ext cx="6677502" cy="612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7600" cy="1993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4291" y="145100"/>
            <a:ext cx="451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953735"/>
                </a:solidFill>
              </a:rPr>
              <a:t>VIIRS AOT 550 nm 4 July </a:t>
            </a:r>
            <a:r>
              <a:rPr lang="en-US" sz="2800" dirty="0" smtClean="0">
                <a:solidFill>
                  <a:srgbClr val="953735"/>
                </a:solidFill>
              </a:rPr>
              <a:t>2012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43" y="1993900"/>
            <a:ext cx="2056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VIIRS RGB 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4 July 2012 19:07 UTC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7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irs_ipaod_20120704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911" y="733412"/>
            <a:ext cx="6677502" cy="612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7600" cy="199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05562"/>
            <a:ext cx="3961518" cy="308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7014" y="1358935"/>
            <a:ext cx="1935701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53735"/>
                </a:solidFill>
              </a:rPr>
              <a:t>VIIRS RGB </a:t>
            </a:r>
          </a:p>
          <a:p>
            <a:r>
              <a:rPr lang="en-US" sz="2800" dirty="0">
                <a:solidFill>
                  <a:srgbClr val="953735"/>
                </a:solidFill>
              </a:rPr>
              <a:t>4 July 2012 19:07 UTC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328430"/>
            <a:ext cx="2054743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MODIS RGB 4 Jul 2012 19:40 UTC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2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6522" cy="4187745"/>
          </a:xfrm>
          <a:prstGeom prst="rect">
            <a:avLst/>
          </a:prstGeom>
        </p:spPr>
      </p:pic>
      <p:pic>
        <p:nvPicPr>
          <p:cNvPr id="3" name="Picture 2" descr="viirs_ipaod_20120704_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9822" y="2645688"/>
            <a:ext cx="4592590" cy="4212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4621"/>
            <a:ext cx="4656522" cy="557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8063" y="1814691"/>
            <a:ext cx="4144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953735"/>
                </a:solidFill>
              </a:rPr>
              <a:t>VIIRS AOT 550 nm 4 July 2012    </a:t>
            </a:r>
            <a:r>
              <a:rPr lang="en-US" sz="2400" dirty="0" smtClean="0">
                <a:solidFill>
                  <a:srgbClr val="953735"/>
                </a:solidFill>
              </a:rPr>
              <a:t>IP 750 </a:t>
            </a:r>
            <a:r>
              <a:rPr lang="en-US" sz="2400" dirty="0">
                <a:solidFill>
                  <a:srgbClr val="953735"/>
                </a:solidFill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85" y="4862382"/>
            <a:ext cx="4134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53735"/>
                </a:solidFill>
              </a:rPr>
              <a:t>MODIS AOT 550 nm 4 July 2012</a:t>
            </a:r>
          </a:p>
          <a:p>
            <a:pPr algn="ctr"/>
            <a:r>
              <a:rPr lang="en-US" sz="2400" dirty="0" smtClean="0">
                <a:solidFill>
                  <a:srgbClr val="953735"/>
                </a:solidFill>
              </a:rPr>
              <a:t>Aqua L2 Col51  10 km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56522" y="5956240"/>
            <a:ext cx="180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Kondragunta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26080"/>
            <a:ext cx="356239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NASA MODIS Atmospheres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225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68" y="680320"/>
            <a:ext cx="267590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953735"/>
                </a:solidFill>
              </a:rPr>
              <a:t>Important Dates: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51202" y="650090"/>
            <a:ext cx="8746078" cy="4550063"/>
            <a:chOff x="151202" y="1103630"/>
            <a:chExt cx="8746078" cy="4550063"/>
          </a:xfrm>
        </p:grpSpPr>
        <p:grpSp>
          <p:nvGrpSpPr>
            <p:cNvPr id="16" name="Group 15"/>
            <p:cNvGrpSpPr/>
            <p:nvPr/>
          </p:nvGrpSpPr>
          <p:grpSpPr>
            <a:xfrm>
              <a:off x="151202" y="3815781"/>
              <a:ext cx="8742674" cy="1837912"/>
              <a:chOff x="151202" y="3815781"/>
              <a:chExt cx="8742674" cy="183791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23367" y="3815781"/>
                <a:ext cx="8263433" cy="21165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51202" y="4072790"/>
                <a:ext cx="10032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28 Oct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2011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853459" y="4072790"/>
                <a:ext cx="9669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 May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2012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778036" y="4042554"/>
                <a:ext cx="10032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15 Oct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2012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433525" y="4822696"/>
                <a:ext cx="10695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27 Nov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2012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77536" y="4072790"/>
                <a:ext cx="97349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22 Jan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2013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3368" y="3815781"/>
                <a:ext cx="2913557" cy="21165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42729" y="3817001"/>
                <a:ext cx="1915072" cy="24067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64169" y="3818221"/>
                <a:ext cx="704831" cy="24858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972522" y="4072790"/>
                <a:ext cx="0" cy="749906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5974809" y="3815781"/>
                <a:ext cx="794291" cy="226773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991065" y="4066802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953735"/>
                    </a:solidFill>
                  </a:rPr>
                  <a:t>today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23368" y="2034537"/>
              <a:ext cx="2403742" cy="15696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Initial instrument check out.</a:t>
              </a: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Tuning cloud mask parameters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87746" y="2073469"/>
              <a:ext cx="1527149" cy="15696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Aerosol product at Beta status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78036" y="1103630"/>
              <a:ext cx="1910201" cy="12003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Software production error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594510" y="2418914"/>
              <a:ext cx="0" cy="12242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781285" y="2751515"/>
              <a:ext cx="1146851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Beta status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29580" y="1615716"/>
              <a:ext cx="2067700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408000"/>
                  </a:solidFill>
                </a:rPr>
                <a:t>Aerosol product candidate provisional status</a:t>
              </a:r>
              <a:endParaRPr lang="en-US" sz="2400" dirty="0">
                <a:solidFill>
                  <a:srgbClr val="408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3368" y="5442557"/>
            <a:ext cx="7567697" cy="1200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Red periods</a:t>
            </a:r>
            <a:r>
              <a:rPr lang="en-US" sz="2400" dirty="0" smtClean="0">
                <a:solidFill>
                  <a:srgbClr val="FF0000"/>
                </a:solidFill>
              </a:rPr>
              <a:t>:  DO NOT USE the product</a:t>
            </a:r>
            <a:r>
              <a:rPr lang="en-US" sz="2400" dirty="0" smtClean="0">
                <a:solidFill>
                  <a:srgbClr val="008080"/>
                </a:solidFill>
              </a:rPr>
              <a:t>.</a:t>
            </a:r>
          </a:p>
          <a:p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Beta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:  Use with caution.  Known biases.  Frequent changes.</a:t>
            </a:r>
          </a:p>
          <a:p>
            <a:r>
              <a:rPr lang="en-US" sz="2400" u="sng" dirty="0" smtClean="0">
                <a:solidFill>
                  <a:srgbClr val="408000"/>
                </a:solidFill>
              </a:rPr>
              <a:t>Provisional</a:t>
            </a:r>
            <a:r>
              <a:rPr lang="en-US" sz="2400" dirty="0" smtClean="0">
                <a:solidFill>
                  <a:srgbClr val="408000"/>
                </a:solidFill>
              </a:rPr>
              <a:t>: Improved from Beta.  Still under close scrutiny.</a:t>
            </a:r>
            <a:endParaRPr lang="en-US" sz="2400" dirty="0">
              <a:solidFill>
                <a:srgbClr val="408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C:\Users\hliu\Documents\WORK\VIIRS\PAPER\JGP-validation\viirs_modis_aeronet_2012123-2013120\aot550_water_daily_series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9968" cy="4157134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5" name="Picture 4" descr="C:\Users\hliu\Documents\WORK\VIIRS\PAPER\JGP-validation\viirs_modis_aeronet_2012123-2013120\aot550_land_daily_series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064" y="2997200"/>
            <a:ext cx="5477936" cy="385921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67718" y="277167"/>
            <a:ext cx="3476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Daily global mean AOT550</a:t>
            </a:r>
          </a:p>
          <a:p>
            <a:r>
              <a:rPr lang="en-US" sz="2400" dirty="0" smtClean="0"/>
              <a:t>And standard deviation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71600" y="2116667"/>
            <a:ext cx="1574800" cy="365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154" y="5725408"/>
            <a:ext cx="2560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error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45867" y="2286000"/>
            <a:ext cx="321733" cy="264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4268" y="1885834"/>
            <a:ext cx="3706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Important algorithm change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824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C:\Users\hliu\Documents\WORK\VIIRS\PAPER\JGP-validation\viirs_modis_aeronet_2012123-2013120\FIGURE\VIIRS-MODIS_AOD_2013FebMa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733" y="1727200"/>
            <a:ext cx="6299200" cy="323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16667" y="1080532"/>
            <a:ext cx="4786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VIIRS AOT550 – MODIS AOT550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57867" y="4866100"/>
            <a:ext cx="82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-0.20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61199" y="4832234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0.20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34934" y="4960409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0.00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58612" y="110923"/>
            <a:ext cx="858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NOT collocated:  both algorithm and sampling differences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175484" y="5618946"/>
            <a:ext cx="6805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VIIRS team is attacking this problem now </a:t>
            </a:r>
          </a:p>
          <a:p>
            <a:r>
              <a:rPr lang="en-US" sz="2800" dirty="0" smtClean="0"/>
              <a:t>by linking surface assumptions to NDVI_SWIR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64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liu\Documents\WORK\VIIRS\PAPER\JGP-validation\viirs_modis_aeronet_2012123-2013120\aot550_viirs_aeronet_land_scatter_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996139"/>
            <a:ext cx="5181600" cy="387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C:\Users\hliu\Documents\WORK\VIIRS\PAPER\JGP-validation\viirs_modis_aeronet_2012123-2013120\aot550_viirs_aeronet_water_scatter_color.tif"/>
          <p:cNvPicPr/>
          <p:nvPr/>
        </p:nvPicPr>
        <p:blipFill rotWithShape="1">
          <a:blip r:embed="rId3" cstate="print"/>
          <a:srcRect l="5882" t="5091" r="10859" b="3163"/>
          <a:stretch/>
        </p:blipFill>
        <p:spPr bwMode="auto">
          <a:xfrm>
            <a:off x="0" y="-1"/>
            <a:ext cx="4673600" cy="392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49333" y="491067"/>
            <a:ext cx="3584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VIIRS AOT vs. AERONET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32726" y="1014288"/>
            <a:ext cx="370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Ocean</a:t>
            </a:r>
          </a:p>
          <a:p>
            <a:r>
              <a:rPr lang="en-US" sz="2400" dirty="0" smtClean="0"/>
              <a:t>VIIRS R=0.91  MODIS R=0.92</a:t>
            </a:r>
          </a:p>
          <a:p>
            <a:r>
              <a:rPr lang="en-US" sz="2400" dirty="0" smtClean="0"/>
              <a:t>65% within expected error</a:t>
            </a:r>
          </a:p>
          <a:p>
            <a:r>
              <a:rPr lang="en-US" sz="2400" dirty="0" smtClean="0"/>
              <a:t>(same as MODIS)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7215" y="5151815"/>
            <a:ext cx="3847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Land</a:t>
            </a:r>
          </a:p>
          <a:p>
            <a:r>
              <a:rPr lang="en-US" sz="2400" dirty="0" smtClean="0"/>
              <a:t>VIIRS R=0.80    MODIS R=0.91</a:t>
            </a:r>
          </a:p>
          <a:p>
            <a:r>
              <a:rPr lang="en-US" sz="2400" dirty="0" smtClean="0"/>
              <a:t>71% within expected error</a:t>
            </a:r>
          </a:p>
          <a:p>
            <a:r>
              <a:rPr lang="en-US" sz="2400" dirty="0" smtClean="0"/>
              <a:t>MODIS only 65%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762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3"/>
          <a:stretch/>
        </p:blipFill>
        <p:spPr>
          <a:xfrm>
            <a:off x="635041" y="50800"/>
            <a:ext cx="3564587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628" y="95581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VIIRS: </a:t>
            </a:r>
            <a:r>
              <a:rPr lang="en-US" sz="3200" dirty="0" smtClean="0">
                <a:solidFill>
                  <a:srgbClr val="953735"/>
                </a:solidFill>
              </a:rPr>
              <a:t>Visible-Infrared Imager/Radiometer Suite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310355"/>
            <a:ext cx="400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953735"/>
                </a:solidFill>
              </a:rPr>
              <a:t>CrIS</a:t>
            </a:r>
            <a:r>
              <a:rPr lang="en-US" sz="3200" u="sng" dirty="0" smtClean="0">
                <a:solidFill>
                  <a:srgbClr val="953735"/>
                </a:solidFill>
              </a:rPr>
              <a:t>:</a:t>
            </a:r>
            <a:r>
              <a:rPr lang="en-US" sz="3200" dirty="0" smtClean="0">
                <a:solidFill>
                  <a:srgbClr val="953735"/>
                </a:solidFill>
              </a:rPr>
              <a:t> Cross-track Infrared Sounder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589" y="247166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CERES:</a:t>
            </a:r>
            <a:r>
              <a:rPr lang="en-US" sz="3200" dirty="0" smtClean="0">
                <a:solidFill>
                  <a:srgbClr val="953735"/>
                </a:solidFill>
              </a:rPr>
              <a:t> Cloud and Earth Radiant Energy System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064" y="4019319"/>
            <a:ext cx="430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ATMS:</a:t>
            </a:r>
            <a:r>
              <a:rPr lang="en-US" sz="3200" dirty="0" smtClean="0">
                <a:solidFill>
                  <a:srgbClr val="953735"/>
                </a:solidFill>
              </a:rPr>
              <a:t> Advance Technology Microwave Sounder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567529"/>
            <a:ext cx="403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OMPS:</a:t>
            </a:r>
            <a:r>
              <a:rPr lang="en-US" sz="3200" dirty="0" smtClean="0">
                <a:solidFill>
                  <a:srgbClr val="953735"/>
                </a:solidFill>
              </a:rPr>
              <a:t> Ozone Mapping and Profiler Suite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C:\Users\ilaszlo\Documents\orbit052a\Documents\JPSS\Product maturity level\Provisional\Aerosol\Slides\VIIRS_EDR_MAN_201205-201210_Ocean_AOT_M2M_DensityPlot_EDR.png"/>
          <p:cNvPicPr/>
          <p:nvPr/>
        </p:nvPicPr>
        <p:blipFill>
          <a:blip r:embed="rId2" cstate="print"/>
          <a:srcRect t="5400"/>
          <a:stretch>
            <a:fillRect/>
          </a:stretch>
        </p:blipFill>
        <p:spPr bwMode="auto">
          <a:xfrm>
            <a:off x="1303867" y="1642533"/>
            <a:ext cx="6959599" cy="49170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43866" y="626533"/>
            <a:ext cx="2231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VIIRS vs. MAN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689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MAPSS_VIIRS_AERONET_20120502-20130324_Ocean_AE_M2M_DensityPlot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192" y="1134533"/>
            <a:ext cx="4792133" cy="4267200"/>
          </a:xfrm>
          <a:prstGeom prst="rect">
            <a:avLst/>
          </a:prstGeom>
        </p:spPr>
      </p:pic>
      <p:pic>
        <p:nvPicPr>
          <p:cNvPr id="4" name="Picture 3" descr="C:\Users\ilaszlo\Documents\orbit052a\Documents\JPSS\Product maturity level\Beta_docs\images\fig9_right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67" y="1320799"/>
            <a:ext cx="4402666" cy="38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68081" y="220133"/>
            <a:ext cx="55433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Angstrom Exponent Over Ocean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8000" y="903700"/>
            <a:ext cx="364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VIIRS vs. MODIS (AOT &gt; 0.4)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23466" y="816001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VIIRS vs. AERONET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403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0266" y="791402"/>
            <a:ext cx="80091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VIIRS aerosol product is quickly progressing to MODIS level of validity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Needs Level 3 and more “back doors” for access.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0000FF"/>
                </a:solidFill>
              </a:rPr>
              <a:t>Needs Deep Blue.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0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08" y="3757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 perspective</a:t>
            </a:r>
            <a:br>
              <a:rPr lang="en-US" sz="3600" dirty="0" smtClean="0"/>
            </a:br>
            <a:r>
              <a:rPr lang="en-US" sz="2200" dirty="0" err="1" smtClean="0"/>
              <a:t>VIIRS</a:t>
            </a:r>
            <a:r>
              <a:rPr lang="en-US" sz="2200" dirty="0" smtClean="0"/>
              <a:t> vs. </a:t>
            </a:r>
            <a:r>
              <a:rPr lang="en-US" sz="2200" dirty="0" err="1" smtClean="0"/>
              <a:t>MODIS</a:t>
            </a:r>
            <a:r>
              <a:rPr lang="en-US" sz="2200" dirty="0" smtClean="0"/>
              <a:t> algorithm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52400" y="1530762"/>
            <a:ext cx="4572000" cy="3276600"/>
            <a:chOff x="960" y="336"/>
            <a:chExt cx="3992" cy="299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920" y="196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36"/>
              <a:ext cx="3992" cy="2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256" y="196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304" y="192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4272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flipH="1" flipV="1">
              <a:off x="2304" y="196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976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304" y="187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flipV="1">
              <a:off x="4176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264" y="10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256" y="187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216" y="22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968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928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776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168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 flipV="1">
              <a:off x="2112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872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 flipH="1">
              <a:off x="2112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256" y="24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968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976" y="10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 flipH="1">
              <a:off x="2064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728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 flipH="1">
              <a:off x="2112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 flipV="1">
              <a:off x="4032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3072" y="10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 flipV="1">
              <a:off x="1968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3168" y="211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3024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680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3120" y="91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 flipH="1">
              <a:off x="2064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 flipH="1">
              <a:off x="2160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024" y="96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1632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120" y="10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024" y="168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024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312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312" y="22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256" y="192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3264" y="22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3792" y="144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1872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1680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1632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 flipH="1" flipV="1">
              <a:off x="1728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3264" y="91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1680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3264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3216" y="206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3312" y="134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2976" y="10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2976" y="163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 flipH="1" flipV="1">
              <a:off x="2304" y="23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1728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2208" y="192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 flipH="1">
              <a:off x="2064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 flipH="1" flipV="1">
              <a:off x="1632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3120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 flipH="1" flipV="1">
              <a:off x="2304" y="206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 flipH="1" flipV="1">
              <a:off x="2400" y="216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1584" y="10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 flipV="1">
              <a:off x="4320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1872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3264" y="216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1968" y="134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2928" y="10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3072" y="91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 flipH="1">
              <a:off x="2016" y="129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auto">
            <a:xfrm>
              <a:off x="4272" y="129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auto">
            <a:xfrm>
              <a:off x="2784" y="201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2784" y="139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auto">
            <a:xfrm>
              <a:off x="2256" y="158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auto">
            <a:xfrm>
              <a:off x="2256" y="134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auto">
            <a:xfrm>
              <a:off x="2640" y="158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auto">
            <a:xfrm>
              <a:off x="4320" y="134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auto">
            <a:xfrm>
              <a:off x="1248" y="153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auto">
            <a:xfrm>
              <a:off x="2160" y="1248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auto">
            <a:xfrm>
              <a:off x="2736" y="163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auto">
            <a:xfrm>
              <a:off x="3312" y="124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auto">
            <a:xfrm>
              <a:off x="1200" y="148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auto">
            <a:xfrm>
              <a:off x="2208" y="105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auto">
            <a:xfrm>
              <a:off x="4704" y="182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auto">
            <a:xfrm flipV="1">
              <a:off x="4224" y="144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auto">
            <a:xfrm>
              <a:off x="2112" y="129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auto">
            <a:xfrm>
              <a:off x="2112" y="124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auto">
            <a:xfrm>
              <a:off x="4416" y="129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auto">
            <a:xfrm>
              <a:off x="1296" y="211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2160" y="211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auto">
            <a:xfrm>
              <a:off x="2160" y="211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auto">
            <a:xfrm>
              <a:off x="2640" y="124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auto">
            <a:xfrm>
              <a:off x="2880" y="110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auto">
            <a:xfrm>
              <a:off x="2016" y="1440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auto">
            <a:xfrm>
              <a:off x="2880" y="124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auto">
            <a:xfrm>
              <a:off x="3120" y="91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auto">
            <a:xfrm>
              <a:off x="2976" y="100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auto">
            <a:xfrm>
              <a:off x="3024" y="120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auto">
            <a:xfrm>
              <a:off x="3312" y="220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auto">
            <a:xfrm>
              <a:off x="3648" y="177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auto">
            <a:xfrm>
              <a:off x="1680" y="129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auto">
            <a:xfrm>
              <a:off x="2208" y="153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auto">
            <a:xfrm>
              <a:off x="2880" y="105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auto">
            <a:xfrm>
              <a:off x="2112" y="129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auto">
            <a:xfrm>
              <a:off x="2064" y="129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auto">
            <a:xfrm>
              <a:off x="4176" y="230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auto">
            <a:xfrm>
              <a:off x="1632" y="129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auto">
            <a:xfrm>
              <a:off x="3072" y="110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auto">
            <a:xfrm>
              <a:off x="2976" y="115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auto">
            <a:xfrm>
              <a:off x="1920" y="91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auto">
            <a:xfrm>
              <a:off x="2256" y="163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auto">
            <a:xfrm>
              <a:off x="3696" y="177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auto">
            <a:xfrm>
              <a:off x="2064" y="124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auto">
            <a:xfrm>
              <a:off x="2928" y="1056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 flipH="1">
              <a:off x="2064" y="134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 flipV="1">
              <a:off x="2112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125"/>
            <p:cNvSpPr>
              <a:spLocks noChangeArrowheads="1"/>
            </p:cNvSpPr>
            <p:nvPr/>
          </p:nvSpPr>
          <p:spPr bwMode="auto">
            <a:xfrm>
              <a:off x="3024" y="10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126"/>
            <p:cNvSpPr>
              <a:spLocks noChangeArrowheads="1"/>
            </p:cNvSpPr>
            <p:nvPr/>
          </p:nvSpPr>
          <p:spPr bwMode="auto">
            <a:xfrm flipH="1">
              <a:off x="2160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127"/>
            <p:cNvSpPr>
              <a:spLocks noChangeArrowheads="1"/>
            </p:cNvSpPr>
            <p:nvPr/>
          </p:nvSpPr>
          <p:spPr bwMode="auto">
            <a:xfrm flipH="1">
              <a:off x="2208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128"/>
            <p:cNvSpPr>
              <a:spLocks noChangeArrowheads="1"/>
            </p:cNvSpPr>
            <p:nvPr/>
          </p:nvSpPr>
          <p:spPr bwMode="auto">
            <a:xfrm>
              <a:off x="3072" y="10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129"/>
            <p:cNvSpPr>
              <a:spLocks noChangeArrowheads="1"/>
            </p:cNvSpPr>
            <p:nvPr/>
          </p:nvSpPr>
          <p:spPr bwMode="auto">
            <a:xfrm>
              <a:off x="1824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130"/>
            <p:cNvSpPr>
              <a:spLocks noChangeArrowheads="1"/>
            </p:cNvSpPr>
            <p:nvPr/>
          </p:nvSpPr>
          <p:spPr bwMode="auto">
            <a:xfrm>
              <a:off x="3072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131"/>
            <p:cNvSpPr>
              <a:spLocks noChangeArrowheads="1"/>
            </p:cNvSpPr>
            <p:nvPr/>
          </p:nvSpPr>
          <p:spPr bwMode="auto">
            <a:xfrm>
              <a:off x="2208" y="196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132"/>
            <p:cNvSpPr>
              <a:spLocks noChangeArrowheads="1"/>
            </p:cNvSpPr>
            <p:nvPr/>
          </p:nvSpPr>
          <p:spPr bwMode="auto">
            <a:xfrm flipV="1">
              <a:off x="2064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3120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134"/>
            <p:cNvSpPr>
              <a:spLocks noChangeArrowheads="1"/>
            </p:cNvSpPr>
            <p:nvPr/>
          </p:nvSpPr>
          <p:spPr bwMode="auto">
            <a:xfrm flipH="1">
              <a:off x="2016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135"/>
            <p:cNvSpPr>
              <a:spLocks noChangeArrowheads="1"/>
            </p:cNvSpPr>
            <p:nvPr/>
          </p:nvSpPr>
          <p:spPr bwMode="auto">
            <a:xfrm>
              <a:off x="2976" y="1056"/>
              <a:ext cx="48" cy="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136"/>
            <p:cNvSpPr>
              <a:spLocks noChangeArrowheads="1"/>
            </p:cNvSpPr>
            <p:nvPr/>
          </p:nvSpPr>
          <p:spPr bwMode="auto">
            <a:xfrm>
              <a:off x="3072" y="1008"/>
              <a:ext cx="48" cy="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137"/>
            <p:cNvSpPr>
              <a:spLocks noChangeArrowheads="1"/>
            </p:cNvSpPr>
            <p:nvPr/>
          </p:nvSpPr>
          <p:spPr bwMode="auto">
            <a:xfrm>
              <a:off x="1248" y="72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138"/>
            <p:cNvSpPr>
              <a:spLocks noChangeArrowheads="1"/>
            </p:cNvSpPr>
            <p:nvPr/>
          </p:nvSpPr>
          <p:spPr bwMode="auto">
            <a:xfrm>
              <a:off x="1344" y="81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139"/>
            <p:cNvSpPr>
              <a:spLocks noChangeArrowheads="1"/>
            </p:cNvSpPr>
            <p:nvPr/>
          </p:nvSpPr>
          <p:spPr bwMode="auto">
            <a:xfrm>
              <a:off x="1776" y="105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140"/>
            <p:cNvSpPr>
              <a:spLocks noChangeArrowheads="1"/>
            </p:cNvSpPr>
            <p:nvPr/>
          </p:nvSpPr>
          <p:spPr bwMode="auto">
            <a:xfrm>
              <a:off x="4464" y="23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141"/>
            <p:cNvSpPr>
              <a:spLocks noChangeArrowheads="1"/>
            </p:cNvSpPr>
            <p:nvPr/>
          </p:nvSpPr>
          <p:spPr bwMode="auto">
            <a:xfrm flipH="1">
              <a:off x="2256" y="110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142"/>
            <p:cNvSpPr>
              <a:spLocks noChangeArrowheads="1"/>
            </p:cNvSpPr>
            <p:nvPr/>
          </p:nvSpPr>
          <p:spPr bwMode="auto">
            <a:xfrm flipH="1">
              <a:off x="2208" y="1152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143"/>
            <p:cNvSpPr>
              <a:spLocks noChangeArrowheads="1"/>
            </p:cNvSpPr>
            <p:nvPr/>
          </p:nvSpPr>
          <p:spPr bwMode="auto">
            <a:xfrm flipV="1">
              <a:off x="3936" y="96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144"/>
            <p:cNvSpPr>
              <a:spLocks noChangeArrowheads="1"/>
            </p:cNvSpPr>
            <p:nvPr/>
          </p:nvSpPr>
          <p:spPr bwMode="auto">
            <a:xfrm>
              <a:off x="1872" y="1536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145"/>
            <p:cNvSpPr>
              <a:spLocks noChangeArrowheads="1"/>
            </p:cNvSpPr>
            <p:nvPr/>
          </p:nvSpPr>
          <p:spPr bwMode="auto">
            <a:xfrm>
              <a:off x="3360" y="96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146"/>
            <p:cNvSpPr>
              <a:spLocks noChangeArrowheads="1"/>
            </p:cNvSpPr>
            <p:nvPr/>
          </p:nvSpPr>
          <p:spPr bwMode="auto">
            <a:xfrm>
              <a:off x="2928" y="1104"/>
              <a:ext cx="48" cy="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147"/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148"/>
            <p:cNvSpPr>
              <a:spLocks noChangeArrowheads="1"/>
            </p:cNvSpPr>
            <p:nvPr/>
          </p:nvSpPr>
          <p:spPr bwMode="auto">
            <a:xfrm flipH="1" flipV="1">
              <a:off x="2352" y="192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149"/>
            <p:cNvSpPr>
              <a:spLocks noChangeArrowheads="1"/>
            </p:cNvSpPr>
            <p:nvPr/>
          </p:nvSpPr>
          <p:spPr bwMode="auto">
            <a:xfrm flipH="1" flipV="1">
              <a:off x="1632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150"/>
            <p:cNvSpPr>
              <a:spLocks noChangeArrowheads="1"/>
            </p:cNvSpPr>
            <p:nvPr/>
          </p:nvSpPr>
          <p:spPr bwMode="auto">
            <a:xfrm>
              <a:off x="2064" y="1200"/>
              <a:ext cx="48" cy="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151"/>
            <p:cNvSpPr>
              <a:spLocks noChangeArrowheads="1"/>
            </p:cNvSpPr>
            <p:nvPr/>
          </p:nvSpPr>
          <p:spPr bwMode="auto">
            <a:xfrm flipH="1" flipV="1">
              <a:off x="2304" y="172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152"/>
            <p:cNvSpPr>
              <a:spLocks noChangeArrowheads="1"/>
            </p:cNvSpPr>
            <p:nvPr/>
          </p:nvSpPr>
          <p:spPr bwMode="auto">
            <a:xfrm>
              <a:off x="2976" y="1104"/>
              <a:ext cx="48" cy="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153"/>
            <p:cNvSpPr>
              <a:spLocks noChangeArrowheads="1"/>
            </p:cNvSpPr>
            <p:nvPr/>
          </p:nvSpPr>
          <p:spPr bwMode="auto">
            <a:xfrm>
              <a:off x="1872" y="960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154"/>
            <p:cNvSpPr>
              <a:spLocks noChangeArrowheads="1"/>
            </p:cNvSpPr>
            <p:nvPr/>
          </p:nvSpPr>
          <p:spPr bwMode="auto">
            <a:xfrm>
              <a:off x="1920" y="100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155"/>
            <p:cNvSpPr>
              <a:spLocks noChangeArrowheads="1"/>
            </p:cNvSpPr>
            <p:nvPr/>
          </p:nvSpPr>
          <p:spPr bwMode="auto">
            <a:xfrm flipV="1">
              <a:off x="4080" y="1248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156"/>
            <p:cNvSpPr>
              <a:spLocks noChangeArrowheads="1"/>
            </p:cNvSpPr>
            <p:nvPr/>
          </p:nvSpPr>
          <p:spPr bwMode="auto">
            <a:xfrm flipH="1" flipV="1">
              <a:off x="1776" y="1344"/>
              <a:ext cx="4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592965" y="1069097"/>
            <a:ext cx="338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years after Terra launch</a:t>
            </a:r>
            <a:endParaRPr lang="en-US" sz="2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44809" y="4814664"/>
            <a:ext cx="3793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Global validation heavily weighted to Eastern U.S. and western Europe, with Amazon also well-represented.</a:t>
            </a:r>
          </a:p>
          <a:p>
            <a:endParaRPr lang="en-US" sz="2000" dirty="0"/>
          </a:p>
          <a:p>
            <a:r>
              <a:rPr lang="en-US" sz="2000" dirty="0" smtClean="0"/>
              <a:t>ALL VEGETATED SURFACES</a:t>
            </a:r>
            <a:endParaRPr lang="en-US" sz="2000" dirty="0"/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11569"/>
            <a:ext cx="4419600" cy="3241452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4823528" y="1069097"/>
            <a:ext cx="3989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 year after </a:t>
            </a:r>
            <a:r>
              <a:rPr lang="en-US" sz="2400" dirty="0" err="1" smtClean="0"/>
              <a:t>Suomi</a:t>
            </a:r>
            <a:r>
              <a:rPr lang="en-US" sz="2400" dirty="0" smtClean="0"/>
              <a:t>-NPP launch</a:t>
            </a:r>
            <a:endParaRPr lang="en-US" sz="2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4963077" y="5033538"/>
            <a:ext cx="39995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time AERONET spread out to less desirable surfaces and MODIS retrieval “got worse”</a:t>
            </a:r>
          </a:p>
          <a:p>
            <a:endParaRPr lang="en-US" sz="2000" dirty="0"/>
          </a:p>
          <a:p>
            <a:r>
              <a:rPr lang="en-US" sz="2000" dirty="0" smtClean="0"/>
              <a:t>VIIRS is facing a harder “audience”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415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perspective</a:t>
            </a:r>
            <a:br>
              <a:rPr lang="en-US" dirty="0" smtClean="0"/>
            </a:br>
            <a:r>
              <a:rPr lang="en-US" sz="2200" dirty="0" err="1" smtClean="0"/>
              <a:t>VIIRS</a:t>
            </a:r>
            <a:r>
              <a:rPr lang="en-US" sz="2200" dirty="0" smtClean="0"/>
              <a:t> vs. </a:t>
            </a:r>
            <a:r>
              <a:rPr lang="en-US" sz="2200" dirty="0" err="1" smtClean="0"/>
              <a:t>MODIS</a:t>
            </a:r>
            <a:r>
              <a:rPr lang="en-US" sz="2200" dirty="0" smtClean="0"/>
              <a:t> algorithm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67" name="Picture 1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3" r="5186"/>
          <a:stretch>
            <a:fillRect/>
          </a:stretch>
        </p:blipFill>
        <p:spPr bwMode="auto">
          <a:xfrm>
            <a:off x="5179622" y="1714910"/>
            <a:ext cx="36607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5" name="Group 174"/>
          <p:cNvGrpSpPr/>
          <p:nvPr/>
        </p:nvGrpSpPr>
        <p:grpSpPr>
          <a:xfrm>
            <a:off x="198212" y="1806838"/>
            <a:ext cx="4572000" cy="3691896"/>
            <a:chOff x="152400" y="639836"/>
            <a:chExt cx="4572000" cy="3691896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52400" y="639836"/>
              <a:ext cx="4572000" cy="3276600"/>
              <a:chOff x="960" y="336"/>
              <a:chExt cx="3992" cy="2994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1920" y="196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36"/>
                <a:ext cx="3992" cy="2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2256" y="196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2304" y="192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 flipV="1">
                <a:off x="4272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 flipH="1" flipV="1">
                <a:off x="2304" y="196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2976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2304" y="187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 flipV="1">
                <a:off x="4176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2256" y="187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3216" y="22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928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776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3168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 flipV="1">
                <a:off x="2112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 flipH="1">
                <a:off x="2112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256" y="24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968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2976" y="10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 flipH="1">
                <a:off x="2064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1728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 flipH="1">
                <a:off x="2112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 flipV="1">
                <a:off x="4032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3072" y="10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 flipV="1">
                <a:off x="1968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3168" y="211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3024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3120" y="91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 flipH="1">
                <a:off x="2064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 flipH="1">
                <a:off x="2160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9"/>
              <p:cNvSpPr>
                <a:spLocks noChangeArrowheads="1"/>
              </p:cNvSpPr>
              <p:nvPr/>
            </p:nvSpPr>
            <p:spPr bwMode="auto">
              <a:xfrm>
                <a:off x="3024" y="96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1632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3120" y="10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2"/>
              <p:cNvSpPr>
                <a:spLocks noChangeArrowheads="1"/>
              </p:cNvSpPr>
              <p:nvPr/>
            </p:nvSpPr>
            <p:spPr bwMode="auto">
              <a:xfrm>
                <a:off x="3024" y="168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4"/>
              <p:cNvSpPr>
                <a:spLocks noChangeArrowheads="1"/>
              </p:cNvSpPr>
              <p:nvPr/>
            </p:nvSpPr>
            <p:spPr bwMode="auto">
              <a:xfrm>
                <a:off x="3312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46"/>
              <p:cNvSpPr>
                <a:spLocks noChangeArrowheads="1"/>
              </p:cNvSpPr>
              <p:nvPr/>
            </p:nvSpPr>
            <p:spPr bwMode="auto">
              <a:xfrm>
                <a:off x="3072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2256" y="192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48"/>
              <p:cNvSpPr>
                <a:spLocks noChangeArrowheads="1"/>
              </p:cNvSpPr>
              <p:nvPr/>
            </p:nvSpPr>
            <p:spPr bwMode="auto">
              <a:xfrm>
                <a:off x="3264" y="22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3792" y="144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50"/>
              <p:cNvSpPr>
                <a:spLocks noChangeArrowheads="1"/>
              </p:cNvSpPr>
              <p:nvPr/>
            </p:nvSpPr>
            <p:spPr bwMode="auto">
              <a:xfrm>
                <a:off x="1872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680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632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 flipH="1" flipV="1">
                <a:off x="1728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3264" y="91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1680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56"/>
              <p:cNvSpPr>
                <a:spLocks noChangeArrowheads="1"/>
              </p:cNvSpPr>
              <p:nvPr/>
            </p:nvSpPr>
            <p:spPr bwMode="auto">
              <a:xfrm>
                <a:off x="3264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3216" y="206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8"/>
              <p:cNvSpPr>
                <a:spLocks noChangeArrowheads="1"/>
              </p:cNvSpPr>
              <p:nvPr/>
            </p:nvSpPr>
            <p:spPr bwMode="auto">
              <a:xfrm>
                <a:off x="3312" y="134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2976" y="10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60"/>
              <p:cNvSpPr>
                <a:spLocks noChangeArrowheads="1"/>
              </p:cNvSpPr>
              <p:nvPr/>
            </p:nvSpPr>
            <p:spPr bwMode="auto">
              <a:xfrm>
                <a:off x="2976" y="163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 flipH="1" flipV="1">
                <a:off x="2304" y="23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6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2208" y="192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64"/>
              <p:cNvSpPr>
                <a:spLocks noChangeArrowheads="1"/>
              </p:cNvSpPr>
              <p:nvPr/>
            </p:nvSpPr>
            <p:spPr bwMode="auto">
              <a:xfrm flipH="1">
                <a:off x="2064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 flipH="1" flipV="1">
                <a:off x="1632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66"/>
              <p:cNvSpPr>
                <a:spLocks noChangeArrowheads="1"/>
              </p:cNvSpPr>
              <p:nvPr/>
            </p:nvSpPr>
            <p:spPr bwMode="auto">
              <a:xfrm>
                <a:off x="3120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 flipH="1" flipV="1">
                <a:off x="2304" y="206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68"/>
              <p:cNvSpPr>
                <a:spLocks noChangeArrowheads="1"/>
              </p:cNvSpPr>
              <p:nvPr/>
            </p:nvSpPr>
            <p:spPr bwMode="auto">
              <a:xfrm flipH="1" flipV="1">
                <a:off x="2400" y="216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584" y="10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70"/>
              <p:cNvSpPr>
                <a:spLocks noChangeArrowheads="1"/>
              </p:cNvSpPr>
              <p:nvPr/>
            </p:nvSpPr>
            <p:spPr bwMode="auto">
              <a:xfrm flipV="1">
                <a:off x="4320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72"/>
              <p:cNvSpPr>
                <a:spLocks noChangeArrowheads="1"/>
              </p:cNvSpPr>
              <p:nvPr/>
            </p:nvSpPr>
            <p:spPr bwMode="auto">
              <a:xfrm>
                <a:off x="3264" y="216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74"/>
              <p:cNvSpPr>
                <a:spLocks noChangeArrowheads="1"/>
              </p:cNvSpPr>
              <p:nvPr/>
            </p:nvSpPr>
            <p:spPr bwMode="auto">
              <a:xfrm>
                <a:off x="2928" y="10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3072" y="91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76"/>
              <p:cNvSpPr>
                <a:spLocks noChangeArrowheads="1"/>
              </p:cNvSpPr>
              <p:nvPr/>
            </p:nvSpPr>
            <p:spPr bwMode="auto">
              <a:xfrm flipH="1">
                <a:off x="2016" y="129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77"/>
              <p:cNvSpPr>
                <a:spLocks noChangeArrowheads="1"/>
              </p:cNvSpPr>
              <p:nvPr/>
            </p:nvSpPr>
            <p:spPr bwMode="auto">
              <a:xfrm>
                <a:off x="4272" y="129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78"/>
              <p:cNvSpPr>
                <a:spLocks noChangeArrowheads="1"/>
              </p:cNvSpPr>
              <p:nvPr/>
            </p:nvSpPr>
            <p:spPr bwMode="auto">
              <a:xfrm>
                <a:off x="2784" y="201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79"/>
              <p:cNvSpPr>
                <a:spLocks noChangeArrowheads="1"/>
              </p:cNvSpPr>
              <p:nvPr/>
            </p:nvSpPr>
            <p:spPr bwMode="auto">
              <a:xfrm>
                <a:off x="2784" y="1392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80"/>
              <p:cNvSpPr>
                <a:spLocks noChangeArrowheads="1"/>
              </p:cNvSpPr>
              <p:nvPr/>
            </p:nvSpPr>
            <p:spPr bwMode="auto">
              <a:xfrm>
                <a:off x="2256" y="1584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81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82"/>
              <p:cNvSpPr>
                <a:spLocks noChangeArrowheads="1"/>
              </p:cNvSpPr>
              <p:nvPr/>
            </p:nvSpPr>
            <p:spPr bwMode="auto">
              <a:xfrm>
                <a:off x="2640" y="1584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83"/>
              <p:cNvSpPr>
                <a:spLocks noChangeArrowheads="1"/>
              </p:cNvSpPr>
              <p:nvPr/>
            </p:nvSpPr>
            <p:spPr bwMode="auto">
              <a:xfrm>
                <a:off x="4320" y="1344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Oval 84"/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Oval 85"/>
              <p:cNvSpPr>
                <a:spLocks noChangeArrowheads="1"/>
              </p:cNvSpPr>
              <p:nvPr/>
            </p:nvSpPr>
            <p:spPr bwMode="auto">
              <a:xfrm>
                <a:off x="2160" y="1248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Oval 86"/>
              <p:cNvSpPr>
                <a:spLocks noChangeArrowheads="1"/>
              </p:cNvSpPr>
              <p:nvPr/>
            </p:nvSpPr>
            <p:spPr bwMode="auto">
              <a:xfrm>
                <a:off x="2736" y="1632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Oval 87"/>
              <p:cNvSpPr>
                <a:spLocks noChangeArrowheads="1"/>
              </p:cNvSpPr>
              <p:nvPr/>
            </p:nvSpPr>
            <p:spPr bwMode="auto">
              <a:xfrm>
                <a:off x="3312" y="124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Oval 88"/>
              <p:cNvSpPr>
                <a:spLocks noChangeArrowheads="1"/>
              </p:cNvSpPr>
              <p:nvPr/>
            </p:nvSpPr>
            <p:spPr bwMode="auto">
              <a:xfrm>
                <a:off x="1200" y="148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Oval 8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Oval 90"/>
              <p:cNvSpPr>
                <a:spLocks noChangeArrowheads="1"/>
              </p:cNvSpPr>
              <p:nvPr/>
            </p:nvSpPr>
            <p:spPr bwMode="auto">
              <a:xfrm>
                <a:off x="4704" y="1824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Oval 91"/>
              <p:cNvSpPr>
                <a:spLocks noChangeArrowheads="1"/>
              </p:cNvSpPr>
              <p:nvPr/>
            </p:nvSpPr>
            <p:spPr bwMode="auto">
              <a:xfrm flipV="1">
                <a:off x="4224" y="1440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92"/>
              <p:cNvSpPr>
                <a:spLocks noChangeArrowheads="1"/>
              </p:cNvSpPr>
              <p:nvPr/>
            </p:nvSpPr>
            <p:spPr bwMode="auto">
              <a:xfrm>
                <a:off x="3312" y="1344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93"/>
              <p:cNvSpPr>
                <a:spLocks noChangeArrowheads="1"/>
              </p:cNvSpPr>
              <p:nvPr/>
            </p:nvSpPr>
            <p:spPr bwMode="auto">
              <a:xfrm>
                <a:off x="2112" y="129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94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95"/>
              <p:cNvSpPr>
                <a:spLocks noChangeArrowheads="1"/>
              </p:cNvSpPr>
              <p:nvPr/>
            </p:nvSpPr>
            <p:spPr bwMode="auto">
              <a:xfrm>
                <a:off x="4416" y="129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96"/>
              <p:cNvSpPr>
                <a:spLocks noChangeArrowheads="1"/>
              </p:cNvSpPr>
              <p:nvPr/>
            </p:nvSpPr>
            <p:spPr bwMode="auto">
              <a:xfrm>
                <a:off x="1296" y="211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2160" y="211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98"/>
              <p:cNvSpPr>
                <a:spLocks noChangeArrowheads="1"/>
              </p:cNvSpPr>
              <p:nvPr/>
            </p:nvSpPr>
            <p:spPr bwMode="auto">
              <a:xfrm>
                <a:off x="2160" y="211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99"/>
              <p:cNvSpPr>
                <a:spLocks noChangeArrowheads="1"/>
              </p:cNvSpPr>
              <p:nvPr/>
            </p:nvSpPr>
            <p:spPr bwMode="auto">
              <a:xfrm>
                <a:off x="2640" y="124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100"/>
              <p:cNvSpPr>
                <a:spLocks noChangeArrowheads="1"/>
              </p:cNvSpPr>
              <p:nvPr/>
            </p:nvSpPr>
            <p:spPr bwMode="auto">
              <a:xfrm>
                <a:off x="2880" y="1104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101"/>
              <p:cNvSpPr>
                <a:spLocks noChangeArrowheads="1"/>
              </p:cNvSpPr>
              <p:nvPr/>
            </p:nvSpPr>
            <p:spPr bwMode="auto">
              <a:xfrm>
                <a:off x="2016" y="1440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102"/>
              <p:cNvSpPr>
                <a:spLocks noChangeArrowheads="1"/>
              </p:cNvSpPr>
              <p:nvPr/>
            </p:nvSpPr>
            <p:spPr bwMode="auto">
              <a:xfrm>
                <a:off x="2880" y="124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103"/>
              <p:cNvSpPr>
                <a:spLocks noChangeArrowheads="1"/>
              </p:cNvSpPr>
              <p:nvPr/>
            </p:nvSpPr>
            <p:spPr bwMode="auto">
              <a:xfrm>
                <a:off x="3120" y="91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07" name="Oval 104"/>
              <p:cNvSpPr>
                <a:spLocks noChangeArrowheads="1"/>
              </p:cNvSpPr>
              <p:nvPr/>
            </p:nvSpPr>
            <p:spPr bwMode="auto">
              <a:xfrm>
                <a:off x="2976" y="100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105"/>
              <p:cNvSpPr>
                <a:spLocks noChangeArrowheads="1"/>
              </p:cNvSpPr>
              <p:nvPr/>
            </p:nvSpPr>
            <p:spPr bwMode="auto">
              <a:xfrm>
                <a:off x="3024" y="1200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106"/>
              <p:cNvSpPr>
                <a:spLocks noChangeArrowheads="1"/>
              </p:cNvSpPr>
              <p:nvPr/>
            </p:nvSpPr>
            <p:spPr bwMode="auto">
              <a:xfrm>
                <a:off x="3072" y="115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107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08"/>
              <p:cNvSpPr>
                <a:spLocks noChangeArrowheads="1"/>
              </p:cNvSpPr>
              <p:nvPr/>
            </p:nvSpPr>
            <p:spPr bwMode="auto">
              <a:xfrm>
                <a:off x="3648" y="177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109"/>
              <p:cNvSpPr>
                <a:spLocks noChangeArrowheads="1"/>
              </p:cNvSpPr>
              <p:nvPr/>
            </p:nvSpPr>
            <p:spPr bwMode="auto">
              <a:xfrm>
                <a:off x="1680" y="129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110"/>
              <p:cNvSpPr>
                <a:spLocks noChangeArrowheads="1"/>
              </p:cNvSpPr>
              <p:nvPr/>
            </p:nvSpPr>
            <p:spPr bwMode="auto">
              <a:xfrm>
                <a:off x="2208" y="153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111"/>
              <p:cNvSpPr>
                <a:spLocks noChangeArrowheads="1"/>
              </p:cNvSpPr>
              <p:nvPr/>
            </p:nvSpPr>
            <p:spPr bwMode="auto">
              <a:xfrm>
                <a:off x="2880" y="105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112"/>
              <p:cNvSpPr>
                <a:spLocks noChangeArrowheads="1"/>
              </p:cNvSpPr>
              <p:nvPr/>
            </p:nvSpPr>
            <p:spPr bwMode="auto">
              <a:xfrm>
                <a:off x="2112" y="129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113"/>
              <p:cNvSpPr>
                <a:spLocks noChangeArrowheads="1"/>
              </p:cNvSpPr>
              <p:nvPr/>
            </p:nvSpPr>
            <p:spPr bwMode="auto">
              <a:xfrm>
                <a:off x="2064" y="129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114"/>
              <p:cNvSpPr>
                <a:spLocks noChangeArrowheads="1"/>
              </p:cNvSpPr>
              <p:nvPr/>
            </p:nvSpPr>
            <p:spPr bwMode="auto">
              <a:xfrm>
                <a:off x="4176" y="2304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115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116"/>
              <p:cNvSpPr>
                <a:spLocks noChangeArrowheads="1"/>
              </p:cNvSpPr>
              <p:nvPr/>
            </p:nvSpPr>
            <p:spPr bwMode="auto">
              <a:xfrm>
                <a:off x="3072" y="1104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117"/>
              <p:cNvSpPr>
                <a:spLocks noChangeArrowheads="1"/>
              </p:cNvSpPr>
              <p:nvPr/>
            </p:nvSpPr>
            <p:spPr bwMode="auto">
              <a:xfrm>
                <a:off x="2976" y="115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118"/>
              <p:cNvSpPr>
                <a:spLocks noChangeArrowheads="1"/>
              </p:cNvSpPr>
              <p:nvPr/>
            </p:nvSpPr>
            <p:spPr bwMode="auto">
              <a:xfrm>
                <a:off x="1920" y="91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119"/>
              <p:cNvSpPr>
                <a:spLocks noChangeArrowheads="1"/>
              </p:cNvSpPr>
              <p:nvPr/>
            </p:nvSpPr>
            <p:spPr bwMode="auto">
              <a:xfrm>
                <a:off x="2256" y="1632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120"/>
              <p:cNvSpPr>
                <a:spLocks noChangeArrowheads="1"/>
              </p:cNvSpPr>
              <p:nvPr/>
            </p:nvSpPr>
            <p:spPr bwMode="auto">
              <a:xfrm>
                <a:off x="3696" y="177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121"/>
              <p:cNvSpPr>
                <a:spLocks noChangeArrowheads="1"/>
              </p:cNvSpPr>
              <p:nvPr/>
            </p:nvSpPr>
            <p:spPr bwMode="auto">
              <a:xfrm>
                <a:off x="2064" y="1248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22"/>
              <p:cNvSpPr>
                <a:spLocks noChangeArrowheads="1"/>
              </p:cNvSpPr>
              <p:nvPr/>
            </p:nvSpPr>
            <p:spPr bwMode="auto">
              <a:xfrm>
                <a:off x="2928" y="1056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23"/>
              <p:cNvSpPr>
                <a:spLocks noChangeArrowheads="1"/>
              </p:cNvSpPr>
              <p:nvPr/>
            </p:nvSpPr>
            <p:spPr bwMode="auto">
              <a:xfrm flipH="1">
                <a:off x="2064" y="134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Rectangle 124"/>
              <p:cNvSpPr>
                <a:spLocks noChangeArrowheads="1"/>
              </p:cNvSpPr>
              <p:nvPr/>
            </p:nvSpPr>
            <p:spPr bwMode="auto">
              <a:xfrm flipV="1">
                <a:off x="2112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Rectangle 125"/>
              <p:cNvSpPr>
                <a:spLocks noChangeArrowheads="1"/>
              </p:cNvSpPr>
              <p:nvPr/>
            </p:nvSpPr>
            <p:spPr bwMode="auto">
              <a:xfrm>
                <a:off x="3024" y="10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126"/>
              <p:cNvSpPr>
                <a:spLocks noChangeArrowheads="1"/>
              </p:cNvSpPr>
              <p:nvPr/>
            </p:nvSpPr>
            <p:spPr bwMode="auto">
              <a:xfrm flipH="1">
                <a:off x="2160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Rectangle 127"/>
              <p:cNvSpPr>
                <a:spLocks noChangeArrowheads="1"/>
              </p:cNvSpPr>
              <p:nvPr/>
            </p:nvSpPr>
            <p:spPr bwMode="auto">
              <a:xfrm flipH="1">
                <a:off x="2208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Rectangle 128"/>
              <p:cNvSpPr>
                <a:spLocks noChangeArrowheads="1"/>
              </p:cNvSpPr>
              <p:nvPr/>
            </p:nvSpPr>
            <p:spPr bwMode="auto">
              <a:xfrm>
                <a:off x="3072" y="10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Rectangle 129"/>
              <p:cNvSpPr>
                <a:spLocks noChangeArrowheads="1"/>
              </p:cNvSpPr>
              <p:nvPr/>
            </p:nvSpPr>
            <p:spPr bwMode="auto">
              <a:xfrm>
                <a:off x="1824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Rectangle 130"/>
              <p:cNvSpPr>
                <a:spLocks noChangeArrowheads="1"/>
              </p:cNvSpPr>
              <p:nvPr/>
            </p:nvSpPr>
            <p:spPr bwMode="auto">
              <a:xfrm>
                <a:off x="3072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Rectangle 131"/>
              <p:cNvSpPr>
                <a:spLocks noChangeArrowheads="1"/>
              </p:cNvSpPr>
              <p:nvPr/>
            </p:nvSpPr>
            <p:spPr bwMode="auto">
              <a:xfrm>
                <a:off x="2208" y="196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Rectangle 132"/>
              <p:cNvSpPr>
                <a:spLocks noChangeArrowheads="1"/>
              </p:cNvSpPr>
              <p:nvPr/>
            </p:nvSpPr>
            <p:spPr bwMode="auto">
              <a:xfrm flipV="1">
                <a:off x="2064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Rectangle 133"/>
              <p:cNvSpPr>
                <a:spLocks noChangeArrowheads="1"/>
              </p:cNvSpPr>
              <p:nvPr/>
            </p:nvSpPr>
            <p:spPr bwMode="auto">
              <a:xfrm>
                <a:off x="3120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34"/>
              <p:cNvSpPr>
                <a:spLocks noChangeArrowheads="1"/>
              </p:cNvSpPr>
              <p:nvPr/>
            </p:nvSpPr>
            <p:spPr bwMode="auto">
              <a:xfrm flipH="1">
                <a:off x="2016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Rectangle 135"/>
              <p:cNvSpPr>
                <a:spLocks noChangeArrowheads="1"/>
              </p:cNvSpPr>
              <p:nvPr/>
            </p:nvSpPr>
            <p:spPr bwMode="auto">
              <a:xfrm>
                <a:off x="2976" y="1056"/>
                <a:ext cx="48" cy="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Rectangle 136"/>
              <p:cNvSpPr>
                <a:spLocks noChangeArrowheads="1"/>
              </p:cNvSpPr>
              <p:nvPr/>
            </p:nvSpPr>
            <p:spPr bwMode="auto">
              <a:xfrm>
                <a:off x="3072" y="1008"/>
                <a:ext cx="48" cy="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Rectangle 137"/>
              <p:cNvSpPr>
                <a:spLocks noChangeArrowheads="1"/>
              </p:cNvSpPr>
              <p:nvPr/>
            </p:nvSpPr>
            <p:spPr bwMode="auto">
              <a:xfrm>
                <a:off x="1248" y="72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Rectangle 138"/>
              <p:cNvSpPr>
                <a:spLocks noChangeArrowheads="1"/>
              </p:cNvSpPr>
              <p:nvPr/>
            </p:nvSpPr>
            <p:spPr bwMode="auto">
              <a:xfrm>
                <a:off x="1344" y="81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Rectangle 139"/>
              <p:cNvSpPr>
                <a:spLocks noChangeArrowheads="1"/>
              </p:cNvSpPr>
              <p:nvPr/>
            </p:nvSpPr>
            <p:spPr bwMode="auto">
              <a:xfrm>
                <a:off x="1776" y="105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4464" y="23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Rectangle 141"/>
              <p:cNvSpPr>
                <a:spLocks noChangeArrowheads="1"/>
              </p:cNvSpPr>
              <p:nvPr/>
            </p:nvSpPr>
            <p:spPr bwMode="auto">
              <a:xfrm flipH="1">
                <a:off x="2256" y="110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Rectangle 142"/>
              <p:cNvSpPr>
                <a:spLocks noChangeArrowheads="1"/>
              </p:cNvSpPr>
              <p:nvPr/>
            </p:nvSpPr>
            <p:spPr bwMode="auto">
              <a:xfrm flipH="1">
                <a:off x="2208" y="1152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Rectangle 143"/>
              <p:cNvSpPr>
                <a:spLocks noChangeArrowheads="1"/>
              </p:cNvSpPr>
              <p:nvPr/>
            </p:nvSpPr>
            <p:spPr bwMode="auto">
              <a:xfrm flipV="1">
                <a:off x="3936" y="96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Rectangle 144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Rectangle 145"/>
              <p:cNvSpPr>
                <a:spLocks noChangeArrowheads="1"/>
              </p:cNvSpPr>
              <p:nvPr/>
            </p:nvSpPr>
            <p:spPr bwMode="auto">
              <a:xfrm>
                <a:off x="3360" y="96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Rectangle 146"/>
              <p:cNvSpPr>
                <a:spLocks noChangeArrowheads="1"/>
              </p:cNvSpPr>
              <p:nvPr/>
            </p:nvSpPr>
            <p:spPr bwMode="auto">
              <a:xfrm>
                <a:off x="2928" y="1104"/>
                <a:ext cx="48" cy="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Rectangle 147"/>
              <p:cNvSpPr>
                <a:spLocks noChangeArrowheads="1"/>
              </p:cNvSpPr>
              <p:nvPr/>
            </p:nvSpPr>
            <p:spPr bwMode="auto">
              <a:xfrm>
                <a:off x="1680" y="120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Rectangle 148"/>
              <p:cNvSpPr>
                <a:spLocks noChangeArrowheads="1"/>
              </p:cNvSpPr>
              <p:nvPr/>
            </p:nvSpPr>
            <p:spPr bwMode="auto">
              <a:xfrm flipH="1" flipV="1">
                <a:off x="2352" y="192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Rectangle 149"/>
              <p:cNvSpPr>
                <a:spLocks noChangeArrowheads="1"/>
              </p:cNvSpPr>
              <p:nvPr/>
            </p:nvSpPr>
            <p:spPr bwMode="auto">
              <a:xfrm flipH="1" flipV="1">
                <a:off x="1632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Rectangle 150"/>
              <p:cNvSpPr>
                <a:spLocks noChangeArrowheads="1"/>
              </p:cNvSpPr>
              <p:nvPr/>
            </p:nvSpPr>
            <p:spPr bwMode="auto">
              <a:xfrm>
                <a:off x="2064" y="1200"/>
                <a:ext cx="48" cy="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Rectangle 151"/>
              <p:cNvSpPr>
                <a:spLocks noChangeArrowheads="1"/>
              </p:cNvSpPr>
              <p:nvPr/>
            </p:nvSpPr>
            <p:spPr bwMode="auto">
              <a:xfrm flipH="1" flipV="1">
                <a:off x="2304" y="172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Rectangle 152"/>
              <p:cNvSpPr>
                <a:spLocks noChangeArrowheads="1"/>
              </p:cNvSpPr>
              <p:nvPr/>
            </p:nvSpPr>
            <p:spPr bwMode="auto">
              <a:xfrm>
                <a:off x="2976" y="1104"/>
                <a:ext cx="48" cy="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Rectangle 153"/>
              <p:cNvSpPr>
                <a:spLocks noChangeArrowheads="1"/>
              </p:cNvSpPr>
              <p:nvPr/>
            </p:nvSpPr>
            <p:spPr bwMode="auto">
              <a:xfrm>
                <a:off x="1872" y="960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Rectangle 154"/>
              <p:cNvSpPr>
                <a:spLocks noChangeArrowheads="1"/>
              </p:cNvSpPr>
              <p:nvPr/>
            </p:nvSpPr>
            <p:spPr bwMode="auto">
              <a:xfrm>
                <a:off x="1920" y="100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" name="Rectangle 155"/>
              <p:cNvSpPr>
                <a:spLocks noChangeArrowheads="1"/>
              </p:cNvSpPr>
              <p:nvPr/>
            </p:nvSpPr>
            <p:spPr bwMode="auto">
              <a:xfrm flipV="1">
                <a:off x="4080" y="1248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Rectangle 156"/>
              <p:cNvSpPr>
                <a:spLocks noChangeArrowheads="1"/>
              </p:cNvSpPr>
              <p:nvPr/>
            </p:nvSpPr>
            <p:spPr bwMode="auto">
              <a:xfrm flipH="1" flipV="1">
                <a:off x="1776" y="1344"/>
                <a:ext cx="48" cy="4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0" name="Text Box 157"/>
            <p:cNvSpPr txBox="1">
              <a:spLocks noChangeArrowheads="1"/>
            </p:cNvSpPr>
            <p:nvPr/>
          </p:nvSpPr>
          <p:spPr bwMode="auto">
            <a:xfrm>
              <a:off x="2362200" y="2895600"/>
              <a:ext cx="1143000" cy="925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/>
                <a:t>ocean</a:t>
              </a:r>
            </a:p>
            <a:p>
              <a:r>
                <a:rPr lang="en-US" altLang="en-US" sz="1800"/>
                <a:t>land</a:t>
              </a:r>
            </a:p>
            <a:p>
              <a:r>
                <a:rPr lang="en-US" altLang="en-US" sz="1800"/>
                <a:t>both</a:t>
              </a:r>
              <a:endParaRPr lang="en-US" altLang="en-US"/>
            </a:p>
          </p:txBody>
        </p:sp>
        <p:grpSp>
          <p:nvGrpSpPr>
            <p:cNvPr id="161" name="Group 158"/>
            <p:cNvGrpSpPr>
              <a:grpSpLocks/>
            </p:cNvGrpSpPr>
            <p:nvPr/>
          </p:nvGrpSpPr>
          <p:grpSpPr bwMode="auto">
            <a:xfrm>
              <a:off x="3124200" y="3048000"/>
              <a:ext cx="152400" cy="609600"/>
              <a:chOff x="3600" y="3678"/>
              <a:chExt cx="106" cy="546"/>
            </a:xfrm>
          </p:grpSpPr>
          <p:sp>
            <p:nvSpPr>
              <p:cNvPr id="162" name="Rectangle 159"/>
              <p:cNvSpPr>
                <a:spLocks noChangeArrowheads="1"/>
              </p:cNvSpPr>
              <p:nvPr/>
            </p:nvSpPr>
            <p:spPr bwMode="auto">
              <a:xfrm>
                <a:off x="3610" y="3918"/>
                <a:ext cx="96" cy="96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Oval 160"/>
              <p:cNvSpPr>
                <a:spLocks noChangeArrowheads="1"/>
              </p:cNvSpPr>
              <p:nvPr/>
            </p:nvSpPr>
            <p:spPr bwMode="auto">
              <a:xfrm>
                <a:off x="3610" y="3678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Oval 161"/>
              <p:cNvSpPr>
                <a:spLocks noChangeArrowheads="1"/>
              </p:cNvSpPr>
              <p:nvPr/>
            </p:nvSpPr>
            <p:spPr bwMode="auto">
              <a:xfrm>
                <a:off x="3600" y="4128"/>
                <a:ext cx="96" cy="96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5" name="Text Box 162"/>
            <p:cNvSpPr txBox="1">
              <a:spLocks noChangeArrowheads="1"/>
            </p:cNvSpPr>
            <p:nvPr/>
          </p:nvSpPr>
          <p:spPr bwMode="auto">
            <a:xfrm>
              <a:off x="1219200" y="762000"/>
              <a:ext cx="1800225" cy="376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1">
                  <a:solidFill>
                    <a:srgbClr val="FF0000"/>
                  </a:solidFill>
                </a:rPr>
                <a:t>AERONET sites</a:t>
              </a:r>
              <a:endParaRPr lang="en-US" altLang="en-US" b="1">
                <a:solidFill>
                  <a:srgbClr val="FF0000"/>
                </a:solidFill>
              </a:endParaRPr>
            </a:p>
          </p:txBody>
        </p:sp>
        <p:sp>
          <p:nvSpPr>
            <p:cNvPr id="168" name="Text Box 165"/>
            <p:cNvSpPr txBox="1">
              <a:spLocks noChangeArrowheads="1"/>
            </p:cNvSpPr>
            <p:nvPr/>
          </p:nvSpPr>
          <p:spPr bwMode="auto">
            <a:xfrm>
              <a:off x="304800" y="3962400"/>
              <a:ext cx="18466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altLang="en-US" dirty="0"/>
            </a:p>
          </p:txBody>
        </p:sp>
      </p:grpSp>
      <p:sp>
        <p:nvSpPr>
          <p:cNvPr id="169" name="Text Box 166"/>
          <p:cNvSpPr txBox="1">
            <a:spLocks noChangeArrowheads="1"/>
          </p:cNvSpPr>
          <p:nvPr/>
        </p:nvSpPr>
        <p:spPr bwMode="auto">
          <a:xfrm>
            <a:off x="228600" y="5151438"/>
            <a:ext cx="18466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dirty="0"/>
          </a:p>
        </p:txBody>
      </p:sp>
      <p:sp>
        <p:nvSpPr>
          <p:cNvPr id="172" name="Text Box 169"/>
          <p:cNvSpPr txBox="1">
            <a:spLocks noChangeArrowheads="1"/>
          </p:cNvSpPr>
          <p:nvPr/>
        </p:nvSpPr>
        <p:spPr bwMode="auto">
          <a:xfrm>
            <a:off x="2393860" y="945103"/>
            <a:ext cx="4766599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MODIS aerosol validation 2000-</a:t>
            </a:r>
            <a:r>
              <a:rPr lang="en-US" altLang="en-US" sz="2400" dirty="0" smtClean="0"/>
              <a:t>2002</a:t>
            </a:r>
          </a:p>
          <a:p>
            <a:pPr algn="ctr"/>
            <a:r>
              <a:rPr lang="en-US" altLang="en-US" sz="2400" dirty="0" smtClean="0"/>
              <a:t>(</a:t>
            </a:r>
            <a:r>
              <a:rPr lang="en-US" altLang="en-US" sz="2400" dirty="0" smtClean="0">
                <a:solidFill>
                  <a:srgbClr val="FF0000"/>
                </a:solidFill>
              </a:rPr>
              <a:t>3 years after Terra launch</a:t>
            </a:r>
            <a:r>
              <a:rPr lang="en-US" altLang="en-US" sz="2400" dirty="0" smtClean="0"/>
              <a:t>)</a:t>
            </a:r>
            <a:endParaRPr lang="en-US" altLang="en-US" sz="2400" dirty="0"/>
          </a:p>
        </p:txBody>
      </p:sp>
      <p:sp>
        <p:nvSpPr>
          <p:cNvPr id="174" name="Text Box 171"/>
          <p:cNvSpPr txBox="1">
            <a:spLocks noChangeArrowheads="1"/>
          </p:cNvSpPr>
          <p:nvPr/>
        </p:nvSpPr>
        <p:spPr bwMode="auto">
          <a:xfrm>
            <a:off x="7541068" y="4028072"/>
            <a:ext cx="85725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6600"/>
                </a:solidFill>
              </a:rPr>
              <a:t>land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2727014" y="5525353"/>
            <a:ext cx="51451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0.06 high bias over land, </a:t>
            </a:r>
          </a:p>
          <a:p>
            <a:r>
              <a:rPr lang="en-US" sz="2400" dirty="0" smtClean="0"/>
              <a:t>against “favorable” AERONET stations.</a:t>
            </a:r>
          </a:p>
          <a:p>
            <a:r>
              <a:rPr lang="en-US" sz="2400" dirty="0" smtClean="0"/>
              <a:t>2 years later this bias was closer to 0.10</a:t>
            </a:r>
            <a:endParaRPr lang="en-US" sz="2400" dirty="0"/>
          </a:p>
        </p:txBody>
      </p:sp>
      <p:cxnSp>
        <p:nvCxnSpPr>
          <p:cNvPr id="178" name="Straight Arrow Connector 177"/>
          <p:cNvCxnSpPr/>
          <p:nvPr/>
        </p:nvCxnSpPr>
        <p:spPr>
          <a:xfrm flipV="1">
            <a:off x="4770212" y="4547185"/>
            <a:ext cx="1096463" cy="978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42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867400" y="6172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Li et al. (2005)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801" y="2940030"/>
            <a:ext cx="35429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 years after launch </a:t>
            </a:r>
            <a:r>
              <a:rPr lang="en-US" sz="2400" dirty="0" smtClean="0"/>
              <a:t>and still plagued by Spring thaw snow melt and artificial AOT of 0.2 to 0.3 over low NDVI areas and places with complex topography, which was finally eliminated in 2006 (</a:t>
            </a:r>
            <a:r>
              <a:rPr lang="en-US" sz="2400" dirty="0" smtClean="0">
                <a:solidFill>
                  <a:srgbClr val="FF0000"/>
                </a:solidFill>
              </a:rPr>
              <a:t>6 years after launch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676" y="2439070"/>
            <a:ext cx="5322004" cy="4418930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909042"/>
              </p:ext>
            </p:extLst>
          </p:nvPr>
        </p:nvGraphicFramePr>
        <p:xfrm>
          <a:off x="152400" y="313267"/>
          <a:ext cx="5334000" cy="24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Document" r:id="rId4" imgW="4968240" imgH="2276856" progId="Word.Document.8">
                  <p:embed/>
                </p:oleObj>
              </mc:Choice>
              <mc:Fallback>
                <p:oleObj name="Document" r:id="rId4" imgW="4968240" imgH="22768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13267"/>
                        <a:ext cx="5334000" cy="244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43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72EF-8BE3-FF4A-AD5B-7F854437AF17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6791" y="-30235"/>
            <a:ext cx="39554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</a:t>
            </a:r>
            <a:r>
              <a:rPr lang="en-US" dirty="0" smtClean="0"/>
              <a:t> </a:t>
            </a:r>
            <a:r>
              <a:rPr lang="en-US" sz="3200" dirty="0" smtClean="0"/>
              <a:t>perspective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VIIRS vs. MODIS algorithm evolution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7986" y="1488840"/>
            <a:ext cx="863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It’s only been </a:t>
            </a:r>
            <a:r>
              <a:rPr lang="en-US" sz="2400" dirty="0" smtClean="0"/>
              <a:t>19 </a:t>
            </a:r>
            <a:r>
              <a:rPr lang="en-US" sz="2400" dirty="0" smtClean="0"/>
              <a:t>months since launch of VIIRS</a:t>
            </a:r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</a:rPr>
              <a:t>Already VIIRS is producing AOT and AE with accuracy equal to MODIS that took MODIS 4 to 6 years to accomplish!</a:t>
            </a:r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From the MODIS perspective, VIIRS is advancing at light speed, and people need to be patient with the expectations.</a:t>
            </a:r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29671" y="4954388"/>
            <a:ext cx="79925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The main obstacle to VIIRS aerosol success will be 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data dissemination, 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not data quality.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0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yoram_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68" y="157644"/>
            <a:ext cx="5960532" cy="446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5657" y="4882111"/>
            <a:ext cx="46706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June 1948 – 31 May 2006</a:t>
            </a:r>
          </a:p>
          <a:p>
            <a:pPr algn="ctr"/>
            <a:r>
              <a:rPr lang="en-US" sz="2800" dirty="0" smtClean="0"/>
              <a:t>7 years gone</a:t>
            </a:r>
          </a:p>
          <a:p>
            <a:pPr algn="ctr"/>
            <a:r>
              <a:rPr lang="en-US" sz="2800" dirty="0" smtClean="0"/>
              <a:t>And I miss him so much.  Still.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311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iren\Documents\temp\dbdi_loo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772400" cy="3886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5800" y="152400"/>
            <a:ext cx="7924800" cy="914400"/>
          </a:xfrm>
          <a:prstGeom prst="rect">
            <a:avLst/>
          </a:prstGeom>
          <a:gradFill>
            <a:gsLst>
              <a:gs pos="0">
                <a:srgbClr val="7A7A99"/>
              </a:gs>
              <a:gs pos="100000">
                <a:srgbClr val="CCCCFF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Suomi</a:t>
            </a:r>
            <a:r>
              <a:rPr lang="en-US" sz="3600" dirty="0" smtClean="0"/>
              <a:t> NPP VIIRS Global Dust Imagery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1054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VIIRS experimental global dust index algorithm uses blue and mid-infrared bands (M1, M2, and M11) to generate a global dust index for National Weather Service air quality forecast applications.  Movie loop shows dust outbreaks over the desert regions over a 3-day time period in September 2012.  </a:t>
            </a:r>
            <a:r>
              <a:rPr lang="en-US" sz="1600" b="1" dirty="0" smtClean="0"/>
              <a:t>This algorithm will soon run at NESDIS STAR on VIIRS DB data covering the CONUS with a 30 minute latency.  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6400800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Courtesy of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Ciren</a:t>
            </a:r>
            <a:r>
              <a:rPr lang="en-US" sz="1600" b="1" i="1" dirty="0" smtClean="0">
                <a:solidFill>
                  <a:srgbClr val="FF0000"/>
                </a:solidFill>
              </a:rPr>
              <a:t> (IMSG) and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Kondragunta</a:t>
            </a:r>
            <a:r>
              <a:rPr lang="en-US" sz="1600" b="1" i="1" dirty="0" smtClean="0">
                <a:solidFill>
                  <a:srgbClr val="FF0000"/>
                </a:solidFill>
              </a:rPr>
              <a:t> (NESDIS/STAR)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1" name="Group 59"/>
          <p:cNvGrpSpPr>
            <a:grpSpLocks/>
          </p:cNvGrpSpPr>
          <p:nvPr/>
        </p:nvGrpSpPr>
        <p:grpSpPr bwMode="auto">
          <a:xfrm>
            <a:off x="4267200" y="3733800"/>
            <a:ext cx="2176463" cy="1466850"/>
            <a:chOff x="2640" y="720"/>
            <a:chExt cx="1371" cy="924"/>
          </a:xfrm>
        </p:grpSpPr>
        <p:sp>
          <p:nvSpPr>
            <p:cNvPr id="3097" name="Freeform 25" descr="Light vertical"/>
            <p:cNvSpPr>
              <a:spLocks/>
            </p:cNvSpPr>
            <p:nvPr/>
          </p:nvSpPr>
          <p:spPr bwMode="auto">
            <a:xfrm>
              <a:off x="2640" y="720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pattFill prst="ltVert">
              <a:fgClr>
                <a:srgbClr val="00006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9" name="Oval 57"/>
            <p:cNvSpPr>
              <a:spLocks noChangeArrowheads="1"/>
            </p:cNvSpPr>
            <p:nvPr/>
          </p:nvSpPr>
          <p:spPr bwMode="auto">
            <a:xfrm>
              <a:off x="3312" y="912"/>
              <a:ext cx="48" cy="48"/>
            </a:xfrm>
            <a:prstGeom prst="ellipse">
              <a:avLst/>
            </a:prstGeom>
            <a:solidFill>
              <a:srgbClr val="80008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0" name="Oval 58"/>
            <p:cNvSpPr>
              <a:spLocks noChangeArrowheads="1"/>
            </p:cNvSpPr>
            <p:nvPr/>
          </p:nvSpPr>
          <p:spPr bwMode="auto">
            <a:xfrm>
              <a:off x="3408" y="912"/>
              <a:ext cx="48" cy="48"/>
            </a:xfrm>
            <a:prstGeom prst="ellipse">
              <a:avLst/>
            </a:prstGeom>
            <a:solidFill>
              <a:srgbClr val="80008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3709988" y="6019800"/>
            <a:ext cx="172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Radius (µm)</a:t>
            </a:r>
          </a:p>
        </p:txBody>
      </p:sp>
      <p:grpSp>
        <p:nvGrpSpPr>
          <p:cNvPr id="3127" name="Group 55"/>
          <p:cNvGrpSpPr>
            <a:grpSpLocks/>
          </p:cNvGrpSpPr>
          <p:nvPr/>
        </p:nvGrpSpPr>
        <p:grpSpPr bwMode="auto">
          <a:xfrm>
            <a:off x="838200" y="3048000"/>
            <a:ext cx="7086600" cy="3124200"/>
            <a:chOff x="480" y="576"/>
            <a:chExt cx="4464" cy="1968"/>
          </a:xfrm>
        </p:grpSpPr>
        <p:sp>
          <p:nvSpPr>
            <p:cNvPr id="3102" name="Text Box 30"/>
            <p:cNvSpPr txBox="1">
              <a:spLocks noChangeArrowheads="1"/>
            </p:cNvSpPr>
            <p:nvPr/>
          </p:nvSpPr>
          <p:spPr bwMode="auto">
            <a:xfrm>
              <a:off x="816" y="2256"/>
              <a:ext cx="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0.10</a:t>
              </a:r>
            </a:p>
          </p:txBody>
        </p:sp>
        <p:sp>
          <p:nvSpPr>
            <p:cNvPr id="3105" name="Text Box 33"/>
            <p:cNvSpPr txBox="1">
              <a:spLocks noChangeArrowheads="1"/>
            </p:cNvSpPr>
            <p:nvPr/>
          </p:nvSpPr>
          <p:spPr bwMode="auto">
            <a:xfrm>
              <a:off x="1632" y="2256"/>
              <a:ext cx="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0.20</a:t>
              </a:r>
            </a:p>
          </p:txBody>
        </p:sp>
        <p:sp>
          <p:nvSpPr>
            <p:cNvPr id="3107" name="Text Box 35"/>
            <p:cNvSpPr txBox="1">
              <a:spLocks noChangeArrowheads="1"/>
            </p:cNvSpPr>
            <p:nvPr/>
          </p:nvSpPr>
          <p:spPr bwMode="auto">
            <a:xfrm>
              <a:off x="2880" y="2256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1.0</a:t>
              </a:r>
            </a:p>
          </p:txBody>
        </p:sp>
        <p:sp>
          <p:nvSpPr>
            <p:cNvPr id="3108" name="Text Box 36"/>
            <p:cNvSpPr txBox="1">
              <a:spLocks noChangeArrowheads="1"/>
            </p:cNvSpPr>
            <p:nvPr/>
          </p:nvSpPr>
          <p:spPr bwMode="auto">
            <a:xfrm>
              <a:off x="3696" y="2256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2.0</a:t>
              </a:r>
            </a:p>
          </p:txBody>
        </p:sp>
        <p:grpSp>
          <p:nvGrpSpPr>
            <p:cNvPr id="3126" name="Group 54"/>
            <p:cNvGrpSpPr>
              <a:grpSpLocks/>
            </p:cNvGrpSpPr>
            <p:nvPr/>
          </p:nvGrpSpPr>
          <p:grpSpPr bwMode="auto">
            <a:xfrm>
              <a:off x="480" y="576"/>
              <a:ext cx="4464" cy="1680"/>
              <a:chOff x="528" y="576"/>
              <a:chExt cx="4464" cy="1680"/>
            </a:xfrm>
          </p:grpSpPr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>
                <a:off x="528" y="576"/>
                <a:ext cx="1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auto">
              <a:xfrm>
                <a:off x="528" y="2256"/>
                <a:ext cx="44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Line 31"/>
              <p:cNvSpPr>
                <a:spLocks noChangeShapeType="1"/>
              </p:cNvSpPr>
              <p:nvPr/>
            </p:nvSpPr>
            <p:spPr bwMode="auto">
              <a:xfrm flipV="1">
                <a:off x="1056" y="216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4" name="Line 32"/>
              <p:cNvSpPr>
                <a:spLocks noChangeShapeType="1"/>
              </p:cNvSpPr>
              <p:nvPr/>
            </p:nvSpPr>
            <p:spPr bwMode="auto">
              <a:xfrm flipV="1">
                <a:off x="1872" y="216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6" name="Line 34"/>
              <p:cNvSpPr>
                <a:spLocks noChangeShapeType="1"/>
              </p:cNvSpPr>
              <p:nvPr/>
            </p:nvSpPr>
            <p:spPr bwMode="auto">
              <a:xfrm>
                <a:off x="3072" y="216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9" name="Line 37"/>
              <p:cNvSpPr>
                <a:spLocks noChangeShapeType="1"/>
              </p:cNvSpPr>
              <p:nvPr/>
            </p:nvSpPr>
            <p:spPr bwMode="auto">
              <a:xfrm>
                <a:off x="3888" y="216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42" name="Group 70"/>
          <p:cNvGrpSpPr>
            <a:grpSpLocks/>
          </p:cNvGrpSpPr>
          <p:nvPr/>
        </p:nvGrpSpPr>
        <p:grpSpPr bwMode="auto">
          <a:xfrm>
            <a:off x="5561013" y="457200"/>
            <a:ext cx="3125787" cy="2911475"/>
            <a:chOff x="3503" y="288"/>
            <a:chExt cx="1969" cy="1834"/>
          </a:xfrm>
        </p:grpSpPr>
        <p:sp>
          <p:nvSpPr>
            <p:cNvPr id="3134" name="Text Box 62"/>
            <p:cNvSpPr txBox="1">
              <a:spLocks noChangeArrowheads="1"/>
            </p:cNvSpPr>
            <p:nvPr/>
          </p:nvSpPr>
          <p:spPr bwMode="auto">
            <a:xfrm>
              <a:off x="4320" y="1872"/>
              <a:ext cx="8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wavelength</a:t>
              </a:r>
              <a:endParaRPr lang="en-US" altLang="en-US"/>
            </a:p>
          </p:txBody>
        </p:sp>
        <p:grpSp>
          <p:nvGrpSpPr>
            <p:cNvPr id="3136" name="Group 64"/>
            <p:cNvGrpSpPr>
              <a:grpSpLocks/>
            </p:cNvGrpSpPr>
            <p:nvPr/>
          </p:nvGrpSpPr>
          <p:grpSpPr bwMode="auto">
            <a:xfrm>
              <a:off x="3503" y="288"/>
              <a:ext cx="1969" cy="1584"/>
              <a:chOff x="3503" y="288"/>
              <a:chExt cx="1969" cy="1584"/>
            </a:xfrm>
          </p:grpSpPr>
          <p:grpSp>
            <p:nvGrpSpPr>
              <p:cNvPr id="3082" name="Group 10"/>
              <p:cNvGrpSpPr>
                <a:grpSpLocks/>
              </p:cNvGrpSpPr>
              <p:nvPr/>
            </p:nvGrpSpPr>
            <p:grpSpPr bwMode="auto">
              <a:xfrm>
                <a:off x="4128" y="781"/>
                <a:ext cx="1080" cy="563"/>
                <a:chOff x="1056" y="1344"/>
                <a:chExt cx="1536" cy="720"/>
              </a:xfrm>
            </p:grpSpPr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auto">
                <a:xfrm>
                  <a:off x="1056" y="134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auto">
                <a:xfrm>
                  <a:off x="1200" y="134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auto">
                <a:xfrm>
                  <a:off x="1536" y="1392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" name="Oval 14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" name="Oval 15"/>
                <p:cNvSpPr>
                  <a:spLocks noChangeArrowheads="1"/>
                </p:cNvSpPr>
                <p:nvPr/>
              </p:nvSpPr>
              <p:spPr bwMode="auto">
                <a:xfrm>
                  <a:off x="2208" y="1728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" name="Oval 16"/>
                <p:cNvSpPr>
                  <a:spLocks noChangeArrowheads="1"/>
                </p:cNvSpPr>
                <p:nvPr/>
              </p:nvSpPr>
              <p:spPr bwMode="auto">
                <a:xfrm>
                  <a:off x="2496" y="1968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33" name="Rectangle 61"/>
              <p:cNvSpPr>
                <a:spLocks noChangeArrowheads="1"/>
              </p:cNvSpPr>
              <p:nvPr/>
            </p:nvSpPr>
            <p:spPr bwMode="auto">
              <a:xfrm>
                <a:off x="3792" y="288"/>
                <a:ext cx="1680" cy="158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5" name="Text Box 63"/>
              <p:cNvSpPr txBox="1">
                <a:spLocks noChangeArrowheads="1"/>
              </p:cNvSpPr>
              <p:nvPr/>
            </p:nvSpPr>
            <p:spPr bwMode="auto">
              <a:xfrm rot="-5400000">
                <a:off x="3223" y="1054"/>
                <a:ext cx="8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000"/>
                  <a:t>reflectance</a:t>
                </a:r>
                <a:endParaRPr lang="en-US" altLang="en-US"/>
              </a:p>
            </p:txBody>
          </p:sp>
        </p:grpSp>
      </p:grp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609600" y="4267200"/>
            <a:ext cx="7053263" cy="1466850"/>
            <a:chOff x="384" y="2688"/>
            <a:chExt cx="4443" cy="924"/>
          </a:xfrm>
        </p:grpSpPr>
        <p:sp>
          <p:nvSpPr>
            <p:cNvPr id="3089" name="Freeform 17"/>
            <p:cNvSpPr>
              <a:spLocks/>
            </p:cNvSpPr>
            <p:nvPr/>
          </p:nvSpPr>
          <p:spPr bwMode="auto">
            <a:xfrm>
              <a:off x="1248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1114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auto">
            <a:xfrm>
              <a:off x="778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Freeform 24" descr="Dark vertical"/>
            <p:cNvSpPr>
              <a:spLocks/>
            </p:cNvSpPr>
            <p:nvPr/>
          </p:nvSpPr>
          <p:spPr bwMode="auto">
            <a:xfrm>
              <a:off x="2400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pattFill prst="dkVert">
              <a:fgClr>
                <a:srgbClr val="80008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Freeform 26" descr="Light vertical"/>
            <p:cNvSpPr>
              <a:spLocks/>
            </p:cNvSpPr>
            <p:nvPr/>
          </p:nvSpPr>
          <p:spPr bwMode="auto">
            <a:xfrm>
              <a:off x="3120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pattFill prst="ltVert">
              <a:fgClr>
                <a:srgbClr val="99CC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Freeform 27" descr="Light vertical"/>
            <p:cNvSpPr>
              <a:spLocks/>
            </p:cNvSpPr>
            <p:nvPr/>
          </p:nvSpPr>
          <p:spPr bwMode="auto">
            <a:xfrm>
              <a:off x="2688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pattFill prst="ltVert">
              <a:fgClr>
                <a:srgbClr val="99FF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Freeform 28" descr="Light vertical"/>
            <p:cNvSpPr>
              <a:spLocks/>
            </p:cNvSpPr>
            <p:nvPr/>
          </p:nvSpPr>
          <p:spPr bwMode="auto">
            <a:xfrm>
              <a:off x="3456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pattFill prst="ltVert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auto">
            <a:xfrm>
              <a:off x="384" y="2688"/>
              <a:ext cx="1371" cy="924"/>
            </a:xfrm>
            <a:custGeom>
              <a:avLst/>
              <a:gdLst>
                <a:gd name="T0" fmla="*/ 0 w 1371"/>
                <a:gd name="T1" fmla="*/ 907 h 924"/>
                <a:gd name="T2" fmla="*/ 166 w 1371"/>
                <a:gd name="T3" fmla="*/ 885 h 924"/>
                <a:gd name="T4" fmla="*/ 214 w 1371"/>
                <a:gd name="T5" fmla="*/ 864 h 924"/>
                <a:gd name="T6" fmla="*/ 304 w 1371"/>
                <a:gd name="T7" fmla="*/ 784 h 924"/>
                <a:gd name="T8" fmla="*/ 363 w 1371"/>
                <a:gd name="T9" fmla="*/ 693 h 924"/>
                <a:gd name="T10" fmla="*/ 422 w 1371"/>
                <a:gd name="T11" fmla="*/ 544 h 924"/>
                <a:gd name="T12" fmla="*/ 443 w 1371"/>
                <a:gd name="T13" fmla="*/ 501 h 924"/>
                <a:gd name="T14" fmla="*/ 454 w 1371"/>
                <a:gd name="T15" fmla="*/ 480 h 924"/>
                <a:gd name="T16" fmla="*/ 480 w 1371"/>
                <a:gd name="T17" fmla="*/ 421 h 924"/>
                <a:gd name="T18" fmla="*/ 502 w 1371"/>
                <a:gd name="T19" fmla="*/ 368 h 924"/>
                <a:gd name="T20" fmla="*/ 539 w 1371"/>
                <a:gd name="T21" fmla="*/ 277 h 924"/>
                <a:gd name="T22" fmla="*/ 571 w 1371"/>
                <a:gd name="T23" fmla="*/ 187 h 924"/>
                <a:gd name="T24" fmla="*/ 694 w 1371"/>
                <a:gd name="T25" fmla="*/ 37 h 924"/>
                <a:gd name="T26" fmla="*/ 779 w 1371"/>
                <a:gd name="T27" fmla="*/ 0 h 924"/>
                <a:gd name="T28" fmla="*/ 923 w 1371"/>
                <a:gd name="T29" fmla="*/ 80 h 924"/>
                <a:gd name="T30" fmla="*/ 971 w 1371"/>
                <a:gd name="T31" fmla="*/ 176 h 924"/>
                <a:gd name="T32" fmla="*/ 1008 w 1371"/>
                <a:gd name="T33" fmla="*/ 256 h 924"/>
                <a:gd name="T34" fmla="*/ 1040 w 1371"/>
                <a:gd name="T35" fmla="*/ 352 h 924"/>
                <a:gd name="T36" fmla="*/ 1067 w 1371"/>
                <a:gd name="T37" fmla="*/ 432 h 924"/>
                <a:gd name="T38" fmla="*/ 1126 w 1371"/>
                <a:gd name="T39" fmla="*/ 645 h 924"/>
                <a:gd name="T40" fmla="*/ 1174 w 1371"/>
                <a:gd name="T41" fmla="*/ 773 h 924"/>
                <a:gd name="T42" fmla="*/ 1243 w 1371"/>
                <a:gd name="T43" fmla="*/ 869 h 924"/>
                <a:gd name="T44" fmla="*/ 1291 w 1371"/>
                <a:gd name="T45" fmla="*/ 896 h 924"/>
                <a:gd name="T46" fmla="*/ 1371 w 1371"/>
                <a:gd name="T47" fmla="*/ 917 h 924"/>
                <a:gd name="T48" fmla="*/ 0 w 1371"/>
                <a:gd name="T49" fmla="*/ 907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1" h="924">
                  <a:moveTo>
                    <a:pt x="0" y="907"/>
                  </a:moveTo>
                  <a:cubicBezTo>
                    <a:pt x="59" y="903"/>
                    <a:pt x="109" y="900"/>
                    <a:pt x="166" y="885"/>
                  </a:cubicBezTo>
                  <a:cubicBezTo>
                    <a:pt x="181" y="875"/>
                    <a:pt x="196" y="869"/>
                    <a:pt x="214" y="864"/>
                  </a:cubicBezTo>
                  <a:cubicBezTo>
                    <a:pt x="244" y="833"/>
                    <a:pt x="278" y="821"/>
                    <a:pt x="304" y="784"/>
                  </a:cubicBezTo>
                  <a:cubicBezTo>
                    <a:pt x="324" y="754"/>
                    <a:pt x="341" y="722"/>
                    <a:pt x="363" y="693"/>
                  </a:cubicBezTo>
                  <a:cubicBezTo>
                    <a:pt x="371" y="648"/>
                    <a:pt x="402" y="584"/>
                    <a:pt x="422" y="544"/>
                  </a:cubicBezTo>
                  <a:cubicBezTo>
                    <a:pt x="429" y="529"/>
                    <a:pt x="435" y="515"/>
                    <a:pt x="443" y="501"/>
                  </a:cubicBezTo>
                  <a:cubicBezTo>
                    <a:pt x="446" y="493"/>
                    <a:pt x="454" y="480"/>
                    <a:pt x="454" y="480"/>
                  </a:cubicBezTo>
                  <a:cubicBezTo>
                    <a:pt x="459" y="457"/>
                    <a:pt x="469" y="441"/>
                    <a:pt x="480" y="421"/>
                  </a:cubicBezTo>
                  <a:cubicBezTo>
                    <a:pt x="489" y="402"/>
                    <a:pt x="489" y="385"/>
                    <a:pt x="502" y="368"/>
                  </a:cubicBezTo>
                  <a:cubicBezTo>
                    <a:pt x="509" y="334"/>
                    <a:pt x="529" y="309"/>
                    <a:pt x="539" y="277"/>
                  </a:cubicBezTo>
                  <a:cubicBezTo>
                    <a:pt x="548" y="246"/>
                    <a:pt x="552" y="213"/>
                    <a:pt x="571" y="187"/>
                  </a:cubicBezTo>
                  <a:cubicBezTo>
                    <a:pt x="585" y="141"/>
                    <a:pt x="650" y="57"/>
                    <a:pt x="694" y="37"/>
                  </a:cubicBezTo>
                  <a:cubicBezTo>
                    <a:pt x="722" y="23"/>
                    <a:pt x="751" y="14"/>
                    <a:pt x="779" y="0"/>
                  </a:cubicBezTo>
                  <a:cubicBezTo>
                    <a:pt x="834" y="16"/>
                    <a:pt x="876" y="47"/>
                    <a:pt x="923" y="80"/>
                  </a:cubicBezTo>
                  <a:cubicBezTo>
                    <a:pt x="933" y="115"/>
                    <a:pt x="948" y="146"/>
                    <a:pt x="971" y="176"/>
                  </a:cubicBezTo>
                  <a:cubicBezTo>
                    <a:pt x="979" y="204"/>
                    <a:pt x="992" y="230"/>
                    <a:pt x="1008" y="256"/>
                  </a:cubicBezTo>
                  <a:cubicBezTo>
                    <a:pt x="1017" y="289"/>
                    <a:pt x="1028" y="319"/>
                    <a:pt x="1040" y="352"/>
                  </a:cubicBezTo>
                  <a:cubicBezTo>
                    <a:pt x="1049" y="378"/>
                    <a:pt x="1050" y="408"/>
                    <a:pt x="1067" y="432"/>
                  </a:cubicBezTo>
                  <a:cubicBezTo>
                    <a:pt x="1078" y="505"/>
                    <a:pt x="1103" y="574"/>
                    <a:pt x="1126" y="645"/>
                  </a:cubicBezTo>
                  <a:cubicBezTo>
                    <a:pt x="1140" y="692"/>
                    <a:pt x="1148" y="730"/>
                    <a:pt x="1174" y="773"/>
                  </a:cubicBezTo>
                  <a:cubicBezTo>
                    <a:pt x="1194" y="807"/>
                    <a:pt x="1200" y="855"/>
                    <a:pt x="1243" y="869"/>
                  </a:cubicBezTo>
                  <a:cubicBezTo>
                    <a:pt x="1279" y="894"/>
                    <a:pt x="1262" y="887"/>
                    <a:pt x="1291" y="896"/>
                  </a:cubicBezTo>
                  <a:cubicBezTo>
                    <a:pt x="1310" y="924"/>
                    <a:pt x="1339" y="917"/>
                    <a:pt x="1371" y="917"/>
                  </a:cubicBezTo>
                  <a:lnTo>
                    <a:pt x="0" y="90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50" name="Group 78"/>
          <p:cNvGrpSpPr>
            <a:grpSpLocks/>
          </p:cNvGrpSpPr>
          <p:nvPr/>
        </p:nvGrpSpPr>
        <p:grpSpPr bwMode="auto">
          <a:xfrm>
            <a:off x="6477000" y="1295400"/>
            <a:ext cx="2081213" cy="1497013"/>
            <a:chOff x="1809" y="720"/>
            <a:chExt cx="1311" cy="943"/>
          </a:xfrm>
        </p:grpSpPr>
        <p:sp>
          <p:nvSpPr>
            <p:cNvPr id="3139" name="Freeform 67"/>
            <p:cNvSpPr>
              <a:spLocks/>
            </p:cNvSpPr>
            <p:nvPr/>
          </p:nvSpPr>
          <p:spPr bwMode="auto">
            <a:xfrm>
              <a:off x="1824" y="720"/>
              <a:ext cx="1296" cy="47"/>
            </a:xfrm>
            <a:custGeom>
              <a:avLst/>
              <a:gdLst>
                <a:gd name="T0" fmla="*/ 0 w 1248"/>
                <a:gd name="T1" fmla="*/ 216 h 216"/>
                <a:gd name="T2" fmla="*/ 336 w 1248"/>
                <a:gd name="T3" fmla="*/ 24 h 216"/>
                <a:gd name="T4" fmla="*/ 720 w 1248"/>
                <a:gd name="T5" fmla="*/ 72 h 216"/>
                <a:gd name="T6" fmla="*/ 1248 w 1248"/>
                <a:gd name="T7" fmla="*/ 16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8" h="216">
                  <a:moveTo>
                    <a:pt x="0" y="216"/>
                  </a:moveTo>
                  <a:cubicBezTo>
                    <a:pt x="108" y="132"/>
                    <a:pt x="216" y="48"/>
                    <a:pt x="336" y="24"/>
                  </a:cubicBezTo>
                  <a:cubicBezTo>
                    <a:pt x="456" y="0"/>
                    <a:pt x="568" y="48"/>
                    <a:pt x="720" y="72"/>
                  </a:cubicBezTo>
                  <a:cubicBezTo>
                    <a:pt x="871" y="95"/>
                    <a:pt x="1160" y="152"/>
                    <a:pt x="1248" y="168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0" name="Freeform 68"/>
            <p:cNvSpPr>
              <a:spLocks/>
            </p:cNvSpPr>
            <p:nvPr/>
          </p:nvSpPr>
          <p:spPr bwMode="auto">
            <a:xfrm>
              <a:off x="1809" y="768"/>
              <a:ext cx="1071" cy="895"/>
            </a:xfrm>
            <a:custGeom>
              <a:avLst/>
              <a:gdLst>
                <a:gd name="T0" fmla="*/ 0 w 1023"/>
                <a:gd name="T1" fmla="*/ 0 h 1039"/>
                <a:gd name="T2" fmla="*/ 336 w 1023"/>
                <a:gd name="T3" fmla="*/ 192 h 1039"/>
                <a:gd name="T4" fmla="*/ 624 w 1023"/>
                <a:gd name="T5" fmla="*/ 528 h 1039"/>
                <a:gd name="T6" fmla="*/ 960 w 1023"/>
                <a:gd name="T7" fmla="*/ 960 h 1039"/>
                <a:gd name="T8" fmla="*/ 1008 w 1023"/>
                <a:gd name="T9" fmla="*/ 100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1039">
                  <a:moveTo>
                    <a:pt x="0" y="0"/>
                  </a:moveTo>
                  <a:cubicBezTo>
                    <a:pt x="116" y="52"/>
                    <a:pt x="232" y="104"/>
                    <a:pt x="336" y="192"/>
                  </a:cubicBezTo>
                  <a:cubicBezTo>
                    <a:pt x="439" y="279"/>
                    <a:pt x="520" y="400"/>
                    <a:pt x="624" y="528"/>
                  </a:cubicBezTo>
                  <a:cubicBezTo>
                    <a:pt x="727" y="655"/>
                    <a:pt x="896" y="880"/>
                    <a:pt x="960" y="960"/>
                  </a:cubicBezTo>
                  <a:cubicBezTo>
                    <a:pt x="1023" y="1039"/>
                    <a:pt x="1000" y="1000"/>
                    <a:pt x="1008" y="100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44" name="Rectangle 72"/>
          <p:cNvSpPr>
            <a:spLocks noChangeArrowheads="1"/>
          </p:cNvSpPr>
          <p:nvPr/>
        </p:nvSpPr>
        <p:spPr bwMode="auto">
          <a:xfrm>
            <a:off x="838200" y="3810000"/>
            <a:ext cx="7086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5" name="Rectangle 73"/>
          <p:cNvSpPr>
            <a:spLocks noChangeArrowheads="1"/>
          </p:cNvSpPr>
          <p:nvPr/>
        </p:nvSpPr>
        <p:spPr bwMode="auto">
          <a:xfrm>
            <a:off x="838200" y="3276600"/>
            <a:ext cx="7086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7" name="Freeform 65"/>
          <p:cNvSpPr>
            <a:spLocks/>
          </p:cNvSpPr>
          <p:nvPr/>
        </p:nvSpPr>
        <p:spPr bwMode="auto">
          <a:xfrm>
            <a:off x="609600" y="4267200"/>
            <a:ext cx="2176463" cy="14668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8" name="Freeform 66" descr="Light vertical"/>
          <p:cNvSpPr>
            <a:spLocks/>
          </p:cNvSpPr>
          <p:nvPr/>
        </p:nvSpPr>
        <p:spPr bwMode="auto">
          <a:xfrm>
            <a:off x="4953000" y="4191000"/>
            <a:ext cx="2176463" cy="15430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pattFill prst="ltVert">
            <a:fgClr>
              <a:srgbClr val="99CCFF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6" name="Freeform 74" descr="Light vertical"/>
          <p:cNvSpPr>
            <a:spLocks/>
          </p:cNvSpPr>
          <p:nvPr/>
        </p:nvSpPr>
        <p:spPr bwMode="auto">
          <a:xfrm>
            <a:off x="4953000" y="3886200"/>
            <a:ext cx="2176463" cy="18478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pattFill prst="ltVert">
            <a:fgClr>
              <a:srgbClr val="99CCFF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7" name="Freeform 75"/>
          <p:cNvSpPr>
            <a:spLocks/>
          </p:cNvSpPr>
          <p:nvPr/>
        </p:nvSpPr>
        <p:spPr bwMode="auto">
          <a:xfrm>
            <a:off x="6553200" y="1219200"/>
            <a:ext cx="2057400" cy="74613"/>
          </a:xfrm>
          <a:custGeom>
            <a:avLst/>
            <a:gdLst>
              <a:gd name="T0" fmla="*/ 0 w 1248"/>
              <a:gd name="T1" fmla="*/ 216 h 216"/>
              <a:gd name="T2" fmla="*/ 336 w 1248"/>
              <a:gd name="T3" fmla="*/ 24 h 216"/>
              <a:gd name="T4" fmla="*/ 720 w 1248"/>
              <a:gd name="T5" fmla="*/ 72 h 216"/>
              <a:gd name="T6" fmla="*/ 1248 w 1248"/>
              <a:gd name="T7" fmla="*/ 16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8" h="216">
                <a:moveTo>
                  <a:pt x="0" y="216"/>
                </a:moveTo>
                <a:cubicBezTo>
                  <a:pt x="108" y="132"/>
                  <a:pt x="216" y="48"/>
                  <a:pt x="336" y="24"/>
                </a:cubicBezTo>
                <a:cubicBezTo>
                  <a:pt x="456" y="0"/>
                  <a:pt x="568" y="48"/>
                  <a:pt x="720" y="72"/>
                </a:cubicBezTo>
                <a:cubicBezTo>
                  <a:pt x="871" y="95"/>
                  <a:pt x="1160" y="152"/>
                  <a:pt x="1248" y="168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8" name="Freeform 76"/>
          <p:cNvSpPr>
            <a:spLocks/>
          </p:cNvSpPr>
          <p:nvPr/>
        </p:nvSpPr>
        <p:spPr bwMode="auto">
          <a:xfrm>
            <a:off x="609600" y="3352800"/>
            <a:ext cx="2176463" cy="23812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9" name="Freeform 77"/>
          <p:cNvSpPr>
            <a:spLocks/>
          </p:cNvSpPr>
          <p:nvPr/>
        </p:nvSpPr>
        <p:spPr bwMode="auto">
          <a:xfrm>
            <a:off x="6629400" y="1295400"/>
            <a:ext cx="1700213" cy="1420813"/>
          </a:xfrm>
          <a:custGeom>
            <a:avLst/>
            <a:gdLst>
              <a:gd name="T0" fmla="*/ 0 w 1023"/>
              <a:gd name="T1" fmla="*/ 0 h 1039"/>
              <a:gd name="T2" fmla="*/ 336 w 1023"/>
              <a:gd name="T3" fmla="*/ 192 h 1039"/>
              <a:gd name="T4" fmla="*/ 624 w 1023"/>
              <a:gd name="T5" fmla="*/ 528 h 1039"/>
              <a:gd name="T6" fmla="*/ 960 w 1023"/>
              <a:gd name="T7" fmla="*/ 960 h 1039"/>
              <a:gd name="T8" fmla="*/ 1008 w 1023"/>
              <a:gd name="T9" fmla="*/ 1008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3" h="1039">
                <a:moveTo>
                  <a:pt x="0" y="0"/>
                </a:moveTo>
                <a:cubicBezTo>
                  <a:pt x="116" y="52"/>
                  <a:pt x="232" y="104"/>
                  <a:pt x="336" y="192"/>
                </a:cubicBezTo>
                <a:cubicBezTo>
                  <a:pt x="439" y="279"/>
                  <a:pt x="520" y="400"/>
                  <a:pt x="624" y="528"/>
                </a:cubicBezTo>
                <a:cubicBezTo>
                  <a:pt x="727" y="655"/>
                  <a:pt x="896" y="880"/>
                  <a:pt x="960" y="960"/>
                </a:cubicBezTo>
                <a:cubicBezTo>
                  <a:pt x="1023" y="1039"/>
                  <a:pt x="1000" y="1000"/>
                  <a:pt x="1008" y="100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1" name="Rectangle 79"/>
          <p:cNvSpPr>
            <a:spLocks noChangeArrowheads="1"/>
          </p:cNvSpPr>
          <p:nvPr/>
        </p:nvSpPr>
        <p:spPr bwMode="auto">
          <a:xfrm>
            <a:off x="838200" y="3276600"/>
            <a:ext cx="7086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2" name="Freeform 80"/>
          <p:cNvSpPr>
            <a:spLocks/>
          </p:cNvSpPr>
          <p:nvPr/>
        </p:nvSpPr>
        <p:spPr bwMode="auto">
          <a:xfrm>
            <a:off x="1600200" y="4419600"/>
            <a:ext cx="2176463" cy="13144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" name="Freeform 81" descr="Narrow vertical"/>
          <p:cNvSpPr>
            <a:spLocks/>
          </p:cNvSpPr>
          <p:nvPr/>
        </p:nvSpPr>
        <p:spPr bwMode="auto">
          <a:xfrm>
            <a:off x="4495800" y="4495800"/>
            <a:ext cx="2176463" cy="12382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pattFill prst="narVert">
            <a:fgClr>
              <a:schemeClr val="tx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" name="Freeform 82"/>
          <p:cNvSpPr>
            <a:spLocks/>
          </p:cNvSpPr>
          <p:nvPr/>
        </p:nvSpPr>
        <p:spPr bwMode="auto">
          <a:xfrm>
            <a:off x="6553200" y="1397000"/>
            <a:ext cx="1776413" cy="938213"/>
          </a:xfrm>
          <a:custGeom>
            <a:avLst/>
            <a:gdLst>
              <a:gd name="T0" fmla="*/ 0 w 1119"/>
              <a:gd name="T1" fmla="*/ 32 h 591"/>
              <a:gd name="T2" fmla="*/ 432 w 1119"/>
              <a:gd name="T3" fmla="*/ 80 h 591"/>
              <a:gd name="T4" fmla="*/ 1008 w 1119"/>
              <a:gd name="T5" fmla="*/ 512 h 591"/>
              <a:gd name="T6" fmla="*/ 1104 w 1119"/>
              <a:gd name="T7" fmla="*/ 56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9" h="591">
                <a:moveTo>
                  <a:pt x="0" y="32"/>
                </a:moveTo>
                <a:cubicBezTo>
                  <a:pt x="132" y="16"/>
                  <a:pt x="264" y="0"/>
                  <a:pt x="432" y="80"/>
                </a:cubicBezTo>
                <a:cubicBezTo>
                  <a:pt x="600" y="160"/>
                  <a:pt x="896" y="432"/>
                  <a:pt x="1008" y="512"/>
                </a:cubicBezTo>
                <a:cubicBezTo>
                  <a:pt x="1119" y="591"/>
                  <a:pt x="1088" y="552"/>
                  <a:pt x="1104" y="56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5" name="Freeform 83"/>
          <p:cNvSpPr>
            <a:spLocks/>
          </p:cNvSpPr>
          <p:nvPr/>
        </p:nvSpPr>
        <p:spPr bwMode="auto">
          <a:xfrm>
            <a:off x="6400800" y="1143000"/>
            <a:ext cx="2133600" cy="228600"/>
          </a:xfrm>
          <a:custGeom>
            <a:avLst/>
            <a:gdLst>
              <a:gd name="T0" fmla="*/ 0 w 1248"/>
              <a:gd name="T1" fmla="*/ 216 h 216"/>
              <a:gd name="T2" fmla="*/ 336 w 1248"/>
              <a:gd name="T3" fmla="*/ 24 h 216"/>
              <a:gd name="T4" fmla="*/ 720 w 1248"/>
              <a:gd name="T5" fmla="*/ 72 h 216"/>
              <a:gd name="T6" fmla="*/ 1248 w 1248"/>
              <a:gd name="T7" fmla="*/ 16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8" h="216">
                <a:moveTo>
                  <a:pt x="0" y="216"/>
                </a:moveTo>
                <a:cubicBezTo>
                  <a:pt x="108" y="132"/>
                  <a:pt x="216" y="48"/>
                  <a:pt x="336" y="24"/>
                </a:cubicBezTo>
                <a:cubicBezTo>
                  <a:pt x="456" y="0"/>
                  <a:pt x="568" y="48"/>
                  <a:pt x="720" y="72"/>
                </a:cubicBezTo>
                <a:cubicBezTo>
                  <a:pt x="871" y="95"/>
                  <a:pt x="1160" y="152"/>
                  <a:pt x="1248" y="1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6" name="Freeform 84"/>
          <p:cNvSpPr>
            <a:spLocks/>
          </p:cNvSpPr>
          <p:nvPr/>
        </p:nvSpPr>
        <p:spPr bwMode="auto">
          <a:xfrm>
            <a:off x="1600200" y="3429000"/>
            <a:ext cx="2176463" cy="2305050"/>
          </a:xfrm>
          <a:custGeom>
            <a:avLst/>
            <a:gdLst>
              <a:gd name="T0" fmla="*/ 0 w 1371"/>
              <a:gd name="T1" fmla="*/ 907 h 924"/>
              <a:gd name="T2" fmla="*/ 166 w 1371"/>
              <a:gd name="T3" fmla="*/ 885 h 924"/>
              <a:gd name="T4" fmla="*/ 214 w 1371"/>
              <a:gd name="T5" fmla="*/ 864 h 924"/>
              <a:gd name="T6" fmla="*/ 304 w 1371"/>
              <a:gd name="T7" fmla="*/ 784 h 924"/>
              <a:gd name="T8" fmla="*/ 363 w 1371"/>
              <a:gd name="T9" fmla="*/ 693 h 924"/>
              <a:gd name="T10" fmla="*/ 422 w 1371"/>
              <a:gd name="T11" fmla="*/ 544 h 924"/>
              <a:gd name="T12" fmla="*/ 443 w 1371"/>
              <a:gd name="T13" fmla="*/ 501 h 924"/>
              <a:gd name="T14" fmla="*/ 454 w 1371"/>
              <a:gd name="T15" fmla="*/ 480 h 924"/>
              <a:gd name="T16" fmla="*/ 480 w 1371"/>
              <a:gd name="T17" fmla="*/ 421 h 924"/>
              <a:gd name="T18" fmla="*/ 502 w 1371"/>
              <a:gd name="T19" fmla="*/ 368 h 924"/>
              <a:gd name="T20" fmla="*/ 539 w 1371"/>
              <a:gd name="T21" fmla="*/ 277 h 924"/>
              <a:gd name="T22" fmla="*/ 571 w 1371"/>
              <a:gd name="T23" fmla="*/ 187 h 924"/>
              <a:gd name="T24" fmla="*/ 694 w 1371"/>
              <a:gd name="T25" fmla="*/ 37 h 924"/>
              <a:gd name="T26" fmla="*/ 779 w 1371"/>
              <a:gd name="T27" fmla="*/ 0 h 924"/>
              <a:gd name="T28" fmla="*/ 923 w 1371"/>
              <a:gd name="T29" fmla="*/ 80 h 924"/>
              <a:gd name="T30" fmla="*/ 971 w 1371"/>
              <a:gd name="T31" fmla="*/ 176 h 924"/>
              <a:gd name="T32" fmla="*/ 1008 w 1371"/>
              <a:gd name="T33" fmla="*/ 256 h 924"/>
              <a:gd name="T34" fmla="*/ 1040 w 1371"/>
              <a:gd name="T35" fmla="*/ 352 h 924"/>
              <a:gd name="T36" fmla="*/ 1067 w 1371"/>
              <a:gd name="T37" fmla="*/ 432 h 924"/>
              <a:gd name="T38" fmla="*/ 1126 w 1371"/>
              <a:gd name="T39" fmla="*/ 645 h 924"/>
              <a:gd name="T40" fmla="*/ 1174 w 1371"/>
              <a:gd name="T41" fmla="*/ 773 h 924"/>
              <a:gd name="T42" fmla="*/ 1243 w 1371"/>
              <a:gd name="T43" fmla="*/ 869 h 924"/>
              <a:gd name="T44" fmla="*/ 1291 w 1371"/>
              <a:gd name="T45" fmla="*/ 896 h 924"/>
              <a:gd name="T46" fmla="*/ 1371 w 1371"/>
              <a:gd name="T47" fmla="*/ 917 h 924"/>
              <a:gd name="T48" fmla="*/ 0 w 1371"/>
              <a:gd name="T49" fmla="*/ 907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71" h="924">
                <a:moveTo>
                  <a:pt x="0" y="907"/>
                </a:moveTo>
                <a:cubicBezTo>
                  <a:pt x="59" y="903"/>
                  <a:pt x="109" y="900"/>
                  <a:pt x="166" y="885"/>
                </a:cubicBezTo>
                <a:cubicBezTo>
                  <a:pt x="181" y="875"/>
                  <a:pt x="196" y="869"/>
                  <a:pt x="214" y="864"/>
                </a:cubicBezTo>
                <a:cubicBezTo>
                  <a:pt x="244" y="833"/>
                  <a:pt x="278" y="821"/>
                  <a:pt x="304" y="784"/>
                </a:cubicBezTo>
                <a:cubicBezTo>
                  <a:pt x="324" y="754"/>
                  <a:pt x="341" y="722"/>
                  <a:pt x="363" y="693"/>
                </a:cubicBezTo>
                <a:cubicBezTo>
                  <a:pt x="371" y="648"/>
                  <a:pt x="402" y="584"/>
                  <a:pt x="422" y="544"/>
                </a:cubicBezTo>
                <a:cubicBezTo>
                  <a:pt x="429" y="529"/>
                  <a:pt x="435" y="515"/>
                  <a:pt x="443" y="501"/>
                </a:cubicBezTo>
                <a:cubicBezTo>
                  <a:pt x="446" y="493"/>
                  <a:pt x="454" y="480"/>
                  <a:pt x="454" y="480"/>
                </a:cubicBezTo>
                <a:cubicBezTo>
                  <a:pt x="459" y="457"/>
                  <a:pt x="469" y="441"/>
                  <a:pt x="480" y="421"/>
                </a:cubicBezTo>
                <a:cubicBezTo>
                  <a:pt x="489" y="402"/>
                  <a:pt x="489" y="385"/>
                  <a:pt x="502" y="368"/>
                </a:cubicBezTo>
                <a:cubicBezTo>
                  <a:pt x="509" y="334"/>
                  <a:pt x="529" y="309"/>
                  <a:pt x="539" y="277"/>
                </a:cubicBezTo>
                <a:cubicBezTo>
                  <a:pt x="548" y="246"/>
                  <a:pt x="552" y="213"/>
                  <a:pt x="571" y="187"/>
                </a:cubicBezTo>
                <a:cubicBezTo>
                  <a:pt x="585" y="141"/>
                  <a:pt x="650" y="57"/>
                  <a:pt x="694" y="37"/>
                </a:cubicBezTo>
                <a:cubicBezTo>
                  <a:pt x="722" y="23"/>
                  <a:pt x="751" y="14"/>
                  <a:pt x="779" y="0"/>
                </a:cubicBezTo>
                <a:cubicBezTo>
                  <a:pt x="834" y="16"/>
                  <a:pt x="876" y="47"/>
                  <a:pt x="923" y="80"/>
                </a:cubicBezTo>
                <a:cubicBezTo>
                  <a:pt x="933" y="115"/>
                  <a:pt x="948" y="146"/>
                  <a:pt x="971" y="176"/>
                </a:cubicBezTo>
                <a:cubicBezTo>
                  <a:pt x="979" y="204"/>
                  <a:pt x="992" y="230"/>
                  <a:pt x="1008" y="256"/>
                </a:cubicBezTo>
                <a:cubicBezTo>
                  <a:pt x="1017" y="289"/>
                  <a:pt x="1028" y="319"/>
                  <a:pt x="1040" y="352"/>
                </a:cubicBezTo>
                <a:cubicBezTo>
                  <a:pt x="1049" y="378"/>
                  <a:pt x="1050" y="408"/>
                  <a:pt x="1067" y="432"/>
                </a:cubicBezTo>
                <a:cubicBezTo>
                  <a:pt x="1078" y="505"/>
                  <a:pt x="1103" y="574"/>
                  <a:pt x="1126" y="645"/>
                </a:cubicBezTo>
                <a:cubicBezTo>
                  <a:pt x="1140" y="692"/>
                  <a:pt x="1148" y="730"/>
                  <a:pt x="1174" y="773"/>
                </a:cubicBezTo>
                <a:cubicBezTo>
                  <a:pt x="1194" y="807"/>
                  <a:pt x="1200" y="855"/>
                  <a:pt x="1243" y="869"/>
                </a:cubicBezTo>
                <a:cubicBezTo>
                  <a:pt x="1279" y="894"/>
                  <a:pt x="1262" y="887"/>
                  <a:pt x="1291" y="896"/>
                </a:cubicBezTo>
                <a:cubicBezTo>
                  <a:pt x="1310" y="924"/>
                  <a:pt x="1339" y="917"/>
                  <a:pt x="1371" y="917"/>
                </a:cubicBezTo>
                <a:lnTo>
                  <a:pt x="0" y="90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7" name="Freeform 85"/>
          <p:cNvSpPr>
            <a:spLocks/>
          </p:cNvSpPr>
          <p:nvPr/>
        </p:nvSpPr>
        <p:spPr bwMode="auto">
          <a:xfrm>
            <a:off x="6553200" y="1295400"/>
            <a:ext cx="1776413" cy="938213"/>
          </a:xfrm>
          <a:custGeom>
            <a:avLst/>
            <a:gdLst>
              <a:gd name="T0" fmla="*/ 0 w 1119"/>
              <a:gd name="T1" fmla="*/ 32 h 591"/>
              <a:gd name="T2" fmla="*/ 432 w 1119"/>
              <a:gd name="T3" fmla="*/ 80 h 591"/>
              <a:gd name="T4" fmla="*/ 1008 w 1119"/>
              <a:gd name="T5" fmla="*/ 512 h 591"/>
              <a:gd name="T6" fmla="*/ 1104 w 1119"/>
              <a:gd name="T7" fmla="*/ 56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9" h="591">
                <a:moveTo>
                  <a:pt x="0" y="32"/>
                </a:moveTo>
                <a:cubicBezTo>
                  <a:pt x="132" y="16"/>
                  <a:pt x="264" y="0"/>
                  <a:pt x="432" y="80"/>
                </a:cubicBezTo>
                <a:cubicBezTo>
                  <a:pt x="600" y="160"/>
                  <a:pt x="896" y="432"/>
                  <a:pt x="1008" y="512"/>
                </a:cubicBezTo>
                <a:cubicBezTo>
                  <a:pt x="1119" y="591"/>
                  <a:pt x="1088" y="552"/>
                  <a:pt x="1104" y="56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64" name="Freeform 92"/>
          <p:cNvSpPr>
            <a:spLocks/>
          </p:cNvSpPr>
          <p:nvPr/>
        </p:nvSpPr>
        <p:spPr bwMode="auto">
          <a:xfrm>
            <a:off x="6553200" y="1295400"/>
            <a:ext cx="2133600" cy="228600"/>
          </a:xfrm>
          <a:custGeom>
            <a:avLst/>
            <a:gdLst>
              <a:gd name="T0" fmla="*/ 0 w 1248"/>
              <a:gd name="T1" fmla="*/ 216 h 216"/>
              <a:gd name="T2" fmla="*/ 336 w 1248"/>
              <a:gd name="T3" fmla="*/ 24 h 216"/>
              <a:gd name="T4" fmla="*/ 720 w 1248"/>
              <a:gd name="T5" fmla="*/ 72 h 216"/>
              <a:gd name="T6" fmla="*/ 1248 w 1248"/>
              <a:gd name="T7" fmla="*/ 16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8" h="216">
                <a:moveTo>
                  <a:pt x="0" y="216"/>
                </a:moveTo>
                <a:cubicBezTo>
                  <a:pt x="108" y="132"/>
                  <a:pt x="216" y="48"/>
                  <a:pt x="336" y="24"/>
                </a:cubicBezTo>
                <a:cubicBezTo>
                  <a:pt x="456" y="0"/>
                  <a:pt x="568" y="48"/>
                  <a:pt x="720" y="72"/>
                </a:cubicBezTo>
                <a:cubicBezTo>
                  <a:pt x="871" y="95"/>
                  <a:pt x="1160" y="152"/>
                  <a:pt x="1248" y="1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67" name="Group 95"/>
          <p:cNvGrpSpPr>
            <a:grpSpLocks/>
          </p:cNvGrpSpPr>
          <p:nvPr/>
        </p:nvGrpSpPr>
        <p:grpSpPr bwMode="auto">
          <a:xfrm>
            <a:off x="5486400" y="4724400"/>
            <a:ext cx="381000" cy="304800"/>
            <a:chOff x="2448" y="1776"/>
            <a:chExt cx="240" cy="192"/>
          </a:xfrm>
        </p:grpSpPr>
        <p:sp>
          <p:nvSpPr>
            <p:cNvPr id="3163" name="Oval 91"/>
            <p:cNvSpPr>
              <a:spLocks noChangeArrowheads="1"/>
            </p:cNvSpPr>
            <p:nvPr/>
          </p:nvSpPr>
          <p:spPr bwMode="auto">
            <a:xfrm>
              <a:off x="2448" y="1776"/>
              <a:ext cx="48" cy="48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165" name="Oval 93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166" name="Freeform 94"/>
            <p:cNvSpPr>
              <a:spLocks/>
            </p:cNvSpPr>
            <p:nvPr/>
          </p:nvSpPr>
          <p:spPr bwMode="auto">
            <a:xfrm>
              <a:off x="2448" y="1872"/>
              <a:ext cx="240" cy="96"/>
            </a:xfrm>
            <a:custGeom>
              <a:avLst/>
              <a:gdLst>
                <a:gd name="T0" fmla="*/ 0 w 240"/>
                <a:gd name="T1" fmla="*/ 0 h 96"/>
                <a:gd name="T2" fmla="*/ 96 w 240"/>
                <a:gd name="T3" fmla="*/ 96 h 96"/>
                <a:gd name="T4" fmla="*/ 240 w 240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96">
                  <a:moveTo>
                    <a:pt x="0" y="0"/>
                  </a:moveTo>
                  <a:cubicBezTo>
                    <a:pt x="28" y="48"/>
                    <a:pt x="56" y="96"/>
                    <a:pt x="96" y="96"/>
                  </a:cubicBezTo>
                  <a:cubicBezTo>
                    <a:pt x="136" y="96"/>
                    <a:pt x="216" y="16"/>
                    <a:pt x="240" y="0"/>
                  </a:cubicBezTo>
                </a:path>
              </a:pathLst>
            </a:custGeom>
            <a:solidFill>
              <a:srgbClr val="800080"/>
            </a:solidFill>
            <a:ln w="19050" cmpd="sng">
              <a:solidFill>
                <a:srgbClr val="FFFF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68" name="Group 96"/>
          <p:cNvGrpSpPr>
            <a:grpSpLocks/>
          </p:cNvGrpSpPr>
          <p:nvPr/>
        </p:nvGrpSpPr>
        <p:grpSpPr bwMode="auto">
          <a:xfrm>
            <a:off x="2667000" y="3733800"/>
            <a:ext cx="381000" cy="304800"/>
            <a:chOff x="2448" y="1776"/>
            <a:chExt cx="240" cy="192"/>
          </a:xfrm>
        </p:grpSpPr>
        <p:sp>
          <p:nvSpPr>
            <p:cNvPr id="3169" name="Oval 97"/>
            <p:cNvSpPr>
              <a:spLocks noChangeArrowheads="1"/>
            </p:cNvSpPr>
            <p:nvPr/>
          </p:nvSpPr>
          <p:spPr bwMode="auto">
            <a:xfrm>
              <a:off x="2448" y="1776"/>
              <a:ext cx="48" cy="4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170" name="Oval 98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171" name="Freeform 99"/>
            <p:cNvSpPr>
              <a:spLocks/>
            </p:cNvSpPr>
            <p:nvPr/>
          </p:nvSpPr>
          <p:spPr bwMode="auto">
            <a:xfrm>
              <a:off x="2448" y="1872"/>
              <a:ext cx="240" cy="96"/>
            </a:xfrm>
            <a:custGeom>
              <a:avLst/>
              <a:gdLst>
                <a:gd name="T0" fmla="*/ 0 w 240"/>
                <a:gd name="T1" fmla="*/ 0 h 96"/>
                <a:gd name="T2" fmla="*/ 96 w 240"/>
                <a:gd name="T3" fmla="*/ 96 h 96"/>
                <a:gd name="T4" fmla="*/ 240 w 240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96">
                  <a:moveTo>
                    <a:pt x="0" y="0"/>
                  </a:moveTo>
                  <a:cubicBezTo>
                    <a:pt x="28" y="48"/>
                    <a:pt x="56" y="96"/>
                    <a:pt x="96" y="96"/>
                  </a:cubicBezTo>
                  <a:cubicBezTo>
                    <a:pt x="136" y="96"/>
                    <a:pt x="216" y="16"/>
                    <a:pt x="240" y="0"/>
                  </a:cubicBezTo>
                </a:path>
              </a:pathLst>
            </a:custGeom>
            <a:noFill/>
            <a:ln w="19050" cmpd="sng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1733" y="304800"/>
            <a:ext cx="3304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Ocean algorithm</a:t>
            </a:r>
            <a:endParaRPr lang="en-US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61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5" grpId="0" animBg="1"/>
      <p:bldP spid="3137" grpId="0" animBg="1"/>
      <p:bldP spid="3138" grpId="0" animBg="1"/>
      <p:bldP spid="3146" grpId="0" animBg="1"/>
      <p:bldP spid="3147" grpId="0" animBg="1"/>
      <p:bldP spid="3148" grpId="0" animBg="1"/>
      <p:bldP spid="3149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3"/>
          <a:stretch/>
        </p:blipFill>
        <p:spPr>
          <a:xfrm>
            <a:off x="635041" y="50800"/>
            <a:ext cx="3564587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628" y="95581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VIIRS: </a:t>
            </a:r>
            <a:r>
              <a:rPr lang="en-US" sz="3200" dirty="0" smtClean="0">
                <a:solidFill>
                  <a:srgbClr val="953735"/>
                </a:solidFill>
              </a:rPr>
              <a:t>Visible-Infrared Imager/Radiometer Suite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310355"/>
            <a:ext cx="400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953735"/>
                </a:solidFill>
              </a:rPr>
              <a:t>CrIS</a:t>
            </a:r>
            <a:r>
              <a:rPr lang="en-US" sz="3200" u="sng" dirty="0" smtClean="0">
                <a:solidFill>
                  <a:srgbClr val="953735"/>
                </a:solidFill>
              </a:rPr>
              <a:t>:</a:t>
            </a:r>
            <a:r>
              <a:rPr lang="en-US" sz="3200" dirty="0" smtClean="0">
                <a:solidFill>
                  <a:srgbClr val="953735"/>
                </a:solidFill>
              </a:rPr>
              <a:t> Cross-track Infrared Sounder </a:t>
            </a:r>
            <a:r>
              <a:rPr lang="en-US" sz="3200" dirty="0" smtClean="0">
                <a:solidFill>
                  <a:srgbClr val="FF0000"/>
                </a:solidFill>
              </a:rPr>
              <a:t>HIRS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589" y="247166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CERES:</a:t>
            </a:r>
            <a:r>
              <a:rPr lang="en-US" sz="3200" dirty="0" smtClean="0">
                <a:solidFill>
                  <a:srgbClr val="953735"/>
                </a:solidFill>
              </a:rPr>
              <a:t> Cloud and Earth Radiant Energy System </a:t>
            </a:r>
            <a:r>
              <a:rPr lang="en-US" sz="3200" dirty="0" smtClean="0">
                <a:solidFill>
                  <a:srgbClr val="FF0000"/>
                </a:solidFill>
              </a:rPr>
              <a:t>CERES</a:t>
            </a:r>
            <a:r>
              <a:rPr lang="en-US" sz="3200" dirty="0" smtClean="0">
                <a:solidFill>
                  <a:srgbClr val="953735"/>
                </a:solidFill>
              </a:rPr>
              <a:t> 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064" y="4019319"/>
            <a:ext cx="430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ATMS:</a:t>
            </a:r>
            <a:r>
              <a:rPr lang="en-US" sz="3200" dirty="0" smtClean="0">
                <a:solidFill>
                  <a:srgbClr val="953735"/>
                </a:solidFill>
              </a:rPr>
              <a:t> Advance Technology Microwave Sounder </a:t>
            </a:r>
            <a:r>
              <a:rPr lang="en-US" sz="3200" dirty="0" smtClean="0">
                <a:solidFill>
                  <a:srgbClr val="FF0000"/>
                </a:solidFill>
              </a:rPr>
              <a:t>AMSU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567529"/>
            <a:ext cx="403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OMPS:</a:t>
            </a:r>
            <a:r>
              <a:rPr lang="en-US" sz="3200" dirty="0" smtClean="0">
                <a:solidFill>
                  <a:srgbClr val="953735"/>
                </a:solidFill>
              </a:rPr>
              <a:t> Ozone Mapping and Profiler Suite </a:t>
            </a:r>
            <a:r>
              <a:rPr lang="en-US" sz="3200" dirty="0" smtClean="0">
                <a:solidFill>
                  <a:srgbClr val="FF0000"/>
                </a:solidFill>
              </a:rPr>
              <a:t>OMI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2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3"/>
          <a:stretch/>
        </p:blipFill>
        <p:spPr>
          <a:xfrm>
            <a:off x="635041" y="50800"/>
            <a:ext cx="3564587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628" y="-13717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VIIRS: </a:t>
            </a:r>
            <a:r>
              <a:rPr lang="en-US" sz="3200" dirty="0" smtClean="0">
                <a:solidFill>
                  <a:srgbClr val="953735"/>
                </a:solidFill>
              </a:rPr>
              <a:t>Visible-Infrared Imager/Radiometer Suite </a:t>
            </a:r>
            <a:r>
              <a:rPr lang="en-US" sz="3200" dirty="0" smtClean="0">
                <a:solidFill>
                  <a:srgbClr val="FF00FF"/>
                </a:solidFill>
              </a:rPr>
              <a:t>MODIS/AVHRR/ </a:t>
            </a:r>
            <a:r>
              <a:rPr lang="en-US" sz="3200" dirty="0" err="1" smtClean="0">
                <a:solidFill>
                  <a:srgbClr val="FF00FF"/>
                </a:solidFill>
              </a:rPr>
              <a:t>SeaWIFS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310355"/>
            <a:ext cx="400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953735"/>
                </a:solidFill>
              </a:rPr>
              <a:t>CrIS</a:t>
            </a:r>
            <a:r>
              <a:rPr lang="en-US" sz="3200" u="sng" dirty="0" smtClean="0">
                <a:solidFill>
                  <a:srgbClr val="953735"/>
                </a:solidFill>
              </a:rPr>
              <a:t>:</a:t>
            </a:r>
            <a:r>
              <a:rPr lang="en-US" sz="3200" dirty="0" smtClean="0">
                <a:solidFill>
                  <a:srgbClr val="953735"/>
                </a:solidFill>
              </a:rPr>
              <a:t> Cross-track Infrared Sounder </a:t>
            </a:r>
            <a:r>
              <a:rPr lang="en-US" sz="3200" dirty="0" smtClean="0">
                <a:solidFill>
                  <a:srgbClr val="FF0000"/>
                </a:solidFill>
              </a:rPr>
              <a:t>HIRS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589" y="247166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CERES:</a:t>
            </a:r>
            <a:r>
              <a:rPr lang="en-US" sz="3200" dirty="0" smtClean="0">
                <a:solidFill>
                  <a:srgbClr val="953735"/>
                </a:solidFill>
              </a:rPr>
              <a:t> Cloud and Earth Radiant Energy System </a:t>
            </a:r>
            <a:r>
              <a:rPr lang="en-US" sz="3200" dirty="0" smtClean="0">
                <a:solidFill>
                  <a:srgbClr val="FF0000"/>
                </a:solidFill>
              </a:rPr>
              <a:t>CERES</a:t>
            </a:r>
            <a:r>
              <a:rPr lang="en-US" sz="3200" dirty="0" smtClean="0">
                <a:solidFill>
                  <a:srgbClr val="953735"/>
                </a:solidFill>
              </a:rPr>
              <a:t> 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064" y="4019319"/>
            <a:ext cx="430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ATMS:</a:t>
            </a:r>
            <a:r>
              <a:rPr lang="en-US" sz="3200" dirty="0" smtClean="0">
                <a:solidFill>
                  <a:srgbClr val="953735"/>
                </a:solidFill>
              </a:rPr>
              <a:t> Advance Technology Microwave Sounder </a:t>
            </a:r>
            <a:r>
              <a:rPr lang="en-US" sz="3200" dirty="0" smtClean="0">
                <a:solidFill>
                  <a:srgbClr val="FF0000"/>
                </a:solidFill>
              </a:rPr>
              <a:t>AMSU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567529"/>
            <a:ext cx="403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OMPS:</a:t>
            </a:r>
            <a:r>
              <a:rPr lang="en-US" sz="3200" dirty="0" smtClean="0">
                <a:solidFill>
                  <a:srgbClr val="953735"/>
                </a:solidFill>
              </a:rPr>
              <a:t> Ozone Mapping and Profiler Suite </a:t>
            </a:r>
            <a:r>
              <a:rPr lang="en-US" sz="3200" dirty="0" smtClean="0">
                <a:solidFill>
                  <a:srgbClr val="FF0000"/>
                </a:solidFill>
              </a:rPr>
              <a:t>OMI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1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272884"/>
              </p:ext>
            </p:extLst>
          </p:nvPr>
        </p:nvGraphicFramePr>
        <p:xfrm>
          <a:off x="327889" y="519623"/>
          <a:ext cx="8540340" cy="573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425"/>
                <a:gridCol w="2002972"/>
                <a:gridCol w="4513943"/>
              </a:tblGrid>
              <a:tr h="3582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Organization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Major Task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Kurt F.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Brueske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/Raytheon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Code testing support within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IDPS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Ashley N. Griffin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PRAXIS, INC/NASA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Brent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Holben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NASA/GSFC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AERONET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observations for validation work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Robert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Holz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CIMSS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 validation and science team support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-Yung C. Hsu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NASA/GSFC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Deep-blue algorithm development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Ho-Chun Huang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CICS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 algorithm development and validation</a:t>
                      </a:r>
                    </a:p>
                  </a:txBody>
                  <a:tcPr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Jingfeng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Huang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CICS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AOT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Algorithm development and product validation</a:t>
                      </a:r>
                    </a:p>
                  </a:txBody>
                  <a:tcPr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Edward J.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NRL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 validation, assimilation activities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John M. Jackson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VIIRS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cal/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activities, liaison to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team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Shobha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Kondragunta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NOAA/NESDIS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Co-lead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Istvan Laszlo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NOAA/NESDIS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Co-lead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Hongqing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Liu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IMSG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/NOAA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Visualization, algorithm development, validation</a:t>
                      </a:r>
                    </a:p>
                  </a:txBody>
                  <a:tcPr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 M.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CIMSS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Cal/Val with collocated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MODIS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data</a:t>
                      </a:r>
                    </a:p>
                  </a:txBody>
                  <a:tcPr marT="45723" marB="45723"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Lorraine A. Remer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UMBC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Algorithm development,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ATBD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liason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VCM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team</a:t>
                      </a:r>
                    </a:p>
                  </a:txBody>
                  <a:tcPr horzOverflow="overflow"/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Andrew M.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Sayer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NASA/GESTAR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Deep-blue algorithm development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Zhang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IMSG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/NOAA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Algorithm coding, validation within IDEA</a:t>
                      </a: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25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824163" y="228600"/>
            <a:ext cx="3052762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Heritage Capabilities 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7772400" y="5105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1219200" y="5105400"/>
            <a:ext cx="3048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1219200" y="5105400"/>
            <a:ext cx="2667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6"/>
          <p:cNvSpPr>
            <a:spLocks noChangeShapeType="1"/>
          </p:cNvSpPr>
          <p:nvPr/>
        </p:nvSpPr>
        <p:spPr bwMode="auto">
          <a:xfrm>
            <a:off x="1219200" y="56388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12192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8"/>
          <p:cNvSpPr>
            <a:spLocks noChangeShapeType="1"/>
          </p:cNvSpPr>
          <p:nvPr/>
        </p:nvSpPr>
        <p:spPr bwMode="auto">
          <a:xfrm>
            <a:off x="8686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946150" y="5775325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0.4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8505825" y="57912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14</a:t>
            </a:r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6019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5486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49530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17526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22860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>
            <a:off x="2819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Line 17"/>
          <p:cNvSpPr>
            <a:spLocks noChangeShapeType="1"/>
          </p:cNvSpPr>
          <p:nvPr/>
        </p:nvSpPr>
        <p:spPr bwMode="auto">
          <a:xfrm>
            <a:off x="3352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>
            <a:off x="38862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>
            <a:off x="65532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Line 20"/>
          <p:cNvSpPr>
            <a:spLocks noChangeShapeType="1"/>
          </p:cNvSpPr>
          <p:nvPr/>
        </p:nvSpPr>
        <p:spPr bwMode="auto">
          <a:xfrm>
            <a:off x="44196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8153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>
            <a:off x="76200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>
            <a:off x="70866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1" name="Text Box 24"/>
          <p:cNvSpPr txBox="1">
            <a:spLocks noChangeArrowheads="1"/>
          </p:cNvSpPr>
          <p:nvPr/>
        </p:nvSpPr>
        <p:spPr bwMode="auto">
          <a:xfrm>
            <a:off x="20574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0.6</a:t>
            </a:r>
          </a:p>
        </p:txBody>
      </p:sp>
      <p:sp>
        <p:nvSpPr>
          <p:cNvPr id="19482" name="Text Box 25"/>
          <p:cNvSpPr txBox="1">
            <a:spLocks noChangeArrowheads="1"/>
          </p:cNvSpPr>
          <p:nvPr/>
        </p:nvSpPr>
        <p:spPr bwMode="auto">
          <a:xfrm>
            <a:off x="25908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0.7</a:t>
            </a:r>
          </a:p>
        </p:txBody>
      </p:sp>
      <p:sp>
        <p:nvSpPr>
          <p:cNvPr id="19483" name="Text Box 26"/>
          <p:cNvSpPr txBox="1">
            <a:spLocks noChangeArrowheads="1"/>
          </p:cNvSpPr>
          <p:nvPr/>
        </p:nvSpPr>
        <p:spPr bwMode="auto">
          <a:xfrm>
            <a:off x="31242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0.8</a:t>
            </a:r>
          </a:p>
        </p:txBody>
      </p:sp>
      <p:sp>
        <p:nvSpPr>
          <p:cNvPr id="19484" name="Text Box 27"/>
          <p:cNvSpPr txBox="1">
            <a:spLocks noChangeArrowheads="1"/>
          </p:cNvSpPr>
          <p:nvPr/>
        </p:nvSpPr>
        <p:spPr bwMode="auto">
          <a:xfrm>
            <a:off x="36576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0.9</a:t>
            </a:r>
          </a:p>
        </p:txBody>
      </p:sp>
      <p:sp>
        <p:nvSpPr>
          <p:cNvPr id="19485" name="Text Box 28"/>
          <p:cNvSpPr txBox="1">
            <a:spLocks noChangeArrowheads="1"/>
          </p:cNvSpPr>
          <p:nvPr/>
        </p:nvSpPr>
        <p:spPr bwMode="auto">
          <a:xfrm>
            <a:off x="15240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0.5</a:t>
            </a:r>
          </a:p>
        </p:txBody>
      </p:sp>
      <p:sp>
        <p:nvSpPr>
          <p:cNvPr id="19486" name="Text Box 29"/>
          <p:cNvSpPr txBox="1">
            <a:spLocks noChangeArrowheads="1"/>
          </p:cNvSpPr>
          <p:nvPr/>
        </p:nvSpPr>
        <p:spPr bwMode="auto">
          <a:xfrm>
            <a:off x="41910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1.2</a:t>
            </a:r>
          </a:p>
        </p:txBody>
      </p:sp>
      <p:sp>
        <p:nvSpPr>
          <p:cNvPr id="19487" name="Text Box 30"/>
          <p:cNvSpPr txBox="1">
            <a:spLocks noChangeArrowheads="1"/>
          </p:cNvSpPr>
          <p:nvPr/>
        </p:nvSpPr>
        <p:spPr bwMode="auto">
          <a:xfrm>
            <a:off x="47244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1.8</a:t>
            </a:r>
          </a:p>
        </p:txBody>
      </p:sp>
      <p:sp>
        <p:nvSpPr>
          <p:cNvPr id="19488" name="Text Box 31"/>
          <p:cNvSpPr txBox="1">
            <a:spLocks noChangeArrowheads="1"/>
          </p:cNvSpPr>
          <p:nvPr/>
        </p:nvSpPr>
        <p:spPr bwMode="auto">
          <a:xfrm>
            <a:off x="6408738" y="57912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6</a:t>
            </a:r>
          </a:p>
        </p:txBody>
      </p:sp>
      <p:sp>
        <p:nvSpPr>
          <p:cNvPr id="19489" name="Text Box 32"/>
          <p:cNvSpPr txBox="1">
            <a:spLocks noChangeArrowheads="1"/>
          </p:cNvSpPr>
          <p:nvPr/>
        </p:nvSpPr>
        <p:spPr bwMode="auto">
          <a:xfrm>
            <a:off x="6942138" y="57912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8</a:t>
            </a:r>
          </a:p>
        </p:txBody>
      </p:sp>
      <p:sp>
        <p:nvSpPr>
          <p:cNvPr id="19490" name="Text Box 33"/>
          <p:cNvSpPr txBox="1">
            <a:spLocks noChangeArrowheads="1"/>
          </p:cNvSpPr>
          <p:nvPr/>
        </p:nvSpPr>
        <p:spPr bwMode="auto">
          <a:xfrm>
            <a:off x="52578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2.4</a:t>
            </a:r>
          </a:p>
        </p:txBody>
      </p:sp>
      <p:sp>
        <p:nvSpPr>
          <p:cNvPr id="19491" name="Text Box 34"/>
          <p:cNvSpPr txBox="1">
            <a:spLocks noChangeArrowheads="1"/>
          </p:cNvSpPr>
          <p:nvPr/>
        </p:nvSpPr>
        <p:spPr bwMode="auto">
          <a:xfrm>
            <a:off x="5867400" y="57912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4</a:t>
            </a:r>
          </a:p>
        </p:txBody>
      </p:sp>
      <p:sp>
        <p:nvSpPr>
          <p:cNvPr id="19492" name="Text Box 35"/>
          <p:cNvSpPr txBox="1">
            <a:spLocks noChangeArrowheads="1"/>
          </p:cNvSpPr>
          <p:nvPr/>
        </p:nvSpPr>
        <p:spPr bwMode="auto">
          <a:xfrm>
            <a:off x="7391400" y="57912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10</a:t>
            </a:r>
          </a:p>
        </p:txBody>
      </p:sp>
      <p:sp>
        <p:nvSpPr>
          <p:cNvPr id="19493" name="Text Box 36"/>
          <p:cNvSpPr txBox="1">
            <a:spLocks noChangeArrowheads="1"/>
          </p:cNvSpPr>
          <p:nvPr/>
        </p:nvSpPr>
        <p:spPr bwMode="auto">
          <a:xfrm>
            <a:off x="7896225" y="57912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12</a:t>
            </a:r>
          </a:p>
        </p:txBody>
      </p:sp>
      <p:sp>
        <p:nvSpPr>
          <p:cNvPr id="19494" name="Text Box 37"/>
          <p:cNvSpPr txBox="1">
            <a:spLocks noChangeArrowheads="1"/>
          </p:cNvSpPr>
          <p:nvPr/>
        </p:nvSpPr>
        <p:spPr bwMode="auto">
          <a:xfrm>
            <a:off x="4403725" y="63388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/>
              <a:t>[micron]</a:t>
            </a:r>
          </a:p>
        </p:txBody>
      </p:sp>
      <p:sp>
        <p:nvSpPr>
          <p:cNvPr id="19495" name="Text Box 38"/>
          <p:cNvSpPr txBox="1">
            <a:spLocks noChangeArrowheads="1"/>
          </p:cNvSpPr>
          <p:nvPr/>
        </p:nvSpPr>
        <p:spPr bwMode="auto">
          <a:xfrm>
            <a:off x="228600" y="51816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/>
              <a:t>OLS</a:t>
            </a:r>
          </a:p>
        </p:txBody>
      </p:sp>
      <p:grpSp>
        <p:nvGrpSpPr>
          <p:cNvPr id="642087" name="Group 39"/>
          <p:cNvGrpSpPr>
            <a:grpSpLocks/>
          </p:cNvGrpSpPr>
          <p:nvPr/>
        </p:nvGrpSpPr>
        <p:grpSpPr bwMode="auto">
          <a:xfrm>
            <a:off x="76200" y="4343400"/>
            <a:ext cx="8610600" cy="685800"/>
            <a:chOff x="48" y="2736"/>
            <a:chExt cx="5424" cy="432"/>
          </a:xfrm>
        </p:grpSpPr>
        <p:sp>
          <p:nvSpPr>
            <p:cNvPr id="19624" name="Rectangle 40"/>
            <p:cNvSpPr>
              <a:spLocks noChangeArrowheads="1"/>
            </p:cNvSpPr>
            <p:nvPr/>
          </p:nvSpPr>
          <p:spPr bwMode="auto">
            <a:xfrm>
              <a:off x="1872" y="2736"/>
              <a:ext cx="81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5" name="Rectangle 41"/>
            <p:cNvSpPr>
              <a:spLocks noChangeArrowheads="1"/>
            </p:cNvSpPr>
            <p:nvPr/>
          </p:nvSpPr>
          <p:spPr bwMode="auto">
            <a:xfrm>
              <a:off x="1344" y="2736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6" name="Line 42"/>
            <p:cNvSpPr>
              <a:spLocks noChangeShapeType="1"/>
            </p:cNvSpPr>
            <p:nvPr/>
          </p:nvSpPr>
          <p:spPr bwMode="auto">
            <a:xfrm>
              <a:off x="768" y="3072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Line 43"/>
            <p:cNvSpPr>
              <a:spLocks noChangeShapeType="1"/>
            </p:cNvSpPr>
            <p:nvPr/>
          </p:nvSpPr>
          <p:spPr bwMode="auto">
            <a:xfrm>
              <a:off x="768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Line 44"/>
            <p:cNvSpPr>
              <a:spLocks noChangeShapeType="1"/>
            </p:cNvSpPr>
            <p:nvPr/>
          </p:nvSpPr>
          <p:spPr bwMode="auto">
            <a:xfrm>
              <a:off x="5472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Line 45"/>
            <p:cNvSpPr>
              <a:spLocks noChangeShapeType="1"/>
            </p:cNvSpPr>
            <p:nvPr/>
          </p:nvSpPr>
          <p:spPr bwMode="auto">
            <a:xfrm>
              <a:off x="3792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Line 46"/>
            <p:cNvSpPr>
              <a:spLocks noChangeShapeType="1"/>
            </p:cNvSpPr>
            <p:nvPr/>
          </p:nvSpPr>
          <p:spPr bwMode="auto">
            <a:xfrm>
              <a:off x="3456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Line 47"/>
            <p:cNvSpPr>
              <a:spLocks noChangeShapeType="1"/>
            </p:cNvSpPr>
            <p:nvPr/>
          </p:nvSpPr>
          <p:spPr bwMode="auto">
            <a:xfrm>
              <a:off x="3120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Line 48"/>
            <p:cNvSpPr>
              <a:spLocks noChangeShapeType="1"/>
            </p:cNvSpPr>
            <p:nvPr/>
          </p:nvSpPr>
          <p:spPr bwMode="auto">
            <a:xfrm>
              <a:off x="1104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Line 49"/>
            <p:cNvSpPr>
              <a:spLocks noChangeShapeType="1"/>
            </p:cNvSpPr>
            <p:nvPr/>
          </p:nvSpPr>
          <p:spPr bwMode="auto">
            <a:xfrm>
              <a:off x="1440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Line 50"/>
            <p:cNvSpPr>
              <a:spLocks noChangeShapeType="1"/>
            </p:cNvSpPr>
            <p:nvPr/>
          </p:nvSpPr>
          <p:spPr bwMode="auto">
            <a:xfrm>
              <a:off x="1776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Line 51"/>
            <p:cNvSpPr>
              <a:spLocks noChangeShapeType="1"/>
            </p:cNvSpPr>
            <p:nvPr/>
          </p:nvSpPr>
          <p:spPr bwMode="auto">
            <a:xfrm>
              <a:off x="2112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Line 52"/>
            <p:cNvSpPr>
              <a:spLocks noChangeShapeType="1"/>
            </p:cNvSpPr>
            <p:nvPr/>
          </p:nvSpPr>
          <p:spPr bwMode="auto">
            <a:xfrm>
              <a:off x="2448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Line 53"/>
            <p:cNvSpPr>
              <a:spLocks noChangeShapeType="1"/>
            </p:cNvSpPr>
            <p:nvPr/>
          </p:nvSpPr>
          <p:spPr bwMode="auto">
            <a:xfrm>
              <a:off x="4128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Line 54"/>
            <p:cNvSpPr>
              <a:spLocks noChangeShapeType="1"/>
            </p:cNvSpPr>
            <p:nvPr/>
          </p:nvSpPr>
          <p:spPr bwMode="auto">
            <a:xfrm>
              <a:off x="2784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Line 55"/>
            <p:cNvSpPr>
              <a:spLocks noChangeShapeType="1"/>
            </p:cNvSpPr>
            <p:nvPr/>
          </p:nvSpPr>
          <p:spPr bwMode="auto">
            <a:xfrm>
              <a:off x="5136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Line 56"/>
            <p:cNvSpPr>
              <a:spLocks noChangeShapeType="1"/>
            </p:cNvSpPr>
            <p:nvPr/>
          </p:nvSpPr>
          <p:spPr bwMode="auto">
            <a:xfrm>
              <a:off x="4800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Line 57"/>
            <p:cNvSpPr>
              <a:spLocks noChangeShapeType="1"/>
            </p:cNvSpPr>
            <p:nvPr/>
          </p:nvSpPr>
          <p:spPr bwMode="auto">
            <a:xfrm>
              <a:off x="4464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Rectangle 58"/>
            <p:cNvSpPr>
              <a:spLocks noChangeArrowheads="1"/>
            </p:cNvSpPr>
            <p:nvPr/>
          </p:nvSpPr>
          <p:spPr bwMode="auto">
            <a:xfrm>
              <a:off x="2928" y="273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3" name="Rectangle 59"/>
            <p:cNvSpPr>
              <a:spLocks noChangeArrowheads="1"/>
            </p:cNvSpPr>
            <p:nvPr/>
          </p:nvSpPr>
          <p:spPr bwMode="auto">
            <a:xfrm>
              <a:off x="3744" y="273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4" name="Rectangle 60"/>
            <p:cNvSpPr>
              <a:spLocks noChangeArrowheads="1"/>
            </p:cNvSpPr>
            <p:nvPr/>
          </p:nvSpPr>
          <p:spPr bwMode="auto">
            <a:xfrm>
              <a:off x="4848" y="273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5" name="Rectangle 61"/>
            <p:cNvSpPr>
              <a:spLocks noChangeArrowheads="1"/>
            </p:cNvSpPr>
            <p:nvPr/>
          </p:nvSpPr>
          <p:spPr bwMode="auto">
            <a:xfrm>
              <a:off x="5040" y="273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6" name="Text Box 62"/>
            <p:cNvSpPr txBox="1">
              <a:spLocks noChangeArrowheads="1"/>
            </p:cNvSpPr>
            <p:nvPr/>
          </p:nvSpPr>
          <p:spPr bwMode="auto">
            <a:xfrm>
              <a:off x="48" y="2928"/>
              <a:ext cx="6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AVHRR</a:t>
              </a:r>
            </a:p>
          </p:txBody>
        </p:sp>
      </p:grpSp>
      <p:grpSp>
        <p:nvGrpSpPr>
          <p:cNvPr id="642111" name="Group 63"/>
          <p:cNvGrpSpPr>
            <a:grpSpLocks/>
          </p:cNvGrpSpPr>
          <p:nvPr/>
        </p:nvGrpSpPr>
        <p:grpSpPr bwMode="auto">
          <a:xfrm>
            <a:off x="0" y="3581400"/>
            <a:ext cx="8686800" cy="685800"/>
            <a:chOff x="0" y="2256"/>
            <a:chExt cx="5472" cy="432"/>
          </a:xfrm>
        </p:grpSpPr>
        <p:grpSp>
          <p:nvGrpSpPr>
            <p:cNvPr id="19598" name="Group 64"/>
            <p:cNvGrpSpPr>
              <a:grpSpLocks/>
            </p:cNvGrpSpPr>
            <p:nvPr/>
          </p:nvGrpSpPr>
          <p:grpSpPr bwMode="auto">
            <a:xfrm>
              <a:off x="768" y="2256"/>
              <a:ext cx="4704" cy="432"/>
              <a:chOff x="768" y="2256"/>
              <a:chExt cx="4704" cy="432"/>
            </a:xfrm>
          </p:grpSpPr>
          <p:sp>
            <p:nvSpPr>
              <p:cNvPr id="19600" name="Line 65"/>
              <p:cNvSpPr>
                <a:spLocks noChangeShapeType="1"/>
              </p:cNvSpPr>
              <p:nvPr/>
            </p:nvSpPr>
            <p:spPr bwMode="auto">
              <a:xfrm>
                <a:off x="768" y="2592"/>
                <a:ext cx="4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1" name="Line 66"/>
              <p:cNvSpPr>
                <a:spLocks noChangeShapeType="1"/>
              </p:cNvSpPr>
              <p:nvPr/>
            </p:nvSpPr>
            <p:spPr bwMode="auto">
              <a:xfrm>
                <a:off x="768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2" name="Line 67"/>
              <p:cNvSpPr>
                <a:spLocks noChangeShapeType="1"/>
              </p:cNvSpPr>
              <p:nvPr/>
            </p:nvSpPr>
            <p:spPr bwMode="auto">
              <a:xfrm>
                <a:off x="5472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3" name="Line 68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4" name="Line 69"/>
              <p:cNvSpPr>
                <a:spLocks noChangeShapeType="1"/>
              </p:cNvSpPr>
              <p:nvPr/>
            </p:nvSpPr>
            <p:spPr bwMode="auto">
              <a:xfrm>
                <a:off x="3456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5" name="Line 70"/>
              <p:cNvSpPr>
                <a:spLocks noChangeShapeType="1"/>
              </p:cNvSpPr>
              <p:nvPr/>
            </p:nvSpPr>
            <p:spPr bwMode="auto">
              <a:xfrm>
                <a:off x="3120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6" name="Line 71"/>
              <p:cNvSpPr>
                <a:spLocks noChangeShapeType="1"/>
              </p:cNvSpPr>
              <p:nvPr/>
            </p:nvSpPr>
            <p:spPr bwMode="auto">
              <a:xfrm>
                <a:off x="1104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7" name="Line 72"/>
              <p:cNvSpPr>
                <a:spLocks noChangeShapeType="1"/>
              </p:cNvSpPr>
              <p:nvPr/>
            </p:nvSpPr>
            <p:spPr bwMode="auto">
              <a:xfrm>
                <a:off x="1440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8" name="Line 73"/>
              <p:cNvSpPr>
                <a:spLocks noChangeShapeType="1"/>
              </p:cNvSpPr>
              <p:nvPr/>
            </p:nvSpPr>
            <p:spPr bwMode="auto">
              <a:xfrm>
                <a:off x="1776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9" name="Line 74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0" name="Line 75"/>
              <p:cNvSpPr>
                <a:spLocks noChangeShapeType="1"/>
              </p:cNvSpPr>
              <p:nvPr/>
            </p:nvSpPr>
            <p:spPr bwMode="auto">
              <a:xfrm>
                <a:off x="2448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1" name="Line 76"/>
              <p:cNvSpPr>
                <a:spLocks noChangeShapeType="1"/>
              </p:cNvSpPr>
              <p:nvPr/>
            </p:nvSpPr>
            <p:spPr bwMode="auto">
              <a:xfrm>
                <a:off x="4128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2" name="Line 77"/>
              <p:cNvSpPr>
                <a:spLocks noChangeShapeType="1"/>
              </p:cNvSpPr>
              <p:nvPr/>
            </p:nvSpPr>
            <p:spPr bwMode="auto">
              <a:xfrm>
                <a:off x="2784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3" name="Line 78"/>
              <p:cNvSpPr>
                <a:spLocks noChangeShapeType="1"/>
              </p:cNvSpPr>
              <p:nvPr/>
            </p:nvSpPr>
            <p:spPr bwMode="auto">
              <a:xfrm>
                <a:off x="5136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4" name="Line 79"/>
              <p:cNvSpPr>
                <a:spLocks noChangeShapeType="1"/>
              </p:cNvSpPr>
              <p:nvPr/>
            </p:nvSpPr>
            <p:spPr bwMode="auto">
              <a:xfrm>
                <a:off x="4800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5" name="Line 80"/>
              <p:cNvSpPr>
                <a:spLocks noChangeShapeType="1"/>
              </p:cNvSpPr>
              <p:nvPr/>
            </p:nvSpPr>
            <p:spPr bwMode="auto">
              <a:xfrm>
                <a:off x="4464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6" name="Rectangle 81"/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7" name="Rectangle 82"/>
              <p:cNvSpPr>
                <a:spLocks noChangeArrowheads="1"/>
              </p:cNvSpPr>
              <p:nvPr/>
            </p:nvSpPr>
            <p:spPr bwMode="auto">
              <a:xfrm>
                <a:off x="768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8" name="Rectangle 83"/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9" name="Rectangle 84"/>
              <p:cNvSpPr>
                <a:spLocks noChangeArrowheads="1"/>
              </p:cNvSpPr>
              <p:nvPr/>
            </p:nvSpPr>
            <p:spPr bwMode="auto">
              <a:xfrm>
                <a:off x="1056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0" name="Rectangle 85"/>
              <p:cNvSpPr>
                <a:spLocks noChangeArrowheads="1"/>
              </p:cNvSpPr>
              <p:nvPr/>
            </p:nvSpPr>
            <p:spPr bwMode="auto">
              <a:xfrm>
                <a:off x="1104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1" name="Rectangle 86"/>
              <p:cNvSpPr>
                <a:spLocks noChangeArrowheads="1"/>
              </p:cNvSpPr>
              <p:nvPr/>
            </p:nvSpPr>
            <p:spPr bwMode="auto">
              <a:xfrm>
                <a:off x="1632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2" name="Rectangle 87"/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3" name="Rectangle 88"/>
              <p:cNvSpPr>
                <a:spLocks noChangeArrowheads="1"/>
              </p:cNvSpPr>
              <p:nvPr/>
            </p:nvSpPr>
            <p:spPr bwMode="auto">
              <a:xfrm>
                <a:off x="2112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599" name="Text Box 89"/>
            <p:cNvSpPr txBox="1">
              <a:spLocks noChangeArrowheads="1"/>
            </p:cNvSpPr>
            <p:nvPr/>
          </p:nvSpPr>
          <p:spPr bwMode="auto">
            <a:xfrm>
              <a:off x="0" y="2304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SeaWiFS</a:t>
              </a:r>
            </a:p>
          </p:txBody>
        </p:sp>
      </p:grpSp>
      <p:grpSp>
        <p:nvGrpSpPr>
          <p:cNvPr id="642138" name="Group 90"/>
          <p:cNvGrpSpPr>
            <a:grpSpLocks/>
          </p:cNvGrpSpPr>
          <p:nvPr/>
        </p:nvGrpSpPr>
        <p:grpSpPr bwMode="auto">
          <a:xfrm>
            <a:off x="76200" y="2819400"/>
            <a:ext cx="8686800" cy="685800"/>
            <a:chOff x="48" y="1776"/>
            <a:chExt cx="5472" cy="432"/>
          </a:xfrm>
        </p:grpSpPr>
        <p:sp>
          <p:nvSpPr>
            <p:cNvPr id="19547" name="Rectangle 91"/>
            <p:cNvSpPr>
              <a:spLocks noChangeArrowheads="1"/>
            </p:cNvSpPr>
            <p:nvPr/>
          </p:nvSpPr>
          <p:spPr bwMode="auto">
            <a:xfrm>
              <a:off x="5088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8" name="Rectangle 92"/>
            <p:cNvSpPr>
              <a:spLocks noChangeArrowheads="1"/>
            </p:cNvSpPr>
            <p:nvPr/>
          </p:nvSpPr>
          <p:spPr bwMode="auto">
            <a:xfrm>
              <a:off x="2496" y="177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9" name="Rectangle 93"/>
            <p:cNvSpPr>
              <a:spLocks noChangeArrowheads="1"/>
            </p:cNvSpPr>
            <p:nvPr/>
          </p:nvSpPr>
          <p:spPr bwMode="auto">
            <a:xfrm>
              <a:off x="2400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0" name="Line 94"/>
            <p:cNvSpPr>
              <a:spLocks noChangeShapeType="1"/>
            </p:cNvSpPr>
            <p:nvPr/>
          </p:nvSpPr>
          <p:spPr bwMode="auto">
            <a:xfrm>
              <a:off x="768" y="2112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Line 95"/>
            <p:cNvSpPr>
              <a:spLocks noChangeShapeType="1"/>
            </p:cNvSpPr>
            <p:nvPr/>
          </p:nvSpPr>
          <p:spPr bwMode="auto">
            <a:xfrm>
              <a:off x="768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Line 96"/>
            <p:cNvSpPr>
              <a:spLocks noChangeShapeType="1"/>
            </p:cNvSpPr>
            <p:nvPr/>
          </p:nvSpPr>
          <p:spPr bwMode="auto">
            <a:xfrm>
              <a:off x="5472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97"/>
            <p:cNvSpPr>
              <a:spLocks noChangeShapeType="1"/>
            </p:cNvSpPr>
            <p:nvPr/>
          </p:nvSpPr>
          <p:spPr bwMode="auto">
            <a:xfrm>
              <a:off x="3792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98"/>
            <p:cNvSpPr>
              <a:spLocks noChangeShapeType="1"/>
            </p:cNvSpPr>
            <p:nvPr/>
          </p:nvSpPr>
          <p:spPr bwMode="auto">
            <a:xfrm>
              <a:off x="3456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99"/>
            <p:cNvSpPr>
              <a:spLocks noChangeShapeType="1"/>
            </p:cNvSpPr>
            <p:nvPr/>
          </p:nvSpPr>
          <p:spPr bwMode="auto">
            <a:xfrm>
              <a:off x="312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00"/>
            <p:cNvSpPr>
              <a:spLocks noChangeShapeType="1"/>
            </p:cNvSpPr>
            <p:nvPr/>
          </p:nvSpPr>
          <p:spPr bwMode="auto">
            <a:xfrm>
              <a:off x="1104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Line 101"/>
            <p:cNvSpPr>
              <a:spLocks noChangeShapeType="1"/>
            </p:cNvSpPr>
            <p:nvPr/>
          </p:nvSpPr>
          <p:spPr bwMode="auto">
            <a:xfrm>
              <a:off x="144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Line 102"/>
            <p:cNvSpPr>
              <a:spLocks noChangeShapeType="1"/>
            </p:cNvSpPr>
            <p:nvPr/>
          </p:nvSpPr>
          <p:spPr bwMode="auto">
            <a:xfrm>
              <a:off x="1776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Line 103"/>
            <p:cNvSpPr>
              <a:spLocks noChangeShapeType="1"/>
            </p:cNvSpPr>
            <p:nvPr/>
          </p:nvSpPr>
          <p:spPr bwMode="auto">
            <a:xfrm>
              <a:off x="2112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Line 104"/>
            <p:cNvSpPr>
              <a:spLocks noChangeShapeType="1"/>
            </p:cNvSpPr>
            <p:nvPr/>
          </p:nvSpPr>
          <p:spPr bwMode="auto">
            <a:xfrm>
              <a:off x="2448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Line 105"/>
            <p:cNvSpPr>
              <a:spLocks noChangeShapeType="1"/>
            </p:cNvSpPr>
            <p:nvPr/>
          </p:nvSpPr>
          <p:spPr bwMode="auto">
            <a:xfrm>
              <a:off x="4128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Line 106"/>
            <p:cNvSpPr>
              <a:spLocks noChangeShapeType="1"/>
            </p:cNvSpPr>
            <p:nvPr/>
          </p:nvSpPr>
          <p:spPr bwMode="auto">
            <a:xfrm>
              <a:off x="2784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Line 107"/>
            <p:cNvSpPr>
              <a:spLocks noChangeShapeType="1"/>
            </p:cNvSpPr>
            <p:nvPr/>
          </p:nvSpPr>
          <p:spPr bwMode="auto">
            <a:xfrm>
              <a:off x="5136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Line 108"/>
            <p:cNvSpPr>
              <a:spLocks noChangeShapeType="1"/>
            </p:cNvSpPr>
            <p:nvPr/>
          </p:nvSpPr>
          <p:spPr bwMode="auto">
            <a:xfrm>
              <a:off x="480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Line 109"/>
            <p:cNvSpPr>
              <a:spLocks noChangeShapeType="1"/>
            </p:cNvSpPr>
            <p:nvPr/>
          </p:nvSpPr>
          <p:spPr bwMode="auto">
            <a:xfrm>
              <a:off x="4464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Rectangle 110"/>
            <p:cNvSpPr>
              <a:spLocks noChangeArrowheads="1"/>
            </p:cNvSpPr>
            <p:nvPr/>
          </p:nvSpPr>
          <p:spPr bwMode="auto">
            <a:xfrm>
              <a:off x="1488" y="177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7" name="Rectangle 111"/>
            <p:cNvSpPr>
              <a:spLocks noChangeArrowheads="1"/>
            </p:cNvSpPr>
            <p:nvPr/>
          </p:nvSpPr>
          <p:spPr bwMode="auto">
            <a:xfrm>
              <a:off x="2256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8" name="Rectangle 112"/>
            <p:cNvSpPr>
              <a:spLocks noChangeArrowheads="1"/>
            </p:cNvSpPr>
            <p:nvPr/>
          </p:nvSpPr>
          <p:spPr bwMode="auto">
            <a:xfrm>
              <a:off x="96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9" name="Rectangle 113"/>
            <p:cNvSpPr>
              <a:spLocks noChangeArrowheads="1"/>
            </p:cNvSpPr>
            <p:nvPr/>
          </p:nvSpPr>
          <p:spPr bwMode="auto">
            <a:xfrm>
              <a:off x="124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0" name="Rectangle 114"/>
            <p:cNvSpPr>
              <a:spLocks noChangeArrowheads="1"/>
            </p:cNvSpPr>
            <p:nvPr/>
          </p:nvSpPr>
          <p:spPr bwMode="auto">
            <a:xfrm>
              <a:off x="278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1" name="Rectangle 115"/>
            <p:cNvSpPr>
              <a:spLocks noChangeArrowheads="1"/>
            </p:cNvSpPr>
            <p:nvPr/>
          </p:nvSpPr>
          <p:spPr bwMode="auto">
            <a:xfrm>
              <a:off x="326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2" name="Rectangle 116"/>
            <p:cNvSpPr>
              <a:spLocks noChangeArrowheads="1"/>
            </p:cNvSpPr>
            <p:nvPr/>
          </p:nvSpPr>
          <p:spPr bwMode="auto">
            <a:xfrm>
              <a:off x="76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3" name="Rectangle 117"/>
            <p:cNvSpPr>
              <a:spLocks noChangeArrowheads="1"/>
            </p:cNvSpPr>
            <p:nvPr/>
          </p:nvSpPr>
          <p:spPr bwMode="auto">
            <a:xfrm>
              <a:off x="86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4" name="Rectangle 118"/>
            <p:cNvSpPr>
              <a:spLocks noChangeArrowheads="1"/>
            </p:cNvSpPr>
            <p:nvPr/>
          </p:nvSpPr>
          <p:spPr bwMode="auto">
            <a:xfrm>
              <a:off x="1056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5" name="Rectangle 119"/>
            <p:cNvSpPr>
              <a:spLocks noChangeArrowheads="1"/>
            </p:cNvSpPr>
            <p:nvPr/>
          </p:nvSpPr>
          <p:spPr bwMode="auto">
            <a:xfrm>
              <a:off x="115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6" name="Rectangle 120"/>
            <p:cNvSpPr>
              <a:spLocks noChangeArrowheads="1"/>
            </p:cNvSpPr>
            <p:nvPr/>
          </p:nvSpPr>
          <p:spPr bwMode="auto">
            <a:xfrm>
              <a:off x="120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7" name="Rectangle 121"/>
            <p:cNvSpPr>
              <a:spLocks noChangeArrowheads="1"/>
            </p:cNvSpPr>
            <p:nvPr/>
          </p:nvSpPr>
          <p:spPr bwMode="auto">
            <a:xfrm>
              <a:off x="163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8" name="Rectangle 122"/>
            <p:cNvSpPr>
              <a:spLocks noChangeArrowheads="1"/>
            </p:cNvSpPr>
            <p:nvPr/>
          </p:nvSpPr>
          <p:spPr bwMode="auto">
            <a:xfrm>
              <a:off x="168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9" name="Rectangle 123"/>
            <p:cNvSpPr>
              <a:spLocks noChangeArrowheads="1"/>
            </p:cNvSpPr>
            <p:nvPr/>
          </p:nvSpPr>
          <p:spPr bwMode="auto">
            <a:xfrm>
              <a:off x="192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0" name="Rectangle 124"/>
            <p:cNvSpPr>
              <a:spLocks noChangeArrowheads="1"/>
            </p:cNvSpPr>
            <p:nvPr/>
          </p:nvSpPr>
          <p:spPr bwMode="auto">
            <a:xfrm>
              <a:off x="230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1" name="Rectangle 125"/>
            <p:cNvSpPr>
              <a:spLocks noChangeArrowheads="1"/>
            </p:cNvSpPr>
            <p:nvPr/>
          </p:nvSpPr>
          <p:spPr bwMode="auto">
            <a:xfrm>
              <a:off x="254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2" name="Rectangle 126"/>
            <p:cNvSpPr>
              <a:spLocks noChangeArrowheads="1"/>
            </p:cNvSpPr>
            <p:nvPr/>
          </p:nvSpPr>
          <p:spPr bwMode="auto">
            <a:xfrm>
              <a:off x="2976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3" name="Rectangle 127"/>
            <p:cNvSpPr>
              <a:spLocks noChangeArrowheads="1"/>
            </p:cNvSpPr>
            <p:nvPr/>
          </p:nvSpPr>
          <p:spPr bwMode="auto">
            <a:xfrm>
              <a:off x="283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4" name="Rectangle 128"/>
            <p:cNvSpPr>
              <a:spLocks noChangeArrowheads="1"/>
            </p:cNvSpPr>
            <p:nvPr/>
          </p:nvSpPr>
          <p:spPr bwMode="auto">
            <a:xfrm>
              <a:off x="374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5" name="Rectangle 129"/>
            <p:cNvSpPr>
              <a:spLocks noChangeArrowheads="1"/>
            </p:cNvSpPr>
            <p:nvPr/>
          </p:nvSpPr>
          <p:spPr bwMode="auto">
            <a:xfrm>
              <a:off x="379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6" name="Rectangle 130"/>
            <p:cNvSpPr>
              <a:spLocks noChangeArrowheads="1"/>
            </p:cNvSpPr>
            <p:nvPr/>
          </p:nvSpPr>
          <p:spPr bwMode="auto">
            <a:xfrm>
              <a:off x="384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7" name="Rectangle 131"/>
            <p:cNvSpPr>
              <a:spLocks noChangeArrowheads="1"/>
            </p:cNvSpPr>
            <p:nvPr/>
          </p:nvSpPr>
          <p:spPr bwMode="auto">
            <a:xfrm>
              <a:off x="388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8" name="Rectangle 132"/>
            <p:cNvSpPr>
              <a:spLocks noChangeArrowheads="1"/>
            </p:cNvSpPr>
            <p:nvPr/>
          </p:nvSpPr>
          <p:spPr bwMode="auto">
            <a:xfrm>
              <a:off x="422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9" name="Rectangle 133"/>
            <p:cNvSpPr>
              <a:spLocks noChangeArrowheads="1"/>
            </p:cNvSpPr>
            <p:nvPr/>
          </p:nvSpPr>
          <p:spPr bwMode="auto">
            <a:xfrm>
              <a:off x="427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0" name="Rectangle 134"/>
            <p:cNvSpPr>
              <a:spLocks noChangeArrowheads="1"/>
            </p:cNvSpPr>
            <p:nvPr/>
          </p:nvSpPr>
          <p:spPr bwMode="auto">
            <a:xfrm>
              <a:off x="451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1" name="Rectangle 135"/>
            <p:cNvSpPr>
              <a:spLocks noChangeArrowheads="1"/>
            </p:cNvSpPr>
            <p:nvPr/>
          </p:nvSpPr>
          <p:spPr bwMode="auto">
            <a:xfrm>
              <a:off x="4656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2" name="Rectangle 136"/>
            <p:cNvSpPr>
              <a:spLocks noChangeArrowheads="1"/>
            </p:cNvSpPr>
            <p:nvPr/>
          </p:nvSpPr>
          <p:spPr bwMode="auto">
            <a:xfrm>
              <a:off x="4896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3" name="Rectangle 137"/>
            <p:cNvSpPr>
              <a:spLocks noChangeArrowheads="1"/>
            </p:cNvSpPr>
            <p:nvPr/>
          </p:nvSpPr>
          <p:spPr bwMode="auto">
            <a:xfrm>
              <a:off x="528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4" name="Rectangle 138"/>
            <p:cNvSpPr>
              <a:spLocks noChangeArrowheads="1"/>
            </p:cNvSpPr>
            <p:nvPr/>
          </p:nvSpPr>
          <p:spPr bwMode="auto">
            <a:xfrm>
              <a:off x="532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5" name="Rectangle 139"/>
            <p:cNvSpPr>
              <a:spLocks noChangeArrowheads="1"/>
            </p:cNvSpPr>
            <p:nvPr/>
          </p:nvSpPr>
          <p:spPr bwMode="auto">
            <a:xfrm>
              <a:off x="542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6" name="Rectangle 140"/>
            <p:cNvSpPr>
              <a:spLocks noChangeArrowheads="1"/>
            </p:cNvSpPr>
            <p:nvPr/>
          </p:nvSpPr>
          <p:spPr bwMode="auto">
            <a:xfrm>
              <a:off x="547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7" name="Text Box 141"/>
            <p:cNvSpPr txBox="1">
              <a:spLocks noChangeArrowheads="1"/>
            </p:cNvSpPr>
            <p:nvPr/>
          </p:nvSpPr>
          <p:spPr bwMode="auto">
            <a:xfrm>
              <a:off x="48" y="1824"/>
              <a:ext cx="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MODIS</a:t>
              </a:r>
            </a:p>
          </p:txBody>
        </p:sp>
      </p:grpSp>
      <p:sp>
        <p:nvSpPr>
          <p:cNvPr id="19499" name="Line 142"/>
          <p:cNvSpPr>
            <a:spLocks noChangeShapeType="1"/>
          </p:cNvSpPr>
          <p:nvPr/>
        </p:nvSpPr>
        <p:spPr bwMode="auto">
          <a:xfrm>
            <a:off x="4267200" y="19050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0" name="Line 143"/>
          <p:cNvSpPr>
            <a:spLocks noChangeShapeType="1"/>
          </p:cNvSpPr>
          <p:nvPr/>
        </p:nvSpPr>
        <p:spPr bwMode="auto">
          <a:xfrm>
            <a:off x="5638800" y="19050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1" name="Line 144"/>
          <p:cNvSpPr>
            <a:spLocks noChangeShapeType="1"/>
          </p:cNvSpPr>
          <p:nvPr/>
        </p:nvSpPr>
        <p:spPr bwMode="auto">
          <a:xfrm flipV="1">
            <a:off x="3962400" y="6172200"/>
            <a:ext cx="304800" cy="1524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2" name="Line 145"/>
          <p:cNvSpPr>
            <a:spLocks noChangeShapeType="1"/>
          </p:cNvSpPr>
          <p:nvPr/>
        </p:nvSpPr>
        <p:spPr bwMode="auto">
          <a:xfrm flipV="1">
            <a:off x="3962400" y="6248400"/>
            <a:ext cx="1600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2194" name="Group 146"/>
          <p:cNvGrpSpPr>
            <a:grpSpLocks/>
          </p:cNvGrpSpPr>
          <p:nvPr/>
        </p:nvGrpSpPr>
        <p:grpSpPr bwMode="auto">
          <a:xfrm>
            <a:off x="228600" y="2057400"/>
            <a:ext cx="8458200" cy="685800"/>
            <a:chOff x="144" y="1296"/>
            <a:chExt cx="5328" cy="432"/>
          </a:xfrm>
        </p:grpSpPr>
        <p:sp>
          <p:nvSpPr>
            <p:cNvPr id="19511" name="Rectangle 147"/>
            <p:cNvSpPr>
              <a:spLocks noChangeArrowheads="1"/>
            </p:cNvSpPr>
            <p:nvPr/>
          </p:nvSpPr>
          <p:spPr bwMode="auto">
            <a:xfrm>
              <a:off x="4896" y="1296"/>
              <a:ext cx="336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Line 148"/>
            <p:cNvSpPr>
              <a:spLocks noChangeShapeType="1"/>
            </p:cNvSpPr>
            <p:nvPr/>
          </p:nvSpPr>
          <p:spPr bwMode="auto">
            <a:xfrm>
              <a:off x="768" y="1632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49"/>
            <p:cNvSpPr>
              <a:spLocks noChangeShapeType="1"/>
            </p:cNvSpPr>
            <p:nvPr/>
          </p:nvSpPr>
          <p:spPr bwMode="auto">
            <a:xfrm>
              <a:off x="768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50"/>
            <p:cNvSpPr>
              <a:spLocks noChangeShapeType="1"/>
            </p:cNvSpPr>
            <p:nvPr/>
          </p:nvSpPr>
          <p:spPr bwMode="auto">
            <a:xfrm>
              <a:off x="5472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151"/>
            <p:cNvSpPr>
              <a:spLocks noChangeShapeType="1"/>
            </p:cNvSpPr>
            <p:nvPr/>
          </p:nvSpPr>
          <p:spPr bwMode="auto">
            <a:xfrm>
              <a:off x="3792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152"/>
            <p:cNvSpPr>
              <a:spLocks noChangeShapeType="1"/>
            </p:cNvSpPr>
            <p:nvPr/>
          </p:nvSpPr>
          <p:spPr bwMode="auto">
            <a:xfrm>
              <a:off x="3456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153"/>
            <p:cNvSpPr>
              <a:spLocks noChangeShapeType="1"/>
            </p:cNvSpPr>
            <p:nvPr/>
          </p:nvSpPr>
          <p:spPr bwMode="auto">
            <a:xfrm>
              <a:off x="3120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154"/>
            <p:cNvSpPr>
              <a:spLocks noChangeShapeType="1"/>
            </p:cNvSpPr>
            <p:nvPr/>
          </p:nvSpPr>
          <p:spPr bwMode="auto">
            <a:xfrm>
              <a:off x="110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Line 155"/>
            <p:cNvSpPr>
              <a:spLocks noChangeShapeType="1"/>
            </p:cNvSpPr>
            <p:nvPr/>
          </p:nvSpPr>
          <p:spPr bwMode="auto">
            <a:xfrm>
              <a:off x="1440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Line 156"/>
            <p:cNvSpPr>
              <a:spLocks noChangeShapeType="1"/>
            </p:cNvSpPr>
            <p:nvPr/>
          </p:nvSpPr>
          <p:spPr bwMode="auto">
            <a:xfrm>
              <a:off x="1776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Line 157"/>
            <p:cNvSpPr>
              <a:spLocks noChangeShapeType="1"/>
            </p:cNvSpPr>
            <p:nvPr/>
          </p:nvSpPr>
          <p:spPr bwMode="auto">
            <a:xfrm>
              <a:off x="2112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Line 158"/>
            <p:cNvSpPr>
              <a:spLocks noChangeShapeType="1"/>
            </p:cNvSpPr>
            <p:nvPr/>
          </p:nvSpPr>
          <p:spPr bwMode="auto">
            <a:xfrm>
              <a:off x="2448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Line 159"/>
            <p:cNvSpPr>
              <a:spLocks noChangeShapeType="1"/>
            </p:cNvSpPr>
            <p:nvPr/>
          </p:nvSpPr>
          <p:spPr bwMode="auto">
            <a:xfrm>
              <a:off x="4128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Line 160"/>
            <p:cNvSpPr>
              <a:spLocks noChangeShapeType="1"/>
            </p:cNvSpPr>
            <p:nvPr/>
          </p:nvSpPr>
          <p:spPr bwMode="auto">
            <a:xfrm>
              <a:off x="278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Line 161"/>
            <p:cNvSpPr>
              <a:spLocks noChangeShapeType="1"/>
            </p:cNvSpPr>
            <p:nvPr/>
          </p:nvSpPr>
          <p:spPr bwMode="auto">
            <a:xfrm>
              <a:off x="5136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Line 162"/>
            <p:cNvSpPr>
              <a:spLocks noChangeShapeType="1"/>
            </p:cNvSpPr>
            <p:nvPr/>
          </p:nvSpPr>
          <p:spPr bwMode="auto">
            <a:xfrm>
              <a:off x="4800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Line 163"/>
            <p:cNvSpPr>
              <a:spLocks noChangeShapeType="1"/>
            </p:cNvSpPr>
            <p:nvPr/>
          </p:nvSpPr>
          <p:spPr bwMode="auto">
            <a:xfrm>
              <a:off x="446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Rectangle 164"/>
            <p:cNvSpPr>
              <a:spLocks noChangeArrowheads="1"/>
            </p:cNvSpPr>
            <p:nvPr/>
          </p:nvSpPr>
          <p:spPr bwMode="auto">
            <a:xfrm>
              <a:off x="1440" y="1296"/>
              <a:ext cx="28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Rectangle 165"/>
            <p:cNvSpPr>
              <a:spLocks noChangeArrowheads="1"/>
            </p:cNvSpPr>
            <p:nvPr/>
          </p:nvSpPr>
          <p:spPr bwMode="auto">
            <a:xfrm>
              <a:off x="2256" y="1296"/>
              <a:ext cx="144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Rectangle 166"/>
            <p:cNvSpPr>
              <a:spLocks noChangeArrowheads="1"/>
            </p:cNvSpPr>
            <p:nvPr/>
          </p:nvSpPr>
          <p:spPr bwMode="auto">
            <a:xfrm>
              <a:off x="1248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1" name="Rectangle 167"/>
            <p:cNvSpPr>
              <a:spLocks noChangeArrowheads="1"/>
            </p:cNvSpPr>
            <p:nvPr/>
          </p:nvSpPr>
          <p:spPr bwMode="auto">
            <a:xfrm>
              <a:off x="2784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2" name="Rectangle 168"/>
            <p:cNvSpPr>
              <a:spLocks noChangeArrowheads="1"/>
            </p:cNvSpPr>
            <p:nvPr/>
          </p:nvSpPr>
          <p:spPr bwMode="auto">
            <a:xfrm>
              <a:off x="768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3" name="Rectangle 169"/>
            <p:cNvSpPr>
              <a:spLocks noChangeArrowheads="1"/>
            </p:cNvSpPr>
            <p:nvPr/>
          </p:nvSpPr>
          <p:spPr bwMode="auto">
            <a:xfrm>
              <a:off x="864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4" name="Rectangle 170"/>
            <p:cNvSpPr>
              <a:spLocks noChangeArrowheads="1"/>
            </p:cNvSpPr>
            <p:nvPr/>
          </p:nvSpPr>
          <p:spPr bwMode="auto">
            <a:xfrm>
              <a:off x="1056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5" name="Rectangle 171"/>
            <p:cNvSpPr>
              <a:spLocks noChangeArrowheads="1"/>
            </p:cNvSpPr>
            <p:nvPr/>
          </p:nvSpPr>
          <p:spPr bwMode="auto">
            <a:xfrm>
              <a:off x="163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6" name="Rectangle 172"/>
            <p:cNvSpPr>
              <a:spLocks noChangeArrowheads="1"/>
            </p:cNvSpPr>
            <p:nvPr/>
          </p:nvSpPr>
          <p:spPr bwMode="auto">
            <a:xfrm>
              <a:off x="1920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7" name="Rectangle 173"/>
            <p:cNvSpPr>
              <a:spLocks noChangeArrowheads="1"/>
            </p:cNvSpPr>
            <p:nvPr/>
          </p:nvSpPr>
          <p:spPr bwMode="auto">
            <a:xfrm>
              <a:off x="2976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8" name="Rectangle 174"/>
            <p:cNvSpPr>
              <a:spLocks noChangeArrowheads="1"/>
            </p:cNvSpPr>
            <p:nvPr/>
          </p:nvSpPr>
          <p:spPr bwMode="auto">
            <a:xfrm>
              <a:off x="2928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9" name="Rectangle 175"/>
            <p:cNvSpPr>
              <a:spLocks noChangeArrowheads="1"/>
            </p:cNvSpPr>
            <p:nvPr/>
          </p:nvSpPr>
          <p:spPr bwMode="auto">
            <a:xfrm>
              <a:off x="331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0" name="Rectangle 176"/>
            <p:cNvSpPr>
              <a:spLocks noChangeArrowheads="1"/>
            </p:cNvSpPr>
            <p:nvPr/>
          </p:nvSpPr>
          <p:spPr bwMode="auto">
            <a:xfrm>
              <a:off x="3744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1" name="Rectangle 177"/>
            <p:cNvSpPr>
              <a:spLocks noChangeArrowheads="1"/>
            </p:cNvSpPr>
            <p:nvPr/>
          </p:nvSpPr>
          <p:spPr bwMode="auto">
            <a:xfrm>
              <a:off x="379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2" name="Rectangle 178"/>
            <p:cNvSpPr>
              <a:spLocks noChangeArrowheads="1"/>
            </p:cNvSpPr>
            <p:nvPr/>
          </p:nvSpPr>
          <p:spPr bwMode="auto">
            <a:xfrm>
              <a:off x="283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3" name="Rectangle 179"/>
            <p:cNvSpPr>
              <a:spLocks noChangeArrowheads="1"/>
            </p:cNvSpPr>
            <p:nvPr/>
          </p:nvSpPr>
          <p:spPr bwMode="auto">
            <a:xfrm>
              <a:off x="451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4" name="Rectangle 180"/>
            <p:cNvSpPr>
              <a:spLocks noChangeArrowheads="1"/>
            </p:cNvSpPr>
            <p:nvPr/>
          </p:nvSpPr>
          <p:spPr bwMode="auto">
            <a:xfrm>
              <a:off x="4848" y="1296"/>
              <a:ext cx="192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5" name="Text Box 181"/>
            <p:cNvSpPr txBox="1">
              <a:spLocks noChangeArrowheads="1"/>
            </p:cNvSpPr>
            <p:nvPr/>
          </p:nvSpPr>
          <p:spPr bwMode="auto">
            <a:xfrm>
              <a:off x="144" y="1392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VIIRS</a:t>
              </a:r>
            </a:p>
          </p:txBody>
        </p:sp>
        <p:sp>
          <p:nvSpPr>
            <p:cNvPr id="19546" name="Rectangle 182"/>
            <p:cNvSpPr>
              <a:spLocks noChangeArrowheads="1"/>
            </p:cNvSpPr>
            <p:nvPr/>
          </p:nvSpPr>
          <p:spPr bwMode="auto">
            <a:xfrm>
              <a:off x="1104" y="1440"/>
              <a:ext cx="1344" cy="192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 b="1"/>
                <a:t>    DNB</a:t>
              </a:r>
            </a:p>
          </p:txBody>
        </p:sp>
      </p:grpSp>
      <p:sp>
        <p:nvSpPr>
          <p:cNvPr id="19504" name="Rectangle 183"/>
          <p:cNvSpPr>
            <a:spLocks noChangeArrowheads="1"/>
          </p:cNvSpPr>
          <p:nvPr/>
        </p:nvSpPr>
        <p:spPr bwMode="auto">
          <a:xfrm>
            <a:off x="1752600" y="5257800"/>
            <a:ext cx="2133600" cy="15240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/>
              <a:t>Low Light Imagery</a:t>
            </a:r>
          </a:p>
        </p:txBody>
      </p:sp>
      <p:sp>
        <p:nvSpPr>
          <p:cNvPr id="19505" name="Text Box 184"/>
          <p:cNvSpPr txBox="1">
            <a:spLocks noChangeArrowheads="1"/>
          </p:cNvSpPr>
          <p:nvPr/>
        </p:nvSpPr>
        <p:spPr bwMode="auto">
          <a:xfrm>
            <a:off x="7543800" y="6248400"/>
            <a:ext cx="1325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Long wave IR</a:t>
            </a:r>
          </a:p>
        </p:txBody>
      </p:sp>
      <p:sp>
        <p:nvSpPr>
          <p:cNvPr id="19506" name="Text Box 185"/>
          <p:cNvSpPr txBox="1">
            <a:spLocks noChangeArrowheads="1"/>
          </p:cNvSpPr>
          <p:nvPr/>
        </p:nvSpPr>
        <p:spPr bwMode="auto">
          <a:xfrm>
            <a:off x="5867400" y="6248400"/>
            <a:ext cx="1198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Mid wave IR</a:t>
            </a:r>
          </a:p>
        </p:txBody>
      </p:sp>
      <p:sp>
        <p:nvSpPr>
          <p:cNvPr id="19507" name="Text Box 186"/>
          <p:cNvSpPr txBox="1">
            <a:spLocks noChangeArrowheads="1"/>
          </p:cNvSpPr>
          <p:nvPr/>
        </p:nvSpPr>
        <p:spPr bwMode="auto">
          <a:xfrm>
            <a:off x="1143000" y="6248400"/>
            <a:ext cx="75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Visible</a:t>
            </a:r>
          </a:p>
        </p:txBody>
      </p:sp>
      <p:sp>
        <p:nvSpPr>
          <p:cNvPr id="19508" name="Text Box 204"/>
          <p:cNvSpPr txBox="1">
            <a:spLocks noChangeArrowheads="1"/>
          </p:cNvSpPr>
          <p:nvPr/>
        </p:nvSpPr>
        <p:spPr bwMode="auto">
          <a:xfrm>
            <a:off x="2514600" y="6172200"/>
            <a:ext cx="14747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Breaks in scale</a:t>
            </a:r>
          </a:p>
        </p:txBody>
      </p:sp>
      <p:sp>
        <p:nvSpPr>
          <p:cNvPr id="19509" name="Rectangle 1"/>
          <p:cNvSpPr>
            <a:spLocks noChangeArrowheads="1"/>
          </p:cNvSpPr>
          <p:nvPr/>
        </p:nvSpPr>
        <p:spPr bwMode="auto">
          <a:xfrm>
            <a:off x="6210300" y="6611938"/>
            <a:ext cx="4572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 dirty="0"/>
              <a:t>Credit: Northrup Grumman &amp; Raytheon</a:t>
            </a:r>
          </a:p>
        </p:txBody>
      </p:sp>
      <p:pic>
        <p:nvPicPr>
          <p:cNvPr id="19510" name="Picture 3" descr="clr_NRL butt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731040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4543" y="71852"/>
            <a:ext cx="33061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From Ed </a:t>
            </a:r>
            <a:r>
              <a:rPr lang="en-US" sz="3200" dirty="0" err="1" smtClean="0"/>
              <a:t>Hyer</a:t>
            </a:r>
            <a:r>
              <a:rPr lang="en-US" sz="3200" dirty="0" smtClean="0"/>
              <a:t>, NRL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903" y="165101"/>
            <a:ext cx="86795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VIIRS is a </a:t>
            </a:r>
            <a:r>
              <a:rPr lang="en-US" sz="3200" dirty="0" err="1" smtClean="0">
                <a:solidFill>
                  <a:srgbClr val="000000"/>
                </a:solidFill>
              </a:rPr>
              <a:t>multiwavelength</a:t>
            </a:r>
            <a:r>
              <a:rPr lang="en-US" sz="3200" dirty="0" smtClean="0">
                <a:solidFill>
                  <a:srgbClr val="000000"/>
                </a:solidFill>
              </a:rPr>
              <a:t> imager, like MODIS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with </a:t>
            </a:r>
            <a:r>
              <a:rPr lang="en-US" sz="3200" u="sng" dirty="0" smtClean="0">
                <a:solidFill>
                  <a:srgbClr val="000000"/>
                </a:solidFill>
              </a:rPr>
              <a:t>similar</a:t>
            </a:r>
            <a:r>
              <a:rPr lang="en-US" sz="3200" dirty="0" smtClean="0">
                <a:solidFill>
                  <a:srgbClr val="000000"/>
                </a:solidFill>
              </a:rPr>
              <a:t> wavelength bands in the aerosol range</a:t>
            </a:r>
          </a:p>
          <a:p>
            <a:endParaRPr lang="en-US" sz="3200" dirty="0">
              <a:solidFill>
                <a:srgbClr val="953735"/>
              </a:solidFill>
            </a:endParaRPr>
          </a:p>
          <a:p>
            <a:endParaRPr lang="en-US" sz="3200" dirty="0">
              <a:solidFill>
                <a:srgbClr val="953735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202771"/>
              </p:ext>
            </p:extLst>
          </p:nvPr>
        </p:nvGraphicFramePr>
        <p:xfrm>
          <a:off x="1524000" y="1496909"/>
          <a:ext cx="6096000" cy="4907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0188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MODIS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VIIRS</a:t>
                      </a:r>
                      <a:endParaRPr lang="en-US" sz="2800" dirty="0"/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Orbit altitude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690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824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Equator crossing time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13:30 LT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13:30 LT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Granule size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minutes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86 seconds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swath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2330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3000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Pixel nadir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0.5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0.75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Pixel edge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1.5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3"/>
    </mc:Choice>
    <mc:Fallback xmlns="">
      <p:transition xmlns:p14="http://schemas.microsoft.com/office/powerpoint/2010/main" spd="slow" advTm="652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3631" y="408248"/>
            <a:ext cx="142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granule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6811" cy="46268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1355" y="4672172"/>
            <a:ext cx="3793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VIIRS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0.67 </a:t>
            </a:r>
            <a:r>
              <a:rPr lang="en-US" sz="3200" dirty="0">
                <a:solidFill>
                  <a:srgbClr val="953735"/>
                </a:solidFill>
              </a:rPr>
              <a:t>– 0.55 – </a:t>
            </a:r>
            <a:r>
              <a:rPr lang="en-US" sz="3200" dirty="0" smtClean="0">
                <a:solidFill>
                  <a:srgbClr val="953735"/>
                </a:solidFill>
              </a:rPr>
              <a:t>0.49 </a:t>
            </a:r>
            <a:r>
              <a:rPr lang="en-US" sz="3200" dirty="0">
                <a:solidFill>
                  <a:srgbClr val="953735"/>
                </a:solidFill>
              </a:rPr>
              <a:t>µm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2 Sep 2012</a:t>
            </a:r>
          </a:p>
          <a:p>
            <a:r>
              <a:rPr lang="en-US" sz="3200" dirty="0">
                <a:solidFill>
                  <a:srgbClr val="953735"/>
                </a:solidFill>
              </a:rPr>
              <a:t>20:24:</a:t>
            </a:r>
            <a:r>
              <a:rPr lang="en-US" sz="3200" dirty="0" smtClean="0">
                <a:solidFill>
                  <a:srgbClr val="953735"/>
                </a:solidFill>
              </a:rPr>
              <a:t>27.8 UTC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433" y="4740213"/>
            <a:ext cx="39178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MODIS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0.66 – 0.55 – 0.47 µm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2 Sep 2012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21:40 UTC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510" y="3113"/>
            <a:ext cx="4648490" cy="4623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521" y="4151766"/>
            <a:ext cx="360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NASA MODIS Atmospheres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8782" y="4151766"/>
            <a:ext cx="163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SSEC PEATE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0"/>
    </mc:Choice>
    <mc:Fallback xmlns="">
      <p:transition xmlns:p14="http://schemas.microsoft.com/office/powerpoint/2010/main" spd="slow" advTm="326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|13.5|1.7|1.1|1.1|5.6|1.7|1.8|1.1|1.1|1.3|1.1|1.3|1.1|0.:|0.9|1.1|1.6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10325</TotalTime>
  <Words>1596</Words>
  <Application>Microsoft Macintosh PowerPoint</Application>
  <PresentationFormat>On-screen Show (4:3)</PresentationFormat>
  <Paragraphs>376</Paragraphs>
  <Slides>39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Microsoft Word 97 - 2004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Heritage Capabilities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perspective VIIRS vs. MODIS algorithm evolution</vt:lpstr>
      <vt:lpstr>In perspective VIIRS vs. MODIS algorithm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Remer</dc:creator>
  <cp:lastModifiedBy>Lorraine Remer</cp:lastModifiedBy>
  <cp:revision>210</cp:revision>
  <dcterms:created xsi:type="dcterms:W3CDTF">2012-10-28T17:06:23Z</dcterms:created>
  <dcterms:modified xsi:type="dcterms:W3CDTF">2013-05-31T03:47:13Z</dcterms:modified>
</cp:coreProperties>
</file>