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tiff" ContentType="image/tiff"/>
  <Default Extension="bin" ContentType="application/vnd.openxmlformats-officedocument.presentationml.printerSettings"/>
  <Default Extension="wmf" ContentType="image/x-wmf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1"/>
  </p:notesMasterIdLst>
  <p:sldIdLst>
    <p:sldId id="277" r:id="rId2"/>
    <p:sldId id="309" r:id="rId3"/>
    <p:sldId id="301" r:id="rId4"/>
    <p:sldId id="305" r:id="rId5"/>
    <p:sldId id="298" r:id="rId6"/>
    <p:sldId id="260" r:id="rId7"/>
    <p:sldId id="258" r:id="rId8"/>
    <p:sldId id="308" r:id="rId9"/>
    <p:sldId id="28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7536" autoAdjust="0"/>
  </p:normalViewPr>
  <p:slideViewPr>
    <p:cSldViewPr>
      <p:cViewPr>
        <p:scale>
          <a:sx n="80" d="100"/>
          <a:sy n="80" d="100"/>
        </p:scale>
        <p:origin x="-3064" y="-1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C4EADFA-C05B-46E5-B1CF-B4F0EC103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82D31-6E07-4300-BAD8-6CB67190A60B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17FD7-8C0B-4E54-A3B0-A53FAE978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B09B9-C863-443A-93CE-9AC0E9FCD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BE095-5222-412D-B312-B1246BC3F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03E1B-8C5B-4F82-A562-10E0CF65A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45479-7A3A-4B08-9FCA-BA9616F8B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CF3F7-73DF-4986-81BF-E61514BD7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F731-921A-4723-AAC2-A5AF58362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585EF-7C58-44AA-9BB5-B75593BA4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92440-09EB-4BBD-A46B-596DEAEE2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7B625-E00E-487C-AB4A-94839CB67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896B9-56E1-4094-ACC4-673C84201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032DE371-D394-44B8-ACF2-0B4FAFE62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2575"/>
            <a:ext cx="9144000" cy="147002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00FF"/>
                </a:solidFill>
              </a:rPr>
              <a:t>Satellite Observations of Enhanced Pre-Monsoon Aerosol Loading and </a:t>
            </a:r>
            <a:r>
              <a:rPr lang="en-US" sz="3200" b="1" dirty="0" err="1" smtClean="0">
                <a:solidFill>
                  <a:srgbClr val="0000FF"/>
                </a:solidFill>
              </a:rPr>
              <a:t>Tropospheric</a:t>
            </a:r>
            <a:r>
              <a:rPr lang="en-US" sz="3200" b="1" dirty="0" smtClean="0">
                <a:solidFill>
                  <a:srgbClr val="0000FF"/>
                </a:solidFill>
              </a:rPr>
              <a:t> Warming over the </a:t>
            </a:r>
            <a:r>
              <a:rPr lang="en-US" sz="3200" b="1" dirty="0" err="1" smtClean="0">
                <a:solidFill>
                  <a:srgbClr val="0000FF"/>
                </a:solidFill>
              </a:rPr>
              <a:t>Gangetic</a:t>
            </a:r>
            <a:r>
              <a:rPr lang="en-US" sz="3200" b="1" dirty="0" smtClean="0">
                <a:solidFill>
                  <a:srgbClr val="0000FF"/>
                </a:solidFill>
              </a:rPr>
              <a:t>-Himalayan Region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981200"/>
            <a:ext cx="78486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err="1" smtClean="0"/>
              <a:t>Ritesh</a:t>
            </a:r>
            <a:r>
              <a:rPr lang="en-US" sz="2000" b="1" dirty="0" smtClean="0"/>
              <a:t> Gautam</a:t>
            </a:r>
            <a:r>
              <a:rPr lang="en-US" sz="2000" b="1" baseline="30000" dirty="0" smtClean="0"/>
              <a:t>1</a:t>
            </a:r>
            <a:r>
              <a:rPr lang="en-US" sz="2000" b="1" dirty="0" smtClean="0"/>
              <a:t>, N. Christina Hsu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, W. Lau</a:t>
            </a:r>
            <a:r>
              <a:rPr lang="en-US" sz="2000" b="1" baseline="30000" dirty="0" smtClean="0"/>
              <a:t>2</a:t>
            </a:r>
          </a:p>
          <a:p>
            <a:pPr eaLnBrk="1" hangingPunct="1">
              <a:lnSpc>
                <a:spcPct val="80000"/>
              </a:lnSpc>
            </a:pPr>
            <a:endParaRPr lang="en-US" sz="1800" baseline="300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b="1" baseline="30000" dirty="0" smtClean="0"/>
              <a:t>1</a:t>
            </a:r>
            <a:r>
              <a:rPr lang="en-US" sz="1600" b="1" dirty="0" smtClean="0"/>
              <a:t>GEST/University of Maryland Baltimore County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baseline="30000" dirty="0" smtClean="0"/>
              <a:t>2</a:t>
            </a:r>
            <a:r>
              <a:rPr lang="en-US" sz="1600" b="1" dirty="0" smtClean="0"/>
              <a:t>NASA Goddard Space Flight Center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930" y="3048000"/>
            <a:ext cx="613107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0" y="4343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FF00"/>
                </a:solidFill>
              </a:rPr>
              <a:t>Biomass Burning</a:t>
            </a:r>
            <a:endParaRPr lang="en-US" sz="1400" b="1" i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0292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FF00"/>
                </a:solidFill>
              </a:rPr>
              <a:t>Dust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030585">
            <a:off x="3702007" y="5236107"/>
            <a:ext cx="3086963" cy="561730"/>
          </a:xfrm>
          <a:prstGeom prst="rect">
            <a:avLst/>
          </a:prstGeom>
          <a:solidFill>
            <a:srgbClr val="C0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rgbClr val="FFFF00"/>
                </a:solidFill>
              </a:rPr>
              <a:t>Anthropogenic Pollution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84825">
            <a:off x="3625661" y="4184891"/>
            <a:ext cx="23887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 </a:t>
            </a:r>
            <a:r>
              <a:rPr lang="en-US" sz="24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 a l a y a s</a:t>
            </a:r>
            <a:endParaRPr lang="en-US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8200" y="3486090"/>
            <a:ext cx="20747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Tibetan Plateau</a:t>
            </a:r>
            <a:endParaRPr lang="en-US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8" name="Straight Connector 17"/>
          <p:cNvCxnSpPr>
            <a:stCxn id="12" idx="3"/>
            <a:endCxn id="20" idx="1"/>
          </p:cNvCxnSpPr>
          <p:nvPr/>
        </p:nvCxnSpPr>
        <p:spPr>
          <a:xfrm flipV="1">
            <a:off x="6720131" y="5916543"/>
            <a:ext cx="1128469" cy="56242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48600" y="55626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Gangetic</a:t>
            </a:r>
            <a:r>
              <a:rPr lang="en-US" sz="2000" b="1" dirty="0" smtClean="0">
                <a:solidFill>
                  <a:srgbClr val="C00000"/>
                </a:solidFill>
              </a:rPr>
              <a:t> Plains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eimages.gsfc.nasa.gov/5430/India.A2003160.0550.50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1776056"/>
            <a:ext cx="4868862" cy="374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540603"/>
            <a:ext cx="8991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Motivation</a:t>
            </a:r>
            <a:endParaRPr lang="en-US" b="1" dirty="0" smtClean="0"/>
          </a:p>
          <a:p>
            <a:r>
              <a:rPr lang="en-US" sz="1600" dirty="0" smtClean="0"/>
              <a:t>In recent past years, model studies have suggested the importance of aerosol solar absorption in modulating the monsoon rainfall distribution (for e.g., </a:t>
            </a:r>
            <a:r>
              <a:rPr lang="en-US" sz="1600" i="1" dirty="0" err="1" smtClean="0"/>
              <a:t>Menon</a:t>
            </a:r>
            <a:r>
              <a:rPr lang="en-US" sz="1600" i="1" dirty="0" smtClean="0"/>
              <a:t> et al., 2002; </a:t>
            </a:r>
            <a:r>
              <a:rPr lang="en-US" sz="1600" i="1" dirty="0" err="1" smtClean="0"/>
              <a:t>Ramanathan</a:t>
            </a:r>
            <a:r>
              <a:rPr lang="en-US" sz="1600" i="1" dirty="0" smtClean="0"/>
              <a:t> et al., 2005; Lau et al., 2006; </a:t>
            </a:r>
            <a:r>
              <a:rPr lang="en-US" sz="1600" i="1" dirty="0" err="1" smtClean="0"/>
              <a:t>Meehl</a:t>
            </a:r>
            <a:r>
              <a:rPr lang="en-US" sz="1600" i="1" dirty="0" smtClean="0"/>
              <a:t> et al., 2008; </a:t>
            </a:r>
            <a:r>
              <a:rPr lang="en-US" sz="1600" i="1" dirty="0" err="1" smtClean="0"/>
              <a:t>Randles</a:t>
            </a:r>
            <a:r>
              <a:rPr lang="en-US" sz="1600" i="1" dirty="0" smtClean="0"/>
              <a:t> and </a:t>
            </a:r>
            <a:r>
              <a:rPr lang="en-US" sz="1600" i="1" dirty="0" err="1" smtClean="0"/>
              <a:t>Ramaswamy</a:t>
            </a:r>
            <a:r>
              <a:rPr lang="en-US" sz="1600" i="1" dirty="0" smtClean="0"/>
              <a:t>, 2008</a:t>
            </a:r>
            <a:r>
              <a:rPr lang="en-US" sz="1600" dirty="0" smtClean="0"/>
              <a:t>)</a:t>
            </a:r>
            <a:r>
              <a:rPr lang="en-US" sz="1600" i="1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200" y="2416076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</a:rPr>
              <a:t>Pre-monsoon period marks the reversal of </a:t>
            </a:r>
            <a:r>
              <a:rPr lang="en-US" sz="1600" i="1" dirty="0" err="1" smtClean="0">
                <a:solidFill>
                  <a:srgbClr val="0000FF"/>
                </a:solidFill>
              </a:rPr>
              <a:t>tropospheric</a:t>
            </a:r>
            <a:r>
              <a:rPr lang="en-US" sz="1600" i="1" dirty="0" smtClean="0">
                <a:solidFill>
                  <a:srgbClr val="0000FF"/>
                </a:solidFill>
              </a:rPr>
              <a:t> temp. gradient and is crucial to the summer monsoon onset and rainfall. </a:t>
            </a: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Dust mixed with soot over northern India has been hypothesized in intensifying the early summer monsoon circulation and rainfall (Lau et al., 2006, Lau and Kim, 2006).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511706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MODIS, 9 June 2003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57150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Climate modeling can benefit from an </a:t>
            </a:r>
            <a:r>
              <a:rPr lang="en-US" dirty="0" err="1" smtClean="0">
                <a:solidFill>
                  <a:srgbClr val="FF0000"/>
                </a:solidFill>
              </a:rPr>
              <a:t>indepth</a:t>
            </a:r>
            <a:r>
              <a:rPr lang="en-US" dirty="0" smtClean="0">
                <a:solidFill>
                  <a:srgbClr val="FF0000"/>
                </a:solidFill>
              </a:rPr>
              <a:t> characterization of </a:t>
            </a:r>
            <a:r>
              <a:rPr lang="en-US" dirty="0" err="1" smtClean="0">
                <a:solidFill>
                  <a:srgbClr val="FF0000"/>
                </a:solidFill>
              </a:rPr>
              <a:t>spatio</a:t>
            </a:r>
            <a:r>
              <a:rPr lang="en-US" dirty="0" smtClean="0">
                <a:solidFill>
                  <a:srgbClr val="FF0000"/>
                </a:solidFill>
              </a:rPr>
              <a:t>-temporal-vertical characterization of the regional aerosol loading and associated </a:t>
            </a:r>
            <a:r>
              <a:rPr lang="en-US" dirty="0" err="1" smtClean="0">
                <a:solidFill>
                  <a:srgbClr val="FF0000"/>
                </a:solidFill>
              </a:rPr>
              <a:t>radiative</a:t>
            </a:r>
            <a:r>
              <a:rPr lang="en-US" dirty="0" smtClean="0">
                <a:solidFill>
                  <a:srgbClr val="FF0000"/>
                </a:solidFill>
              </a:rPr>
              <a:t> impacts.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1"/>
            <a:ext cx="3967162" cy="228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09600"/>
            <a:ext cx="3429000" cy="235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38200" y="147638"/>
            <a:ext cx="784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Strong seasonal variations of Aerosols over the IGP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-152400" y="29718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	          </a:t>
            </a:r>
            <a:r>
              <a:rPr lang="en-US" sz="2400" b="1" dirty="0">
                <a:solidFill>
                  <a:srgbClr val="0000FF"/>
                </a:solidFill>
              </a:rPr>
              <a:t>Pre-monsoon AOD Climatology </a:t>
            </a:r>
            <a:r>
              <a:rPr lang="en-US" sz="2400" b="1" dirty="0" smtClean="0">
                <a:solidFill>
                  <a:srgbClr val="0000FF"/>
                </a:solidFill>
              </a:rPr>
              <a:t>2003-2009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	</a:t>
            </a:r>
            <a:r>
              <a:rPr lang="en-US" sz="2000" b="1" dirty="0"/>
              <a:t>	</a:t>
            </a:r>
            <a:r>
              <a:rPr lang="en-US" sz="2000" b="1" dirty="0">
                <a:solidFill>
                  <a:srgbClr val="C00000"/>
                </a:solidFill>
              </a:rPr>
              <a:t>         </a:t>
            </a:r>
            <a:r>
              <a:rPr lang="en-US" sz="1600" b="1" dirty="0">
                <a:solidFill>
                  <a:srgbClr val="C00000"/>
                </a:solidFill>
              </a:rPr>
              <a:t>(Aqua MODIS Dark Target w/Deep Blue)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5410200" y="911225"/>
            <a:ext cx="167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Kanpur/AERONET</a:t>
            </a:r>
          </a:p>
        </p:txBody>
      </p:sp>
      <p:pic>
        <p:nvPicPr>
          <p:cNvPr id="9" name="Picture 8" descr="fig2.tif"/>
          <p:cNvPicPr>
            <a:picLocks noChangeAspect="1"/>
          </p:cNvPicPr>
          <p:nvPr/>
        </p:nvPicPr>
        <p:blipFill>
          <a:blip r:embed="rId4" cstate="print"/>
          <a:srcRect t="21111" b="34444"/>
          <a:stretch>
            <a:fillRect/>
          </a:stretch>
        </p:blipFill>
        <p:spPr>
          <a:xfrm>
            <a:off x="0" y="3733800"/>
            <a:ext cx="914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19380543" cy="1327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3" name="Group 11"/>
          <p:cNvGrpSpPr>
            <a:grpSpLocks/>
          </p:cNvGrpSpPr>
          <p:nvPr/>
        </p:nvGrpSpPr>
        <p:grpSpPr bwMode="auto">
          <a:xfrm>
            <a:off x="0" y="3886200"/>
            <a:ext cx="9067800" cy="2971800"/>
            <a:chOff x="192" y="1199"/>
            <a:chExt cx="5232" cy="1584"/>
          </a:xfrm>
        </p:grpSpPr>
        <p:grpSp>
          <p:nvGrpSpPr>
            <p:cNvPr id="5134" name="Group 19"/>
            <p:cNvGrpSpPr>
              <a:grpSpLocks/>
            </p:cNvGrpSpPr>
            <p:nvPr/>
          </p:nvGrpSpPr>
          <p:grpSpPr bwMode="auto">
            <a:xfrm>
              <a:off x="192" y="1199"/>
              <a:ext cx="5232" cy="1584"/>
              <a:chOff x="150901" y="2054174"/>
              <a:chExt cx="8307299" cy="2514600"/>
            </a:xfrm>
          </p:grpSpPr>
          <p:pic>
            <p:nvPicPr>
              <p:cNvPr id="5136" name="Picture 14" descr="all_latitudinal_daytime_nightitime_profiles_high_res.png"/>
              <p:cNvPicPr>
                <a:picLocks noChangeAspect="1"/>
              </p:cNvPicPr>
              <p:nvPr/>
            </p:nvPicPr>
            <p:blipFill>
              <a:blip r:embed="rId4" cstate="print"/>
              <a:srcRect l="11667" t="51489" r="16667" b="8321"/>
              <a:stretch>
                <a:fillRect/>
              </a:stretch>
            </p:blipFill>
            <p:spPr bwMode="auto">
              <a:xfrm>
                <a:off x="448000" y="2054174"/>
                <a:ext cx="8010200" cy="251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37" name="TextBox 18"/>
              <p:cNvSpPr txBox="1">
                <a:spLocks noChangeArrowheads="1"/>
              </p:cNvSpPr>
              <p:nvPr/>
            </p:nvSpPr>
            <p:spPr bwMode="auto">
              <a:xfrm rot="-5400000">
                <a:off x="-343628" y="3082102"/>
                <a:ext cx="1296889" cy="307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="1">
                    <a:latin typeface="Calibri" pitchFamily="34" charset="0"/>
                  </a:rPr>
                  <a:t>Altitude (km)</a:t>
                </a:r>
              </a:p>
            </p:txBody>
          </p:sp>
        </p:grpSp>
        <p:sp>
          <p:nvSpPr>
            <p:cNvPr id="5135" name="Text Box 25"/>
            <p:cNvSpPr txBox="1">
              <a:spLocks noChangeArrowheads="1"/>
            </p:cNvSpPr>
            <p:nvPr/>
          </p:nvSpPr>
          <p:spPr bwMode="auto">
            <a:xfrm>
              <a:off x="528" y="1322"/>
              <a:ext cx="3814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441825">
                <a:spcBef>
                  <a:spcPct val="50000"/>
                </a:spcBef>
              </a:pPr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CALIOP cloud-screened mean backscatter profile for April-May 2008</a:t>
              </a:r>
            </a:p>
            <a:p>
              <a:pPr defTabSz="4441825">
                <a:spcBef>
                  <a:spcPct val="50000"/>
                </a:spcBef>
              </a:pPr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Vertically extended aerosols over northern India, aerosol layer top ~ 5 km</a:t>
              </a:r>
            </a:p>
          </p:txBody>
        </p:sp>
      </p:grpSp>
      <p:sp>
        <p:nvSpPr>
          <p:cNvPr id="5130" name="Rectangle 22"/>
          <p:cNvSpPr>
            <a:spLocks noChangeArrowheads="1"/>
          </p:cNvSpPr>
          <p:nvPr/>
        </p:nvSpPr>
        <p:spPr bwMode="auto">
          <a:xfrm>
            <a:off x="1752600" y="1090612"/>
            <a:ext cx="792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CALIOP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45527" y="990600"/>
            <a:ext cx="907473" cy="2819400"/>
          </a:xfrm>
          <a:prstGeom prst="rect">
            <a:avLst/>
          </a:prstGeom>
          <a:noFill/>
          <a:ln w="34925">
            <a:solidFill>
              <a:srgbClr val="FFC000"/>
            </a:solidFill>
            <a:prstDash val="sysDot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000" y="1676400"/>
            <a:ext cx="3200400" cy="990600"/>
          </a:xfrm>
          <a:prstGeom prst="rect">
            <a:avLst/>
          </a:prstGeom>
          <a:noFill/>
          <a:ln w="3492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1" dirty="0">
                <a:solidFill>
                  <a:schemeClr val="tx1"/>
                </a:solidFill>
              </a:rPr>
              <a:t>Over 70% of mean AOD in northern India associated with higher depolarization ratio suggesting greater contribution of non-spherical particulates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5133" name="TextBox 27"/>
          <p:cNvSpPr txBox="1">
            <a:spLocks noChangeArrowheads="1"/>
          </p:cNvSpPr>
          <p:nvPr/>
        </p:nvSpPr>
        <p:spPr bwMode="auto">
          <a:xfrm>
            <a:off x="0" y="1619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Pre-monsoon Aerosol </a:t>
            </a:r>
            <a:r>
              <a:rPr lang="en-US" sz="2800" b="1" dirty="0" smtClean="0">
                <a:solidFill>
                  <a:srgbClr val="0000FF"/>
                </a:solidFill>
                <a:latin typeface="Calibri" pitchFamily="34" charset="0"/>
              </a:rPr>
              <a:t>Characterization from CALIPSO</a:t>
            </a:r>
            <a:endParaRPr lang="en-US" sz="28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3578423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Gautam</a:t>
            </a:r>
            <a:r>
              <a:rPr lang="en-US" sz="1400" dirty="0" smtClean="0"/>
              <a:t>, Liu, Singh, Hsu, </a:t>
            </a:r>
            <a:r>
              <a:rPr lang="en-US" sz="1400" i="1" dirty="0" smtClean="0"/>
              <a:t>GRL</a:t>
            </a:r>
            <a:r>
              <a:rPr lang="en-US" sz="1400" dirty="0" smtClean="0"/>
              <a:t> (2009)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8.tif"/>
          <p:cNvPicPr>
            <a:picLocks noChangeAspect="1"/>
          </p:cNvPicPr>
          <p:nvPr/>
        </p:nvPicPr>
        <p:blipFill>
          <a:blip r:embed="rId2" cstate="print"/>
          <a:srcRect t="8889" b="11111"/>
          <a:stretch>
            <a:fillRect/>
          </a:stretch>
        </p:blipFill>
        <p:spPr>
          <a:xfrm>
            <a:off x="177800" y="1066800"/>
            <a:ext cx="8763000" cy="5257800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52400" y="4648200"/>
            <a:ext cx="4800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/>
              <a:buChar char="à"/>
            </a:pPr>
            <a:r>
              <a:rPr lang="en-US" sz="1600" dirty="0" smtClean="0">
                <a:solidFill>
                  <a:srgbClr val="FF0000"/>
                </a:solidFill>
              </a:rPr>
              <a:t>Model </a:t>
            </a:r>
            <a:r>
              <a:rPr lang="en-US" sz="1600" dirty="0">
                <a:solidFill>
                  <a:srgbClr val="FF0000"/>
                </a:solidFill>
              </a:rPr>
              <a:t>calculated column SSA (@550nm) in the IGP over Kanpur is 0.89±0.01 during pre-monsoon period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>
              <a:buFont typeface="Wingdings"/>
              <a:buChar char="à"/>
            </a:pPr>
            <a:r>
              <a:rPr lang="en-US" sz="1600" dirty="0" smtClean="0">
                <a:solidFill>
                  <a:srgbClr val="0000FF"/>
                </a:solidFill>
              </a:rPr>
              <a:t> Diurnally averaged surface forcing efficiency:     -70Wm</a:t>
            </a:r>
            <a:r>
              <a:rPr lang="en-US" sz="1600" baseline="30000" dirty="0" smtClean="0">
                <a:solidFill>
                  <a:srgbClr val="0000FF"/>
                </a:solidFill>
              </a:rPr>
              <a:t>-2  </a:t>
            </a:r>
            <a:r>
              <a:rPr lang="en-US" sz="1600" dirty="0" smtClean="0">
                <a:solidFill>
                  <a:srgbClr val="0000FF"/>
                </a:solidFill>
              </a:rPr>
              <a:t>and</a:t>
            </a:r>
            <a:r>
              <a:rPr lang="en-US" sz="1600" baseline="300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mean forcing value (-44Wm</a:t>
            </a:r>
            <a:r>
              <a:rPr lang="en-US" sz="1600" baseline="30000" dirty="0" smtClean="0">
                <a:solidFill>
                  <a:srgbClr val="0000FF"/>
                </a:solidFill>
              </a:rPr>
              <a:t>-2</a:t>
            </a:r>
            <a:r>
              <a:rPr lang="en-US" sz="1600" dirty="0" smtClean="0">
                <a:solidFill>
                  <a:srgbClr val="0000FF"/>
                </a:solidFill>
              </a:rPr>
              <a:t>) ranges from -11 to -79.8Wm</a:t>
            </a:r>
            <a:r>
              <a:rPr lang="en-US" sz="1600" baseline="30000" dirty="0" smtClean="0">
                <a:solidFill>
                  <a:srgbClr val="0000FF"/>
                </a:solidFill>
              </a:rPr>
              <a:t>-2</a:t>
            </a:r>
            <a:r>
              <a:rPr lang="en-US" sz="1600" baseline="-25000" dirty="0" smtClean="0">
                <a:solidFill>
                  <a:srgbClr val="0000FF"/>
                </a:solidFill>
              </a:rPr>
              <a:t>.</a:t>
            </a:r>
            <a:endParaRPr lang="en-US" sz="1600" baseline="-25000" dirty="0"/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52400" y="452438"/>
            <a:ext cx="899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Aerosol Solar Absorption </a:t>
            </a:r>
            <a:r>
              <a:rPr lang="en-US" sz="2400" b="1" dirty="0" smtClean="0">
                <a:solidFill>
                  <a:srgbClr val="0000FF"/>
                </a:solidFill>
              </a:rPr>
              <a:t>and </a:t>
            </a:r>
            <a:r>
              <a:rPr lang="en-US" sz="2400" b="1" dirty="0" err="1" smtClean="0">
                <a:solidFill>
                  <a:srgbClr val="0000FF"/>
                </a:solidFill>
              </a:rPr>
              <a:t>Radiative</a:t>
            </a:r>
            <a:r>
              <a:rPr lang="en-US" sz="2400" b="1" dirty="0" smtClean="0">
                <a:solidFill>
                  <a:srgbClr val="0000FF"/>
                </a:solidFill>
              </a:rPr>
              <a:t> Forcing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7725" y="1447800"/>
            <a:ext cx="3100199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-152400" y="228600"/>
            <a:ext cx="944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Enhanced </a:t>
            </a:r>
            <a:r>
              <a:rPr lang="en-US" sz="2800" b="1" dirty="0" err="1" smtClean="0">
                <a:solidFill>
                  <a:srgbClr val="0000FF"/>
                </a:solidFill>
                <a:latin typeface="Calibri" pitchFamily="34" charset="0"/>
              </a:rPr>
              <a:t>Tropospheric</a:t>
            </a:r>
            <a:r>
              <a:rPr lang="en-US" sz="2800" b="1" dirty="0" smtClean="0">
                <a:solidFill>
                  <a:srgbClr val="0000FF"/>
                </a:solidFill>
                <a:latin typeface="Calibri" pitchFamily="34" charset="0"/>
              </a:rPr>
              <a:t> Warming </a:t>
            </a:r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during </a:t>
            </a:r>
            <a:r>
              <a:rPr lang="en-US" sz="2800" b="1" dirty="0" smtClean="0">
                <a:solidFill>
                  <a:srgbClr val="0000FF"/>
                </a:solidFill>
                <a:latin typeface="Calibri" pitchFamily="34" charset="0"/>
              </a:rPr>
              <a:t>Pre-Monsoon Season</a:t>
            </a:r>
            <a:endParaRPr lang="en-US" sz="28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0" y="971490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1979-2007</a:t>
            </a:r>
            <a:r>
              <a:rPr lang="en-US" sz="2000" b="1" dirty="0" smtClean="0"/>
              <a:t>		May</a:t>
            </a:r>
            <a:endParaRPr lang="en-US" sz="2000" b="1" dirty="0"/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6172200" y="971490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March-April-May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324600" y="2360613"/>
            <a:ext cx="2057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Strengthened land-sea thermal gradient</a:t>
            </a: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0" y="58674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Microwave Sounding Unit (MSU) data, corrected for stratospheric cooling influence - Fu et al., 2004 (Nature)</a:t>
            </a:r>
          </a:p>
          <a:p>
            <a:pPr>
              <a:spcBef>
                <a:spcPct val="50000"/>
              </a:spcBef>
            </a:pPr>
            <a:r>
              <a:rPr lang="en-US" sz="1600" dirty="0" err="1" smtClean="0"/>
              <a:t>Gautam</a:t>
            </a:r>
            <a:r>
              <a:rPr lang="en-US" sz="1600" dirty="0"/>
              <a:t>, Hsu, Lau, </a:t>
            </a:r>
            <a:r>
              <a:rPr lang="en-US" sz="1600" dirty="0" err="1"/>
              <a:t>Tsay</a:t>
            </a:r>
            <a:r>
              <a:rPr lang="en-US" sz="1600" dirty="0"/>
              <a:t>, </a:t>
            </a:r>
            <a:r>
              <a:rPr lang="en-US" sz="1600" dirty="0" err="1"/>
              <a:t>Kafatos</a:t>
            </a:r>
            <a:r>
              <a:rPr lang="en-US" sz="1600" dirty="0"/>
              <a:t>, </a:t>
            </a:r>
            <a:r>
              <a:rPr lang="en-US" sz="1600" i="1" dirty="0" err="1" smtClean="0"/>
              <a:t>Geophys</a:t>
            </a:r>
            <a:r>
              <a:rPr lang="en-US" sz="1600" i="1" dirty="0" smtClean="0"/>
              <a:t>. Res. </a:t>
            </a:r>
            <a:r>
              <a:rPr lang="en-US" sz="1600" i="1" dirty="0" err="1" smtClean="0"/>
              <a:t>Lett</a:t>
            </a:r>
            <a:r>
              <a:rPr lang="en-US" sz="1600" i="1" dirty="0" smtClean="0"/>
              <a:t>.</a:t>
            </a:r>
            <a:r>
              <a:rPr lang="en-US" sz="1600" dirty="0" smtClean="0"/>
              <a:t> </a:t>
            </a:r>
            <a:r>
              <a:rPr lang="en-US" sz="1600" dirty="0"/>
              <a:t>(2009)</a:t>
            </a:r>
          </a:p>
        </p:txBody>
      </p:sp>
      <p:pic>
        <p:nvPicPr>
          <p:cNvPr id="7176" name="Picture 9" descr="2009gl037641-p01_enh.tif"/>
          <p:cNvPicPr>
            <a:picLocks noChangeAspect="1"/>
          </p:cNvPicPr>
          <p:nvPr/>
        </p:nvPicPr>
        <p:blipFill>
          <a:blip r:embed="rId3" cstate="print"/>
          <a:srcRect l="36240"/>
          <a:stretch>
            <a:fillRect/>
          </a:stretch>
        </p:blipFill>
        <p:spPr bwMode="auto">
          <a:xfrm>
            <a:off x="228600" y="1371600"/>
            <a:ext cx="5738813" cy="443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9.tif"/>
          <p:cNvPicPr>
            <a:picLocks noChangeAspect="1"/>
          </p:cNvPicPr>
          <p:nvPr/>
        </p:nvPicPr>
        <p:blipFill>
          <a:blip r:embed="rId2" cstate="print"/>
          <a:srcRect l="5556" t="4938" r="6481" b="7407"/>
          <a:stretch>
            <a:fillRect/>
          </a:stretch>
        </p:blipFill>
        <p:spPr>
          <a:xfrm>
            <a:off x="990600" y="990600"/>
            <a:ext cx="7239000" cy="5410200"/>
          </a:xfrm>
          <a:prstGeom prst="rect">
            <a:avLst/>
          </a:prstGeom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828800" y="304800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Annual Mean </a:t>
            </a:r>
            <a:r>
              <a:rPr lang="en-US" sz="2800" b="1" dirty="0" smtClean="0">
                <a:solidFill>
                  <a:srgbClr val="0000FF"/>
                </a:solidFill>
              </a:rPr>
              <a:t>Trend (1979-2007</a:t>
            </a:r>
            <a:r>
              <a:rPr lang="en-US" sz="2800" b="1" dirty="0">
                <a:solidFill>
                  <a:srgbClr val="0000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2133600" y="1366838"/>
            <a:ext cx="3581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After correcting for stratospheric cooling influence (Fu et al., 2004)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524500" y="1709738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TextBox 17"/>
          <p:cNvSpPr txBox="1">
            <a:spLocks noChangeArrowheads="1"/>
          </p:cNvSpPr>
          <p:nvPr/>
        </p:nvSpPr>
        <p:spPr bwMode="auto">
          <a:xfrm>
            <a:off x="5791200" y="153035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Directly from RSS data</a:t>
            </a:r>
          </a:p>
        </p:txBody>
      </p:sp>
      <p:sp>
        <p:nvSpPr>
          <p:cNvPr id="9230" name="TextBox 18"/>
          <p:cNvSpPr txBox="1">
            <a:spLocks noChangeArrowheads="1"/>
          </p:cNvSpPr>
          <p:nvPr/>
        </p:nvSpPr>
        <p:spPr bwMode="auto">
          <a:xfrm>
            <a:off x="76200" y="457200"/>
            <a:ext cx="891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Trends for Annual Mean and May </a:t>
            </a:r>
            <a:r>
              <a:rPr lang="en-US" sz="2400" b="1" dirty="0" err="1">
                <a:solidFill>
                  <a:srgbClr val="0000FF"/>
                </a:solidFill>
              </a:rPr>
              <a:t>Tropospheric</a:t>
            </a:r>
            <a:r>
              <a:rPr lang="en-US" sz="2400" b="1" dirty="0">
                <a:solidFill>
                  <a:srgbClr val="0000FF"/>
                </a:solidFill>
              </a:rPr>
              <a:t> Temperature (1979-2007</a:t>
            </a:r>
            <a:r>
              <a:rPr lang="en-US" sz="2400" b="1" dirty="0" smtClean="0">
                <a:solidFill>
                  <a:srgbClr val="0000FF"/>
                </a:solidFill>
              </a:rPr>
              <a:t>) over the Himalayas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231" name="TextBox 19"/>
          <p:cNvSpPr txBox="1">
            <a:spLocks noChangeArrowheads="1"/>
          </p:cNvSpPr>
          <p:nvPr/>
        </p:nvSpPr>
        <p:spPr bwMode="auto">
          <a:xfrm>
            <a:off x="228600" y="5751512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i="1" dirty="0" smtClean="0">
                <a:solidFill>
                  <a:srgbClr val="FF0000"/>
                </a:solidFill>
              </a:rPr>
              <a:t>Aerosol solar </a:t>
            </a:r>
            <a:r>
              <a:rPr lang="en-US" i="1" dirty="0">
                <a:solidFill>
                  <a:srgbClr val="FF0000"/>
                </a:solidFill>
              </a:rPr>
              <a:t>absorption </a:t>
            </a:r>
            <a:r>
              <a:rPr lang="en-US" i="1" dirty="0" smtClean="0">
                <a:solidFill>
                  <a:srgbClr val="FF0000"/>
                </a:solidFill>
              </a:rPr>
              <a:t>effects/EHP mechanism</a:t>
            </a:r>
            <a:r>
              <a:rPr lang="en-US" dirty="0" smtClean="0"/>
              <a:t>, </a:t>
            </a:r>
            <a:r>
              <a:rPr lang="en-US" dirty="0"/>
              <a:t>in addition to global warming, </a:t>
            </a:r>
            <a:r>
              <a:rPr lang="en-US" i="1" dirty="0">
                <a:solidFill>
                  <a:srgbClr val="FF0000"/>
                </a:solidFill>
              </a:rPr>
              <a:t>could </a:t>
            </a:r>
            <a:r>
              <a:rPr lang="en-US" i="1" dirty="0" smtClean="0">
                <a:solidFill>
                  <a:srgbClr val="FF0000"/>
                </a:solidFill>
              </a:rPr>
              <a:t>potentially be </a:t>
            </a:r>
            <a:r>
              <a:rPr lang="en-US" i="1" dirty="0">
                <a:solidFill>
                  <a:srgbClr val="FF0000"/>
                </a:solidFill>
              </a:rPr>
              <a:t>amplifying the enhanced western Himalayan warming</a:t>
            </a:r>
            <a:r>
              <a:rPr lang="en-US" dirty="0"/>
              <a:t>.</a:t>
            </a:r>
          </a:p>
        </p:txBody>
      </p:sp>
      <p:sp>
        <p:nvSpPr>
          <p:cNvPr id="9232" name="TextBox 20"/>
          <p:cNvSpPr txBox="1">
            <a:spLocks noChangeArrowheads="1"/>
          </p:cNvSpPr>
          <p:nvPr/>
        </p:nvSpPr>
        <p:spPr bwMode="auto">
          <a:xfrm>
            <a:off x="228600" y="5105400"/>
            <a:ext cx="853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The </a:t>
            </a:r>
            <a:r>
              <a:rPr lang="en-US" dirty="0"/>
              <a:t>western Himalayan warming significantly exceeds other surrounding elevated regions of the Himalayas and Tibetan Plateau.</a:t>
            </a:r>
          </a:p>
        </p:txBody>
      </p:sp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1"/>
            <a:ext cx="8153400" cy="254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2209800" y="1981200"/>
            <a:ext cx="647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4400" y="4572000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*Trends in °C/year; RSS (Remote Sensing Systems) data portal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609600" y="1371600"/>
            <a:ext cx="8153400" cy="32004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95600" y="6443246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Gautam</a:t>
            </a:r>
            <a:r>
              <a:rPr lang="en-US" sz="1600" dirty="0" smtClean="0"/>
              <a:t>, Hsu, Lau, </a:t>
            </a:r>
            <a:r>
              <a:rPr lang="en-US" sz="1600" i="1" dirty="0" smtClean="0"/>
              <a:t>JGR</a:t>
            </a:r>
            <a:r>
              <a:rPr lang="en-US" sz="1600" dirty="0" smtClean="0"/>
              <a:t> (in press)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Summary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341438"/>
            <a:ext cx="8763000" cy="3230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Progressive buildup of aerosol loading over the </a:t>
            </a:r>
            <a:r>
              <a:rPr lang="en-US" sz="2000" dirty="0" err="1" smtClean="0">
                <a:solidFill>
                  <a:srgbClr val="FF0000"/>
                </a:solidFill>
              </a:rPr>
              <a:t>Gangetic</a:t>
            </a:r>
            <a:r>
              <a:rPr lang="en-US" sz="2000" dirty="0" smtClean="0">
                <a:solidFill>
                  <a:srgbClr val="FF0000"/>
                </a:solidFill>
              </a:rPr>
              <a:t> region from April through June (pre-monsoon) observed from MODIS, with enhanced dust loading indicated by CALIOP-derived depolarization ratios and AERONET retrievals of optical properties.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Vertically extended aerosols </a:t>
            </a:r>
            <a:r>
              <a:rPr lang="en-US" sz="2000" dirty="0" err="1" smtClean="0">
                <a:solidFill>
                  <a:srgbClr val="FF0000"/>
                </a:solidFill>
              </a:rPr>
              <a:t>upto</a:t>
            </a:r>
            <a:r>
              <a:rPr lang="en-US" sz="2000" dirty="0" smtClean="0">
                <a:solidFill>
                  <a:srgbClr val="FF0000"/>
                </a:solidFill>
              </a:rPr>
              <a:t> 5km with enhanced aerosol solar absorption (SSA: 0.89) and large impact on regional radiation budget (surface forcing efficiency: -70Wm</a:t>
            </a:r>
            <a:r>
              <a:rPr lang="en-US" sz="2000" baseline="30000" dirty="0" smtClean="0">
                <a:solidFill>
                  <a:srgbClr val="FF0000"/>
                </a:solidFill>
              </a:rPr>
              <a:t>-2  </a:t>
            </a:r>
            <a:r>
              <a:rPr lang="en-US" sz="2000" dirty="0" smtClean="0">
                <a:solidFill>
                  <a:srgbClr val="FF0000"/>
                </a:solidFill>
              </a:rPr>
              <a:t>and mean forcing value ranges from -11 to -79.8Wm</a:t>
            </a:r>
            <a:r>
              <a:rPr lang="en-US" sz="2000" baseline="30000" dirty="0" smtClean="0">
                <a:solidFill>
                  <a:srgbClr val="FF0000"/>
                </a:solidFill>
              </a:rPr>
              <a:t>-2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>
                <a:solidFill>
                  <a:srgbClr val="FF0000"/>
                </a:solidFill>
                <a:cs typeface="Arial" charset="0"/>
              </a:rPr>
              <a:t>Tropospheric</a:t>
            </a: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 temperatures observed from MSU (1979-2007) indicate accelerated warming over western Himalayas (0.19-0.26°C/decade), most pronounced in the pre-monsoon period, suggesting the plausible role of absorbing aerosols in amplifying the observed warming trend.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     </a:t>
            </a: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" y="56388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Acknowledgements: satellite data production teams (MODIS, CALIPSO, MSU) and AERONET.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709</Words>
  <Application>Microsoft Macintosh PowerPoint</Application>
  <PresentationFormat>On-screen Show (4:3)</PresentationFormat>
  <Paragraphs>56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Satellite Observations of Enhanced Pre-Monsoon Aerosol Loading and Tropospheric Warming over the Gangetic-Himalayan Region</vt:lpstr>
      <vt:lpstr>Slide 2</vt:lpstr>
      <vt:lpstr>Slide 3</vt:lpstr>
      <vt:lpstr>Slide 4</vt:lpstr>
      <vt:lpstr>Slide 5</vt:lpstr>
      <vt:lpstr>Slide 6</vt:lpstr>
      <vt:lpstr>Slide 7</vt:lpstr>
      <vt:lpstr>Slide 8</vt:lpstr>
      <vt:lpstr>Summary</vt:lpstr>
    </vt:vector>
  </TitlesOfParts>
  <Company>gmu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ritesh</dc:creator>
  <cp:lastModifiedBy>Robert Levy</cp:lastModifiedBy>
  <cp:revision>254</cp:revision>
  <dcterms:created xsi:type="dcterms:W3CDTF">2010-04-29T15:37:52Z</dcterms:created>
  <dcterms:modified xsi:type="dcterms:W3CDTF">2010-04-29T15:41:05Z</dcterms:modified>
</cp:coreProperties>
</file>