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1"/>
  </p:notesMasterIdLst>
  <p:sldIdLst>
    <p:sldId id="275" r:id="rId2"/>
    <p:sldId id="352" r:id="rId3"/>
    <p:sldId id="293" r:id="rId4"/>
    <p:sldId id="321" r:id="rId5"/>
    <p:sldId id="322" r:id="rId6"/>
    <p:sldId id="323" r:id="rId7"/>
    <p:sldId id="325" r:id="rId8"/>
    <p:sldId id="326" r:id="rId9"/>
    <p:sldId id="327" r:id="rId10"/>
    <p:sldId id="328" r:id="rId11"/>
    <p:sldId id="330" r:id="rId12"/>
    <p:sldId id="332" r:id="rId13"/>
    <p:sldId id="333" r:id="rId14"/>
    <p:sldId id="334" r:id="rId15"/>
    <p:sldId id="335" r:id="rId16"/>
    <p:sldId id="298" r:id="rId17"/>
    <p:sldId id="288" r:id="rId18"/>
    <p:sldId id="286" r:id="rId19"/>
    <p:sldId id="284" r:id="rId20"/>
    <p:sldId id="283" r:id="rId21"/>
    <p:sldId id="308" r:id="rId22"/>
    <p:sldId id="309" r:id="rId23"/>
    <p:sldId id="336" r:id="rId24"/>
    <p:sldId id="351" r:id="rId25"/>
    <p:sldId id="341" r:id="rId26"/>
    <p:sldId id="340" r:id="rId27"/>
    <p:sldId id="342" r:id="rId28"/>
    <p:sldId id="320" r:id="rId29"/>
    <p:sldId id="319" r:id="rId30"/>
    <p:sldId id="295" r:id="rId31"/>
    <p:sldId id="294" r:id="rId32"/>
    <p:sldId id="300" r:id="rId33"/>
    <p:sldId id="287" r:id="rId34"/>
    <p:sldId id="344" r:id="rId35"/>
    <p:sldId id="345" r:id="rId36"/>
    <p:sldId id="353" r:id="rId37"/>
    <p:sldId id="337" r:id="rId38"/>
    <p:sldId id="354" r:id="rId39"/>
    <p:sldId id="348" r:id="rId4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2461" autoAdjust="0"/>
  </p:normalViewPr>
  <p:slideViewPr>
    <p:cSldViewPr>
      <p:cViewPr varScale="1">
        <p:scale>
          <a:sx n="64" d="100"/>
          <a:sy n="64" d="100"/>
        </p:scale>
        <p:origin x="-1308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0014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045419-D147-45D7-A118-352E0AFCDD25}" type="datetimeFigureOut">
              <a:rPr lang="en-US" smtClean="0"/>
              <a:pPr/>
              <a:t>2/6/2018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B7A811-A37D-4997-A322-99BBDADC311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015226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Critical</a:t>
            </a:r>
            <a:r>
              <a:rPr lang="en-US" baseline="0" dirty="0" smtClean="0"/>
              <a:t> points:</a:t>
            </a:r>
          </a:p>
          <a:p>
            <a:pPr>
              <a:buFont typeface="Arial" charset="0"/>
              <a:buChar char="•"/>
            </a:pPr>
            <a:r>
              <a:rPr lang="en-US" baseline="0" dirty="0" smtClean="0"/>
              <a:t>We must characterize the source term correctly</a:t>
            </a:r>
          </a:p>
          <a:p>
            <a:pPr>
              <a:buFont typeface="Arial" charset="0"/>
              <a:buChar char="•"/>
            </a:pPr>
            <a:r>
              <a:rPr lang="en-US" baseline="0" dirty="0" smtClean="0"/>
              <a:t> Initial plume altitude, mass are essential…and possible with the data at hand</a:t>
            </a:r>
          </a:p>
          <a:p>
            <a:pPr>
              <a:buFont typeface="Arial" charset="0"/>
              <a:buChar char="•"/>
            </a:pPr>
            <a:r>
              <a:rPr lang="en-US" baseline="0" dirty="0" smtClean="0"/>
              <a:t> This is a well observed but confounding plume.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B7A811-A37D-4997-A322-99BBDADC3117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B7A811-A37D-4997-A322-99BBDADC3117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088911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Btmin</a:t>
            </a:r>
            <a:r>
              <a:rPr lang="en-US" dirty="0" smtClean="0"/>
              <a:t> -63C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B7A811-A37D-4997-A322-99BBDADC3117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PG RAOB </a:t>
            </a:r>
            <a:r>
              <a:rPr lang="en-US" dirty="0" err="1" smtClean="0"/>
              <a:t>Tmin</a:t>
            </a:r>
            <a:r>
              <a:rPr lang="en-US" dirty="0" smtClean="0"/>
              <a:t>: 195.0 12268 -60.7 </a:t>
            </a:r>
          </a:p>
          <a:p>
            <a:endParaRPr lang="en-US" dirty="0" smtClean="0"/>
          </a:p>
          <a:p>
            <a:r>
              <a:rPr lang="en-US" dirty="0" smtClean="0"/>
              <a:t>Radar 100 km away from nearest </a:t>
            </a:r>
            <a:r>
              <a:rPr lang="en-US" dirty="0" err="1" smtClean="0"/>
              <a:t>pyroCb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B7A811-A37D-4997-A322-99BBDADC3117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Btmin</a:t>
            </a:r>
            <a:r>
              <a:rPr lang="en-US" dirty="0" smtClean="0"/>
              <a:t>=-63C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B7A811-A37D-4997-A322-99BBDADC3117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Critical</a:t>
            </a:r>
            <a:r>
              <a:rPr lang="en-US" baseline="0" dirty="0" smtClean="0"/>
              <a:t> points:</a:t>
            </a:r>
          </a:p>
          <a:p>
            <a:pPr>
              <a:buFont typeface="Arial" charset="0"/>
              <a:buChar char="•"/>
            </a:pPr>
            <a:r>
              <a:rPr lang="en-US" baseline="0" dirty="0" smtClean="0"/>
              <a:t>We must characterize the source term correctly</a:t>
            </a:r>
          </a:p>
          <a:p>
            <a:pPr>
              <a:buFont typeface="Arial" charset="0"/>
              <a:buChar char="•"/>
            </a:pPr>
            <a:r>
              <a:rPr lang="en-US" baseline="0" dirty="0" smtClean="0"/>
              <a:t> Initial plume altitude, mass are essential…and possible with the data at hand</a:t>
            </a:r>
          </a:p>
          <a:p>
            <a:pPr>
              <a:buFont typeface="Arial" charset="0"/>
              <a:buChar char="•"/>
            </a:pPr>
            <a:r>
              <a:rPr lang="en-US" baseline="0" dirty="0" smtClean="0"/>
              <a:t> This is a well observed but confounding plume.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B7A811-A37D-4997-A322-99BBDADC3117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Tropopause</a:t>
            </a:r>
            <a:r>
              <a:rPr lang="en-US" dirty="0" smtClean="0"/>
              <a:t> ~12 km</a:t>
            </a:r>
          </a:p>
          <a:p>
            <a:r>
              <a:rPr lang="en-US" dirty="0" smtClean="0"/>
              <a:t>MISR, CALIPSO give </a:t>
            </a:r>
            <a:r>
              <a:rPr lang="en-US" dirty="0" err="1" smtClean="0"/>
              <a:t>consitent</a:t>
            </a:r>
            <a:r>
              <a:rPr lang="en-US" dirty="0" smtClean="0"/>
              <a:t> info over large real estate.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B7A811-A37D-4997-A322-99BBDADC3117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B7A811-A37D-4997-A322-99BBDADC3117}" type="slidenum">
              <a:rPr lang="en-US" smtClean="0"/>
              <a:pPr/>
              <a:t>36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Chisholm theta = 458K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B7A811-A37D-4997-A322-99BBDADC3117}" type="slidenum">
              <a:rPr lang="en-US" smtClean="0"/>
              <a:pPr/>
              <a:t>37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CE4B9-EC9E-442D-A239-E1196F346ED3}" type="datetimeFigureOut">
              <a:rPr lang="en-US" smtClean="0"/>
              <a:pPr/>
              <a:t>2/6/2018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646CC-15A9-41D9-AE62-972D4EAC93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CE4B9-EC9E-442D-A239-E1196F346ED3}" type="datetimeFigureOut">
              <a:rPr lang="en-US" smtClean="0"/>
              <a:pPr/>
              <a:t>2/6/2018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646CC-15A9-41D9-AE62-972D4EAC93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CE4B9-EC9E-442D-A239-E1196F346ED3}" type="datetimeFigureOut">
              <a:rPr lang="en-US" smtClean="0"/>
              <a:pPr/>
              <a:t>2/6/2018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646CC-15A9-41D9-AE62-972D4EAC93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CE4B9-EC9E-442D-A239-E1196F346ED3}" type="datetimeFigureOut">
              <a:rPr lang="en-US" smtClean="0"/>
              <a:pPr/>
              <a:t>2/6/2018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646CC-15A9-41D9-AE62-972D4EAC93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CE4B9-EC9E-442D-A239-E1196F346ED3}" type="datetimeFigureOut">
              <a:rPr lang="en-US" smtClean="0"/>
              <a:pPr/>
              <a:t>2/6/2018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646CC-15A9-41D9-AE62-972D4EAC93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CE4B9-EC9E-442D-A239-E1196F346ED3}" type="datetimeFigureOut">
              <a:rPr lang="en-US" smtClean="0"/>
              <a:pPr/>
              <a:t>2/6/2018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646CC-15A9-41D9-AE62-972D4EAC93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CE4B9-EC9E-442D-A239-E1196F346ED3}" type="datetimeFigureOut">
              <a:rPr lang="en-US" smtClean="0"/>
              <a:pPr/>
              <a:t>2/6/2018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646CC-15A9-41D9-AE62-972D4EAC93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CE4B9-EC9E-442D-A239-E1196F346ED3}" type="datetimeFigureOut">
              <a:rPr lang="en-US" smtClean="0"/>
              <a:pPr/>
              <a:t>2/6/2018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646CC-15A9-41D9-AE62-972D4EAC93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CE4B9-EC9E-442D-A239-E1196F346ED3}" type="datetimeFigureOut">
              <a:rPr lang="en-US" smtClean="0"/>
              <a:pPr/>
              <a:t>2/6/2018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646CC-15A9-41D9-AE62-972D4EAC93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CE4B9-EC9E-442D-A239-E1196F346ED3}" type="datetimeFigureOut">
              <a:rPr lang="en-US" smtClean="0"/>
              <a:pPr/>
              <a:t>2/6/2018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646CC-15A9-41D9-AE62-972D4EAC93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CE4B9-EC9E-442D-A239-E1196F346ED3}" type="datetimeFigureOut">
              <a:rPr lang="en-US" smtClean="0"/>
              <a:pPr/>
              <a:t>2/6/2018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646CC-15A9-41D9-AE62-972D4EAC93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8CE4B9-EC9E-442D-A239-E1196F346ED3}" type="datetimeFigureOut">
              <a:rPr lang="en-US" smtClean="0"/>
              <a:pPr/>
              <a:t>2/6/2018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3646CC-15A9-41D9-AE62-972D4EAC93A5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8.gif"/><Relationship Id="rId4" Type="http://schemas.openxmlformats.org/officeDocument/2006/relationships/image" Target="../media/image2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11.g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3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222"/>
          <a:stretch/>
        </p:blipFill>
        <p:spPr>
          <a:xfrm>
            <a:off x="0" y="152400"/>
            <a:ext cx="9143999" cy="6705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37694" y="0"/>
            <a:ext cx="8614410" cy="104644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smtClean="0"/>
              <a:t>Stratospheric Smoke to Rival Volcanic Sulfate: the </a:t>
            </a:r>
            <a:r>
              <a:rPr lang="en-US" sz="2200" b="1" dirty="0" err="1" smtClean="0"/>
              <a:t>pyroCb</a:t>
            </a:r>
            <a:r>
              <a:rPr lang="en-US" sz="2200" b="1" dirty="0" smtClean="0"/>
              <a:t> Plume of 2017</a:t>
            </a:r>
            <a:endParaRPr lang="en-US" sz="2200" b="1" dirty="0" smtClean="0">
              <a:solidFill>
                <a:srgbClr val="FFFF00"/>
              </a:solidFill>
            </a:endParaRPr>
          </a:p>
          <a:p>
            <a:pPr algn="ctr"/>
            <a:r>
              <a:rPr lang="en-US" b="1" dirty="0" smtClean="0"/>
              <a:t>Mike </a:t>
            </a:r>
            <a:r>
              <a:rPr lang="en-US" b="1" dirty="0" smtClean="0"/>
              <a:t>Fromm (mike.fromm@nrl.navy.mil)</a:t>
            </a:r>
            <a:endParaRPr lang="en-US" b="1" dirty="0" smtClean="0"/>
          </a:p>
          <a:p>
            <a:pPr algn="ctr"/>
            <a:endParaRPr lang="en-US" sz="22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1959670" y="5638800"/>
            <a:ext cx="52793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MISR True Color: 13 August 2017, Yukon</a:t>
            </a:r>
            <a:endParaRPr lang="en-US" sz="24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3124200" y="6412468"/>
            <a:ext cx="2992679" cy="369332"/>
          </a:xfrm>
          <a:prstGeom prst="rect">
            <a:avLst/>
          </a:prstGeom>
          <a:solidFill>
            <a:srgbClr val="C00000"/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NASA </a:t>
            </a:r>
            <a:r>
              <a:rPr lang="en-US" b="1" dirty="0" err="1" smtClean="0">
                <a:solidFill>
                  <a:srgbClr val="FFFF00"/>
                </a:solidFill>
              </a:rPr>
              <a:t>AeroCenter</a:t>
            </a:r>
            <a:r>
              <a:rPr lang="en-US" b="1" dirty="0" smtClean="0">
                <a:solidFill>
                  <a:srgbClr val="FFFF00"/>
                </a:solidFill>
              </a:rPr>
              <a:t>, 6 Feb 2018</a:t>
            </a:r>
            <a:endParaRPr lang="en-US" b="1" dirty="0">
              <a:solidFill>
                <a:srgbClr val="FFFF00"/>
              </a:solidFill>
            </a:endParaRPr>
          </a:p>
        </p:txBody>
      </p:sp>
      <p:pic>
        <p:nvPicPr>
          <p:cNvPr id="7" name="Picture 66" descr="NRL_logo_Black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2729" y="381000"/>
            <a:ext cx="744071" cy="63246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1295400" y="685800"/>
            <a:ext cx="650780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 smtClean="0"/>
              <a:t>Pat </a:t>
            </a:r>
            <a:r>
              <a:rPr lang="en-US" b="1" dirty="0" err="1" smtClean="0"/>
              <a:t>Kablick</a:t>
            </a:r>
            <a:r>
              <a:rPr lang="en-US" b="1" dirty="0" smtClean="0"/>
              <a:t>, Dave Peterson, James Campbell, Ed </a:t>
            </a:r>
            <a:r>
              <a:rPr lang="en-US" b="1" dirty="0" err="1" smtClean="0"/>
              <a:t>Hyer</a:t>
            </a:r>
            <a:r>
              <a:rPr lang="en-US" b="1" dirty="0" smtClean="0"/>
              <a:t>, Matt Deland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xmlns="" val="362590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mps_ai_l2_Mother_20170814_polar180_fixmax25_printfmax_orb_12_v1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"/>
            <a:ext cx="9144000" cy="653142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ome2_PMD_Mother_aai_l2_20170815polar180_fixmax25_printfmax_orb_25473_v1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"/>
            <a:ext cx="9144000" cy="653142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mps_ai_l2_Mother_20170815_polar180_fixmax25_printfmax_orb_11_v1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"/>
            <a:ext cx="9144000" cy="653142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ome2_PMD_Mother_aai_l2_20170816polar180_fixmax25_printfmax_orb_25487_v1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53142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mps_ai_l2_Mother_20170816_polar180_fixmax25_printfmax_orb_11_v1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"/>
            <a:ext cx="9144000" cy="653142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mps_ai_l2_Mother_20170817_polar180_fixmax25_printfmax_orb_11_v1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"/>
            <a:ext cx="9144000" cy="653142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aily Hotspot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771" y="21771"/>
            <a:ext cx="9046029" cy="6825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Arrow Connector 2"/>
          <p:cNvCxnSpPr/>
          <p:nvPr/>
        </p:nvCxnSpPr>
        <p:spPr>
          <a:xfrm flipH="1" flipV="1">
            <a:off x="1447800" y="4495800"/>
            <a:ext cx="2362200" cy="76200"/>
          </a:xfrm>
          <a:prstGeom prst="straightConnector1">
            <a:avLst/>
          </a:prstGeom>
          <a:ln w="1143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757579" y="4495800"/>
            <a:ext cx="20524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Ground Zero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2400" y="609600"/>
            <a:ext cx="5356723" cy="707886"/>
          </a:xfrm>
          <a:prstGeom prst="rect">
            <a:avLst/>
          </a:prstGeom>
          <a:solidFill>
            <a:schemeClr val="bg1">
              <a:alpha val="49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4000" b="1" dirty="0" smtClean="0"/>
              <a:t>Sniffing out the source…</a:t>
            </a:r>
            <a:endParaRPr lang="en-US" sz="4000" b="1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6172200" y="1295400"/>
            <a:ext cx="762000" cy="0"/>
          </a:xfrm>
          <a:prstGeom prst="line">
            <a:avLst/>
          </a:prstGeom>
          <a:ln w="412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052576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peterson\Documents\NRL_documents\projects\pyroCb\algorithm_tests\2017\loops\SEL_50_20170812.183054.goesW.gvar.PyroCb-Standard.PCBCanadaWestern.covg97p3.x.res2km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67000" y="369736"/>
            <a:ext cx="6332252" cy="6488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895600"/>
            <a:ext cx="30480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sz="2700" b="1" dirty="0" smtClean="0"/>
              <a:t>NRL automated, </a:t>
            </a:r>
            <a:br>
              <a:rPr lang="en-US" sz="2700" b="1" dirty="0" smtClean="0"/>
            </a:br>
            <a:r>
              <a:rPr lang="en-US" sz="2700" b="1" dirty="0" smtClean="0"/>
              <a:t>near-real-time </a:t>
            </a:r>
            <a:r>
              <a:rPr lang="en-US" sz="2700" b="1" dirty="0" err="1" smtClean="0"/>
              <a:t>pyroCb</a:t>
            </a:r>
            <a:r>
              <a:rPr lang="en-US" sz="2700" b="1" dirty="0" smtClean="0"/>
              <a:t> </a:t>
            </a:r>
            <a:br>
              <a:rPr lang="en-US" sz="2700" b="1" dirty="0" smtClean="0"/>
            </a:br>
            <a:r>
              <a:rPr lang="en-US" sz="2700" b="1" dirty="0" smtClean="0"/>
              <a:t>detection algorithm</a:t>
            </a:r>
            <a:r>
              <a:rPr lang="en-US" sz="2800" dirty="0" smtClean="0"/>
              <a:t/>
            </a:r>
            <a:br>
              <a:rPr lang="en-US" sz="2800" dirty="0" smtClean="0"/>
            </a:br>
            <a:endParaRPr lang="en-US" sz="2800" dirty="0"/>
          </a:p>
        </p:txBody>
      </p:sp>
      <p:sp>
        <p:nvSpPr>
          <p:cNvPr id="12" name="Oval 11"/>
          <p:cNvSpPr/>
          <p:nvPr/>
        </p:nvSpPr>
        <p:spPr>
          <a:xfrm>
            <a:off x="5867400" y="4648200"/>
            <a:ext cx="1143000" cy="1143000"/>
          </a:xfrm>
          <a:prstGeom prst="ellipse">
            <a:avLst/>
          </a:prstGeom>
          <a:noFill/>
          <a:ln w="603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833715" y="0"/>
            <a:ext cx="7548285" cy="107721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200" b="1" dirty="0" err="1" smtClean="0"/>
              <a:t>PyroCbs</a:t>
            </a:r>
            <a:r>
              <a:rPr lang="en-US" sz="3200" b="1" dirty="0" smtClean="0"/>
              <a:t> in action: dinnertime on 12 August</a:t>
            </a:r>
          </a:p>
          <a:p>
            <a:r>
              <a:rPr lang="en-US" sz="3200" b="1" dirty="0"/>
              <a:t> </a:t>
            </a:r>
            <a:r>
              <a:rPr lang="en-US" sz="3200" b="1" dirty="0" smtClean="0"/>
              <a:t>                    GOES West Visible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xmlns="" val="1061185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295400"/>
            <a:ext cx="9142358" cy="554467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79089" y="304800"/>
            <a:ext cx="725051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 smtClean="0"/>
              <a:t>PyroCb</a:t>
            </a:r>
            <a:r>
              <a:rPr lang="en-US" sz="3200" b="1" dirty="0" smtClean="0"/>
              <a:t> cluster: dinnertime on 12 August</a:t>
            </a:r>
          </a:p>
          <a:p>
            <a:r>
              <a:rPr lang="en-US" sz="3200" b="1" dirty="0"/>
              <a:t> </a:t>
            </a:r>
            <a:r>
              <a:rPr lang="en-US" sz="3200" b="1" dirty="0" smtClean="0"/>
              <a:t>                    GOES West Visible</a:t>
            </a:r>
            <a:endParaRPr lang="en-US" sz="3200" b="1" dirty="0"/>
          </a:p>
        </p:txBody>
      </p:sp>
      <p:grpSp>
        <p:nvGrpSpPr>
          <p:cNvPr id="11" name="Group 10"/>
          <p:cNvGrpSpPr/>
          <p:nvPr/>
        </p:nvGrpSpPr>
        <p:grpSpPr>
          <a:xfrm>
            <a:off x="1868557" y="1321904"/>
            <a:ext cx="6088868" cy="4701209"/>
            <a:chOff x="1868557" y="1321904"/>
            <a:chExt cx="6088868" cy="4701209"/>
          </a:xfrm>
        </p:grpSpPr>
        <p:sp>
          <p:nvSpPr>
            <p:cNvPr id="12" name="Freeform 11"/>
            <p:cNvSpPr/>
            <p:nvPr/>
          </p:nvSpPr>
          <p:spPr>
            <a:xfrm>
              <a:off x="1868557" y="1321904"/>
              <a:ext cx="2944694" cy="2256183"/>
            </a:xfrm>
            <a:custGeom>
              <a:avLst/>
              <a:gdLst>
                <a:gd name="connsiteX0" fmla="*/ 29817 w 2944694"/>
                <a:gd name="connsiteY0" fmla="*/ 2027583 h 2256183"/>
                <a:gd name="connsiteX1" fmla="*/ 39756 w 2944694"/>
                <a:gd name="connsiteY1" fmla="*/ 1868557 h 2256183"/>
                <a:gd name="connsiteX2" fmla="*/ 49695 w 2944694"/>
                <a:gd name="connsiteY2" fmla="*/ 1838739 h 2256183"/>
                <a:gd name="connsiteX3" fmla="*/ 79513 w 2944694"/>
                <a:gd name="connsiteY3" fmla="*/ 1739348 h 2256183"/>
                <a:gd name="connsiteX4" fmla="*/ 119269 w 2944694"/>
                <a:gd name="connsiteY4" fmla="*/ 1679713 h 2256183"/>
                <a:gd name="connsiteX5" fmla="*/ 129208 w 2944694"/>
                <a:gd name="connsiteY5" fmla="*/ 1649896 h 2256183"/>
                <a:gd name="connsiteX6" fmla="*/ 159026 w 2944694"/>
                <a:gd name="connsiteY6" fmla="*/ 1620079 h 2256183"/>
                <a:gd name="connsiteX7" fmla="*/ 178904 w 2944694"/>
                <a:gd name="connsiteY7" fmla="*/ 1590261 h 2256183"/>
                <a:gd name="connsiteX8" fmla="*/ 208721 w 2944694"/>
                <a:gd name="connsiteY8" fmla="*/ 1530626 h 2256183"/>
                <a:gd name="connsiteX9" fmla="*/ 218660 w 2944694"/>
                <a:gd name="connsiteY9" fmla="*/ 1500809 h 2256183"/>
                <a:gd name="connsiteX10" fmla="*/ 258417 w 2944694"/>
                <a:gd name="connsiteY10" fmla="*/ 1451113 h 2256183"/>
                <a:gd name="connsiteX11" fmla="*/ 308113 w 2944694"/>
                <a:gd name="connsiteY11" fmla="*/ 1401418 h 2256183"/>
                <a:gd name="connsiteX12" fmla="*/ 377686 w 2944694"/>
                <a:gd name="connsiteY12" fmla="*/ 1311966 h 2256183"/>
                <a:gd name="connsiteX13" fmla="*/ 397565 w 2944694"/>
                <a:gd name="connsiteY13" fmla="*/ 1282148 h 2256183"/>
                <a:gd name="connsiteX14" fmla="*/ 427382 w 2944694"/>
                <a:gd name="connsiteY14" fmla="*/ 1252331 h 2256183"/>
                <a:gd name="connsiteX15" fmla="*/ 447260 w 2944694"/>
                <a:gd name="connsiteY15" fmla="*/ 1222513 h 2256183"/>
                <a:gd name="connsiteX16" fmla="*/ 496956 w 2944694"/>
                <a:gd name="connsiteY16" fmla="*/ 1172818 h 2256183"/>
                <a:gd name="connsiteX17" fmla="*/ 516834 w 2944694"/>
                <a:gd name="connsiteY17" fmla="*/ 1152939 h 2256183"/>
                <a:gd name="connsiteX18" fmla="*/ 546652 w 2944694"/>
                <a:gd name="connsiteY18" fmla="*/ 1123122 h 2256183"/>
                <a:gd name="connsiteX19" fmla="*/ 566530 w 2944694"/>
                <a:gd name="connsiteY19" fmla="*/ 1093305 h 2256183"/>
                <a:gd name="connsiteX20" fmla="*/ 616226 w 2944694"/>
                <a:gd name="connsiteY20" fmla="*/ 1043609 h 2256183"/>
                <a:gd name="connsiteX21" fmla="*/ 655982 w 2944694"/>
                <a:gd name="connsiteY21" fmla="*/ 993913 h 2256183"/>
                <a:gd name="connsiteX22" fmla="*/ 715617 w 2944694"/>
                <a:gd name="connsiteY22" fmla="*/ 924339 h 2256183"/>
                <a:gd name="connsiteX23" fmla="*/ 745434 w 2944694"/>
                <a:gd name="connsiteY23" fmla="*/ 904461 h 2256183"/>
                <a:gd name="connsiteX24" fmla="*/ 765313 w 2944694"/>
                <a:gd name="connsiteY24" fmla="*/ 884583 h 2256183"/>
                <a:gd name="connsiteX25" fmla="*/ 795130 w 2944694"/>
                <a:gd name="connsiteY25" fmla="*/ 874644 h 2256183"/>
                <a:gd name="connsiteX26" fmla="*/ 854765 w 2944694"/>
                <a:gd name="connsiteY26" fmla="*/ 834887 h 2256183"/>
                <a:gd name="connsiteX27" fmla="*/ 884582 w 2944694"/>
                <a:gd name="connsiteY27" fmla="*/ 815009 h 2256183"/>
                <a:gd name="connsiteX28" fmla="*/ 914400 w 2944694"/>
                <a:gd name="connsiteY28" fmla="*/ 795131 h 2256183"/>
                <a:gd name="connsiteX29" fmla="*/ 944217 w 2944694"/>
                <a:gd name="connsiteY29" fmla="*/ 785192 h 2256183"/>
                <a:gd name="connsiteX30" fmla="*/ 974034 w 2944694"/>
                <a:gd name="connsiteY30" fmla="*/ 765313 h 2256183"/>
                <a:gd name="connsiteX31" fmla="*/ 1083365 w 2944694"/>
                <a:gd name="connsiteY31" fmla="*/ 785192 h 2256183"/>
                <a:gd name="connsiteX32" fmla="*/ 1113182 w 2944694"/>
                <a:gd name="connsiteY32" fmla="*/ 805070 h 2256183"/>
                <a:gd name="connsiteX33" fmla="*/ 1143000 w 2944694"/>
                <a:gd name="connsiteY33" fmla="*/ 815009 h 2256183"/>
                <a:gd name="connsiteX34" fmla="*/ 1182756 w 2944694"/>
                <a:gd name="connsiteY34" fmla="*/ 834887 h 2256183"/>
                <a:gd name="connsiteX35" fmla="*/ 1222513 w 2944694"/>
                <a:gd name="connsiteY35" fmla="*/ 824948 h 2256183"/>
                <a:gd name="connsiteX36" fmla="*/ 1242391 w 2944694"/>
                <a:gd name="connsiteY36" fmla="*/ 795131 h 2256183"/>
                <a:gd name="connsiteX37" fmla="*/ 1262269 w 2944694"/>
                <a:gd name="connsiteY37" fmla="*/ 735496 h 2256183"/>
                <a:gd name="connsiteX38" fmla="*/ 1272208 w 2944694"/>
                <a:gd name="connsiteY38" fmla="*/ 705679 h 2256183"/>
                <a:gd name="connsiteX39" fmla="*/ 1282147 w 2944694"/>
                <a:gd name="connsiteY39" fmla="*/ 665922 h 2256183"/>
                <a:gd name="connsiteX40" fmla="*/ 1302026 w 2944694"/>
                <a:gd name="connsiteY40" fmla="*/ 646044 h 2256183"/>
                <a:gd name="connsiteX41" fmla="*/ 1321904 w 2944694"/>
                <a:gd name="connsiteY41" fmla="*/ 576470 h 2256183"/>
                <a:gd name="connsiteX42" fmla="*/ 1361660 w 2944694"/>
                <a:gd name="connsiteY42" fmla="*/ 506896 h 2256183"/>
                <a:gd name="connsiteX43" fmla="*/ 1391478 w 2944694"/>
                <a:gd name="connsiteY43" fmla="*/ 457200 h 2256183"/>
                <a:gd name="connsiteX44" fmla="*/ 1421295 w 2944694"/>
                <a:gd name="connsiteY44" fmla="*/ 397566 h 2256183"/>
                <a:gd name="connsiteX45" fmla="*/ 1451113 w 2944694"/>
                <a:gd name="connsiteY45" fmla="*/ 347870 h 2256183"/>
                <a:gd name="connsiteX46" fmla="*/ 1451113 w 2944694"/>
                <a:gd name="connsiteY46" fmla="*/ 59635 h 2256183"/>
                <a:gd name="connsiteX47" fmla="*/ 1480930 w 2944694"/>
                <a:gd name="connsiteY47" fmla="*/ 9939 h 2256183"/>
                <a:gd name="connsiteX48" fmla="*/ 1520686 w 2944694"/>
                <a:gd name="connsiteY48" fmla="*/ 0 h 2256183"/>
                <a:gd name="connsiteX49" fmla="*/ 1580321 w 2944694"/>
                <a:gd name="connsiteY49" fmla="*/ 9939 h 2256183"/>
                <a:gd name="connsiteX50" fmla="*/ 1649895 w 2944694"/>
                <a:gd name="connsiteY50" fmla="*/ 19879 h 2256183"/>
                <a:gd name="connsiteX51" fmla="*/ 1709530 w 2944694"/>
                <a:gd name="connsiteY51" fmla="*/ 39757 h 2256183"/>
                <a:gd name="connsiteX52" fmla="*/ 1828800 w 2944694"/>
                <a:gd name="connsiteY52" fmla="*/ 59635 h 2256183"/>
                <a:gd name="connsiteX53" fmla="*/ 1888434 w 2944694"/>
                <a:gd name="connsiteY53" fmla="*/ 79513 h 2256183"/>
                <a:gd name="connsiteX54" fmla="*/ 1928191 w 2944694"/>
                <a:gd name="connsiteY54" fmla="*/ 89453 h 2256183"/>
                <a:gd name="connsiteX55" fmla="*/ 1958008 w 2944694"/>
                <a:gd name="connsiteY55" fmla="*/ 109331 h 2256183"/>
                <a:gd name="connsiteX56" fmla="*/ 1997765 w 2944694"/>
                <a:gd name="connsiteY56" fmla="*/ 139148 h 2256183"/>
                <a:gd name="connsiteX57" fmla="*/ 2027582 w 2944694"/>
                <a:gd name="connsiteY57" fmla="*/ 149087 h 2256183"/>
                <a:gd name="connsiteX58" fmla="*/ 2077278 w 2944694"/>
                <a:gd name="connsiteY58" fmla="*/ 188844 h 2256183"/>
                <a:gd name="connsiteX59" fmla="*/ 2107095 w 2944694"/>
                <a:gd name="connsiteY59" fmla="*/ 218661 h 2256183"/>
                <a:gd name="connsiteX60" fmla="*/ 2166730 w 2944694"/>
                <a:gd name="connsiteY60" fmla="*/ 238539 h 2256183"/>
                <a:gd name="connsiteX61" fmla="*/ 2196547 w 2944694"/>
                <a:gd name="connsiteY61" fmla="*/ 248479 h 2256183"/>
                <a:gd name="connsiteX62" fmla="*/ 2246243 w 2944694"/>
                <a:gd name="connsiteY62" fmla="*/ 278296 h 2256183"/>
                <a:gd name="connsiteX63" fmla="*/ 2305878 w 2944694"/>
                <a:gd name="connsiteY63" fmla="*/ 308113 h 2256183"/>
                <a:gd name="connsiteX64" fmla="*/ 2335695 w 2944694"/>
                <a:gd name="connsiteY64" fmla="*/ 327992 h 2256183"/>
                <a:gd name="connsiteX65" fmla="*/ 2365513 w 2944694"/>
                <a:gd name="connsiteY65" fmla="*/ 337931 h 2256183"/>
                <a:gd name="connsiteX66" fmla="*/ 2385391 w 2944694"/>
                <a:gd name="connsiteY66" fmla="*/ 367748 h 2256183"/>
                <a:gd name="connsiteX67" fmla="*/ 2415208 w 2944694"/>
                <a:gd name="connsiteY67" fmla="*/ 387626 h 2256183"/>
                <a:gd name="connsiteX68" fmla="*/ 2464904 w 2944694"/>
                <a:gd name="connsiteY68" fmla="*/ 437322 h 2256183"/>
                <a:gd name="connsiteX69" fmla="*/ 2514600 w 2944694"/>
                <a:gd name="connsiteY69" fmla="*/ 477079 h 2256183"/>
                <a:gd name="connsiteX70" fmla="*/ 2534478 w 2944694"/>
                <a:gd name="connsiteY70" fmla="*/ 506896 h 2256183"/>
                <a:gd name="connsiteX71" fmla="*/ 2574234 w 2944694"/>
                <a:gd name="connsiteY71" fmla="*/ 546653 h 2256183"/>
                <a:gd name="connsiteX72" fmla="*/ 2623930 w 2944694"/>
                <a:gd name="connsiteY72" fmla="*/ 606287 h 2256183"/>
                <a:gd name="connsiteX73" fmla="*/ 2663686 w 2944694"/>
                <a:gd name="connsiteY73" fmla="*/ 665922 h 2256183"/>
                <a:gd name="connsiteX74" fmla="*/ 2683565 w 2944694"/>
                <a:gd name="connsiteY74" fmla="*/ 685800 h 2256183"/>
                <a:gd name="connsiteX75" fmla="*/ 2703443 w 2944694"/>
                <a:gd name="connsiteY75" fmla="*/ 715618 h 2256183"/>
                <a:gd name="connsiteX76" fmla="*/ 2733260 w 2944694"/>
                <a:gd name="connsiteY76" fmla="*/ 735496 h 2256183"/>
                <a:gd name="connsiteX77" fmla="*/ 2773017 w 2944694"/>
                <a:gd name="connsiteY77" fmla="*/ 775253 h 2256183"/>
                <a:gd name="connsiteX78" fmla="*/ 2782956 w 2944694"/>
                <a:gd name="connsiteY78" fmla="*/ 805070 h 2256183"/>
                <a:gd name="connsiteX79" fmla="*/ 2812773 w 2944694"/>
                <a:gd name="connsiteY79" fmla="*/ 824948 h 2256183"/>
                <a:gd name="connsiteX80" fmla="*/ 2832652 w 2944694"/>
                <a:gd name="connsiteY80" fmla="*/ 884583 h 2256183"/>
                <a:gd name="connsiteX81" fmla="*/ 2852530 w 2944694"/>
                <a:gd name="connsiteY81" fmla="*/ 914400 h 2256183"/>
                <a:gd name="connsiteX82" fmla="*/ 2862469 w 2944694"/>
                <a:gd name="connsiteY82" fmla="*/ 944218 h 2256183"/>
                <a:gd name="connsiteX83" fmla="*/ 2882347 w 2944694"/>
                <a:gd name="connsiteY83" fmla="*/ 974035 h 2256183"/>
                <a:gd name="connsiteX84" fmla="*/ 2902226 w 2944694"/>
                <a:gd name="connsiteY84" fmla="*/ 1033670 h 2256183"/>
                <a:gd name="connsiteX85" fmla="*/ 2912165 w 2944694"/>
                <a:gd name="connsiteY85" fmla="*/ 1063487 h 2256183"/>
                <a:gd name="connsiteX86" fmla="*/ 2922104 w 2944694"/>
                <a:gd name="connsiteY86" fmla="*/ 1152939 h 2256183"/>
                <a:gd name="connsiteX87" fmla="*/ 2932043 w 2944694"/>
                <a:gd name="connsiteY87" fmla="*/ 1252331 h 2256183"/>
                <a:gd name="connsiteX88" fmla="*/ 2941982 w 2944694"/>
                <a:gd name="connsiteY88" fmla="*/ 1311966 h 2256183"/>
                <a:gd name="connsiteX89" fmla="*/ 2922104 w 2944694"/>
                <a:gd name="connsiteY89" fmla="*/ 1480931 h 2256183"/>
                <a:gd name="connsiteX90" fmla="*/ 2902226 w 2944694"/>
                <a:gd name="connsiteY90" fmla="*/ 1510748 h 2256183"/>
                <a:gd name="connsiteX91" fmla="*/ 2872408 w 2944694"/>
                <a:gd name="connsiteY91" fmla="*/ 1530626 h 2256183"/>
                <a:gd name="connsiteX92" fmla="*/ 2812773 w 2944694"/>
                <a:gd name="connsiteY92" fmla="*/ 1550505 h 2256183"/>
                <a:gd name="connsiteX93" fmla="*/ 2753139 w 2944694"/>
                <a:gd name="connsiteY93" fmla="*/ 1580322 h 2256183"/>
                <a:gd name="connsiteX94" fmla="*/ 2723321 w 2944694"/>
                <a:gd name="connsiteY94" fmla="*/ 1600200 h 2256183"/>
                <a:gd name="connsiteX95" fmla="*/ 2623930 w 2944694"/>
                <a:gd name="connsiteY95" fmla="*/ 1620079 h 2256183"/>
                <a:gd name="connsiteX96" fmla="*/ 2574234 w 2944694"/>
                <a:gd name="connsiteY96" fmla="*/ 1630018 h 2256183"/>
                <a:gd name="connsiteX97" fmla="*/ 2514600 w 2944694"/>
                <a:gd name="connsiteY97" fmla="*/ 1649896 h 2256183"/>
                <a:gd name="connsiteX98" fmla="*/ 2484782 w 2944694"/>
                <a:gd name="connsiteY98" fmla="*/ 1669774 h 2256183"/>
                <a:gd name="connsiteX99" fmla="*/ 2425147 w 2944694"/>
                <a:gd name="connsiteY99" fmla="*/ 1689653 h 2256183"/>
                <a:gd name="connsiteX100" fmla="*/ 2355573 w 2944694"/>
                <a:gd name="connsiteY100" fmla="*/ 1729409 h 2256183"/>
                <a:gd name="connsiteX101" fmla="*/ 2266121 w 2944694"/>
                <a:gd name="connsiteY101" fmla="*/ 1749287 h 2256183"/>
                <a:gd name="connsiteX102" fmla="*/ 2236304 w 2944694"/>
                <a:gd name="connsiteY102" fmla="*/ 1759226 h 2256183"/>
                <a:gd name="connsiteX103" fmla="*/ 2007704 w 2944694"/>
                <a:gd name="connsiteY103" fmla="*/ 1769166 h 2256183"/>
                <a:gd name="connsiteX104" fmla="*/ 1948069 w 2944694"/>
                <a:gd name="connsiteY104" fmla="*/ 1789044 h 2256183"/>
                <a:gd name="connsiteX105" fmla="*/ 1888434 w 2944694"/>
                <a:gd name="connsiteY105" fmla="*/ 1818861 h 2256183"/>
                <a:gd name="connsiteX106" fmla="*/ 1798982 w 2944694"/>
                <a:gd name="connsiteY106" fmla="*/ 1868557 h 2256183"/>
                <a:gd name="connsiteX107" fmla="*/ 1709530 w 2944694"/>
                <a:gd name="connsiteY107" fmla="*/ 1938131 h 2256183"/>
                <a:gd name="connsiteX108" fmla="*/ 1679713 w 2944694"/>
                <a:gd name="connsiteY108" fmla="*/ 1948070 h 2256183"/>
                <a:gd name="connsiteX109" fmla="*/ 1649895 w 2944694"/>
                <a:gd name="connsiteY109" fmla="*/ 1967948 h 2256183"/>
                <a:gd name="connsiteX110" fmla="*/ 1590260 w 2944694"/>
                <a:gd name="connsiteY110" fmla="*/ 1987826 h 2256183"/>
                <a:gd name="connsiteX111" fmla="*/ 1560443 w 2944694"/>
                <a:gd name="connsiteY111" fmla="*/ 2007705 h 2256183"/>
                <a:gd name="connsiteX112" fmla="*/ 1401417 w 2944694"/>
                <a:gd name="connsiteY112" fmla="*/ 2037522 h 2256183"/>
                <a:gd name="connsiteX113" fmla="*/ 1351721 w 2944694"/>
                <a:gd name="connsiteY113" fmla="*/ 2047461 h 2256183"/>
                <a:gd name="connsiteX114" fmla="*/ 1272208 w 2944694"/>
                <a:gd name="connsiteY114" fmla="*/ 2057400 h 2256183"/>
                <a:gd name="connsiteX115" fmla="*/ 1143000 w 2944694"/>
                <a:gd name="connsiteY115" fmla="*/ 2087218 h 2256183"/>
                <a:gd name="connsiteX116" fmla="*/ 874643 w 2944694"/>
                <a:gd name="connsiteY116" fmla="*/ 2067339 h 2256183"/>
                <a:gd name="connsiteX117" fmla="*/ 815008 w 2944694"/>
                <a:gd name="connsiteY117" fmla="*/ 2047461 h 2256183"/>
                <a:gd name="connsiteX118" fmla="*/ 785191 w 2944694"/>
                <a:gd name="connsiteY118" fmla="*/ 2037522 h 2256183"/>
                <a:gd name="connsiteX119" fmla="*/ 755373 w 2944694"/>
                <a:gd name="connsiteY119" fmla="*/ 2017644 h 2256183"/>
                <a:gd name="connsiteX120" fmla="*/ 695739 w 2944694"/>
                <a:gd name="connsiteY120" fmla="*/ 1997766 h 2256183"/>
                <a:gd name="connsiteX121" fmla="*/ 646043 w 2944694"/>
                <a:gd name="connsiteY121" fmla="*/ 1967948 h 2256183"/>
                <a:gd name="connsiteX122" fmla="*/ 616226 w 2944694"/>
                <a:gd name="connsiteY122" fmla="*/ 1948070 h 2256183"/>
                <a:gd name="connsiteX123" fmla="*/ 556591 w 2944694"/>
                <a:gd name="connsiteY123" fmla="*/ 1928192 h 2256183"/>
                <a:gd name="connsiteX124" fmla="*/ 526773 w 2944694"/>
                <a:gd name="connsiteY124" fmla="*/ 1918253 h 2256183"/>
                <a:gd name="connsiteX125" fmla="*/ 477078 w 2944694"/>
                <a:gd name="connsiteY125" fmla="*/ 1888435 h 2256183"/>
                <a:gd name="connsiteX126" fmla="*/ 447260 w 2944694"/>
                <a:gd name="connsiteY126" fmla="*/ 1898374 h 2256183"/>
                <a:gd name="connsiteX127" fmla="*/ 407504 w 2944694"/>
                <a:gd name="connsiteY127" fmla="*/ 1948070 h 2256183"/>
                <a:gd name="connsiteX128" fmla="*/ 397565 w 2944694"/>
                <a:gd name="connsiteY128" fmla="*/ 1977887 h 2256183"/>
                <a:gd name="connsiteX129" fmla="*/ 347869 w 2944694"/>
                <a:gd name="connsiteY129" fmla="*/ 2027583 h 2256183"/>
                <a:gd name="connsiteX130" fmla="*/ 327991 w 2944694"/>
                <a:gd name="connsiteY130" fmla="*/ 2057400 h 2256183"/>
                <a:gd name="connsiteX131" fmla="*/ 308113 w 2944694"/>
                <a:gd name="connsiteY131" fmla="*/ 2077279 h 2256183"/>
                <a:gd name="connsiteX132" fmla="*/ 268356 w 2944694"/>
                <a:gd name="connsiteY132" fmla="*/ 2136913 h 2256183"/>
                <a:gd name="connsiteX133" fmla="*/ 248478 w 2944694"/>
                <a:gd name="connsiteY133" fmla="*/ 2156792 h 2256183"/>
                <a:gd name="connsiteX134" fmla="*/ 208721 w 2944694"/>
                <a:gd name="connsiteY134" fmla="*/ 2206487 h 2256183"/>
                <a:gd name="connsiteX135" fmla="*/ 168965 w 2944694"/>
                <a:gd name="connsiteY135" fmla="*/ 2216426 h 2256183"/>
                <a:gd name="connsiteX136" fmla="*/ 139147 w 2944694"/>
                <a:gd name="connsiteY136" fmla="*/ 2236305 h 2256183"/>
                <a:gd name="connsiteX137" fmla="*/ 79513 w 2944694"/>
                <a:gd name="connsiteY137" fmla="*/ 2256183 h 2256183"/>
                <a:gd name="connsiteX138" fmla="*/ 19878 w 2944694"/>
                <a:gd name="connsiteY138" fmla="*/ 2226366 h 2256183"/>
                <a:gd name="connsiteX139" fmla="*/ 0 w 2944694"/>
                <a:gd name="connsiteY139" fmla="*/ 2196548 h 2256183"/>
                <a:gd name="connsiteX140" fmla="*/ 9939 w 2944694"/>
                <a:gd name="connsiteY140" fmla="*/ 1977887 h 22561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</a:cxnLst>
              <a:rect l="l" t="t" r="r" b="b"/>
              <a:pathLst>
                <a:path w="2944694" h="2256183">
                  <a:moveTo>
                    <a:pt x="29817" y="2027583"/>
                  </a:moveTo>
                  <a:cubicBezTo>
                    <a:pt x="33130" y="1974574"/>
                    <a:pt x="34196" y="1921377"/>
                    <a:pt x="39756" y="1868557"/>
                  </a:cubicBezTo>
                  <a:cubicBezTo>
                    <a:pt x="40853" y="1858138"/>
                    <a:pt x="46817" y="1848813"/>
                    <a:pt x="49695" y="1838739"/>
                  </a:cubicBezTo>
                  <a:cubicBezTo>
                    <a:pt x="56640" y="1814429"/>
                    <a:pt x="67702" y="1757065"/>
                    <a:pt x="79513" y="1739348"/>
                  </a:cubicBezTo>
                  <a:cubicBezTo>
                    <a:pt x="92765" y="1719470"/>
                    <a:pt x="111714" y="1702378"/>
                    <a:pt x="119269" y="1679713"/>
                  </a:cubicBezTo>
                  <a:cubicBezTo>
                    <a:pt x="122582" y="1669774"/>
                    <a:pt x="123397" y="1658613"/>
                    <a:pt x="129208" y="1649896"/>
                  </a:cubicBezTo>
                  <a:cubicBezTo>
                    <a:pt x="137005" y="1638201"/>
                    <a:pt x="150027" y="1630877"/>
                    <a:pt x="159026" y="1620079"/>
                  </a:cubicBezTo>
                  <a:cubicBezTo>
                    <a:pt x="166673" y="1610902"/>
                    <a:pt x="172278" y="1600200"/>
                    <a:pt x="178904" y="1590261"/>
                  </a:cubicBezTo>
                  <a:cubicBezTo>
                    <a:pt x="203417" y="1492208"/>
                    <a:pt x="170745" y="1593920"/>
                    <a:pt x="208721" y="1530626"/>
                  </a:cubicBezTo>
                  <a:cubicBezTo>
                    <a:pt x="214111" y="1521642"/>
                    <a:pt x="213975" y="1510180"/>
                    <a:pt x="218660" y="1500809"/>
                  </a:cubicBezTo>
                  <a:cubicBezTo>
                    <a:pt x="239052" y="1460025"/>
                    <a:pt x="233768" y="1481925"/>
                    <a:pt x="258417" y="1451113"/>
                  </a:cubicBezTo>
                  <a:cubicBezTo>
                    <a:pt x="296278" y="1403786"/>
                    <a:pt x="256999" y="1435493"/>
                    <a:pt x="308113" y="1401418"/>
                  </a:cubicBezTo>
                  <a:cubicBezTo>
                    <a:pt x="408588" y="1250703"/>
                    <a:pt x="299839" y="1405382"/>
                    <a:pt x="377686" y="1311966"/>
                  </a:cubicBezTo>
                  <a:cubicBezTo>
                    <a:pt x="385333" y="1302789"/>
                    <a:pt x="389918" y="1291325"/>
                    <a:pt x="397565" y="1282148"/>
                  </a:cubicBezTo>
                  <a:cubicBezTo>
                    <a:pt x="406563" y="1271350"/>
                    <a:pt x="418384" y="1263129"/>
                    <a:pt x="427382" y="1252331"/>
                  </a:cubicBezTo>
                  <a:cubicBezTo>
                    <a:pt x="435029" y="1243154"/>
                    <a:pt x="439394" y="1231503"/>
                    <a:pt x="447260" y="1222513"/>
                  </a:cubicBezTo>
                  <a:cubicBezTo>
                    <a:pt x="462687" y="1204883"/>
                    <a:pt x="480391" y="1189383"/>
                    <a:pt x="496956" y="1172818"/>
                  </a:cubicBezTo>
                  <a:lnTo>
                    <a:pt x="516834" y="1152939"/>
                  </a:lnTo>
                  <a:cubicBezTo>
                    <a:pt x="526773" y="1143000"/>
                    <a:pt x="538855" y="1134817"/>
                    <a:pt x="546652" y="1123122"/>
                  </a:cubicBezTo>
                  <a:cubicBezTo>
                    <a:pt x="553278" y="1113183"/>
                    <a:pt x="558664" y="1102295"/>
                    <a:pt x="566530" y="1093305"/>
                  </a:cubicBezTo>
                  <a:cubicBezTo>
                    <a:pt x="581957" y="1075674"/>
                    <a:pt x="603231" y="1063101"/>
                    <a:pt x="616226" y="1043609"/>
                  </a:cubicBezTo>
                  <a:cubicBezTo>
                    <a:pt x="677408" y="951837"/>
                    <a:pt x="599333" y="1064725"/>
                    <a:pt x="655982" y="993913"/>
                  </a:cubicBezTo>
                  <a:cubicBezTo>
                    <a:pt x="681673" y="961798"/>
                    <a:pt x="674603" y="951681"/>
                    <a:pt x="715617" y="924339"/>
                  </a:cubicBezTo>
                  <a:cubicBezTo>
                    <a:pt x="725556" y="917713"/>
                    <a:pt x="736106" y="911923"/>
                    <a:pt x="745434" y="904461"/>
                  </a:cubicBezTo>
                  <a:cubicBezTo>
                    <a:pt x="752751" y="898607"/>
                    <a:pt x="757278" y="889404"/>
                    <a:pt x="765313" y="884583"/>
                  </a:cubicBezTo>
                  <a:cubicBezTo>
                    <a:pt x="774297" y="879193"/>
                    <a:pt x="785972" y="879732"/>
                    <a:pt x="795130" y="874644"/>
                  </a:cubicBezTo>
                  <a:cubicBezTo>
                    <a:pt x="816014" y="863042"/>
                    <a:pt x="834887" y="848139"/>
                    <a:pt x="854765" y="834887"/>
                  </a:cubicBezTo>
                  <a:lnTo>
                    <a:pt x="884582" y="815009"/>
                  </a:lnTo>
                  <a:cubicBezTo>
                    <a:pt x="894521" y="808383"/>
                    <a:pt x="903068" y="798908"/>
                    <a:pt x="914400" y="795131"/>
                  </a:cubicBezTo>
                  <a:lnTo>
                    <a:pt x="944217" y="785192"/>
                  </a:lnTo>
                  <a:cubicBezTo>
                    <a:pt x="954156" y="778566"/>
                    <a:pt x="962138" y="766394"/>
                    <a:pt x="974034" y="765313"/>
                  </a:cubicBezTo>
                  <a:cubicBezTo>
                    <a:pt x="1018182" y="761300"/>
                    <a:pt x="1046156" y="772789"/>
                    <a:pt x="1083365" y="785192"/>
                  </a:cubicBezTo>
                  <a:cubicBezTo>
                    <a:pt x="1093304" y="791818"/>
                    <a:pt x="1102498" y="799728"/>
                    <a:pt x="1113182" y="805070"/>
                  </a:cubicBezTo>
                  <a:cubicBezTo>
                    <a:pt x="1122553" y="809755"/>
                    <a:pt x="1133370" y="810882"/>
                    <a:pt x="1143000" y="815009"/>
                  </a:cubicBezTo>
                  <a:cubicBezTo>
                    <a:pt x="1156618" y="820845"/>
                    <a:pt x="1169504" y="828261"/>
                    <a:pt x="1182756" y="834887"/>
                  </a:cubicBezTo>
                  <a:cubicBezTo>
                    <a:pt x="1196008" y="831574"/>
                    <a:pt x="1211147" y="832525"/>
                    <a:pt x="1222513" y="824948"/>
                  </a:cubicBezTo>
                  <a:cubicBezTo>
                    <a:pt x="1232452" y="818322"/>
                    <a:pt x="1237540" y="806047"/>
                    <a:pt x="1242391" y="795131"/>
                  </a:cubicBezTo>
                  <a:cubicBezTo>
                    <a:pt x="1250901" y="775983"/>
                    <a:pt x="1255643" y="755374"/>
                    <a:pt x="1262269" y="735496"/>
                  </a:cubicBezTo>
                  <a:cubicBezTo>
                    <a:pt x="1265582" y="725557"/>
                    <a:pt x="1269667" y="715843"/>
                    <a:pt x="1272208" y="705679"/>
                  </a:cubicBezTo>
                  <a:cubicBezTo>
                    <a:pt x="1275521" y="692427"/>
                    <a:pt x="1276038" y="678140"/>
                    <a:pt x="1282147" y="665922"/>
                  </a:cubicBezTo>
                  <a:cubicBezTo>
                    <a:pt x="1286338" y="657541"/>
                    <a:pt x="1295400" y="652670"/>
                    <a:pt x="1302026" y="646044"/>
                  </a:cubicBezTo>
                  <a:cubicBezTo>
                    <a:pt x="1307070" y="625868"/>
                    <a:pt x="1313348" y="596434"/>
                    <a:pt x="1321904" y="576470"/>
                  </a:cubicBezTo>
                  <a:cubicBezTo>
                    <a:pt x="1374166" y="454524"/>
                    <a:pt x="1311762" y="606689"/>
                    <a:pt x="1361660" y="506896"/>
                  </a:cubicBezTo>
                  <a:cubicBezTo>
                    <a:pt x="1387466" y="455286"/>
                    <a:pt x="1352652" y="496028"/>
                    <a:pt x="1391478" y="457200"/>
                  </a:cubicBezTo>
                  <a:cubicBezTo>
                    <a:pt x="1416461" y="382251"/>
                    <a:pt x="1382760" y="474638"/>
                    <a:pt x="1421295" y="397566"/>
                  </a:cubicBezTo>
                  <a:cubicBezTo>
                    <a:pt x="1447099" y="345957"/>
                    <a:pt x="1412286" y="386695"/>
                    <a:pt x="1451113" y="347870"/>
                  </a:cubicBezTo>
                  <a:cubicBezTo>
                    <a:pt x="1442629" y="203652"/>
                    <a:pt x="1433801" y="189469"/>
                    <a:pt x="1451113" y="59635"/>
                  </a:cubicBezTo>
                  <a:cubicBezTo>
                    <a:pt x="1453542" y="41419"/>
                    <a:pt x="1463012" y="18898"/>
                    <a:pt x="1480930" y="9939"/>
                  </a:cubicBezTo>
                  <a:cubicBezTo>
                    <a:pt x="1493148" y="3830"/>
                    <a:pt x="1507434" y="3313"/>
                    <a:pt x="1520686" y="0"/>
                  </a:cubicBezTo>
                  <a:lnTo>
                    <a:pt x="1580321" y="9939"/>
                  </a:lnTo>
                  <a:cubicBezTo>
                    <a:pt x="1603475" y="13501"/>
                    <a:pt x="1627068" y="14611"/>
                    <a:pt x="1649895" y="19879"/>
                  </a:cubicBezTo>
                  <a:cubicBezTo>
                    <a:pt x="1670312" y="24591"/>
                    <a:pt x="1688787" y="36794"/>
                    <a:pt x="1709530" y="39757"/>
                  </a:cubicBezTo>
                  <a:cubicBezTo>
                    <a:pt x="1739394" y="44023"/>
                    <a:pt x="1796827" y="50915"/>
                    <a:pt x="1828800" y="59635"/>
                  </a:cubicBezTo>
                  <a:cubicBezTo>
                    <a:pt x="1849015" y="65148"/>
                    <a:pt x="1868106" y="74431"/>
                    <a:pt x="1888434" y="79513"/>
                  </a:cubicBezTo>
                  <a:lnTo>
                    <a:pt x="1928191" y="89453"/>
                  </a:lnTo>
                  <a:cubicBezTo>
                    <a:pt x="1938130" y="96079"/>
                    <a:pt x="1948288" y="102388"/>
                    <a:pt x="1958008" y="109331"/>
                  </a:cubicBezTo>
                  <a:cubicBezTo>
                    <a:pt x="1971488" y="118959"/>
                    <a:pt x="1983382" y="130929"/>
                    <a:pt x="1997765" y="139148"/>
                  </a:cubicBezTo>
                  <a:cubicBezTo>
                    <a:pt x="2006861" y="144346"/>
                    <a:pt x="2017643" y="145774"/>
                    <a:pt x="2027582" y="149087"/>
                  </a:cubicBezTo>
                  <a:cubicBezTo>
                    <a:pt x="2085404" y="206912"/>
                    <a:pt x="2002060" y="126164"/>
                    <a:pt x="2077278" y="188844"/>
                  </a:cubicBezTo>
                  <a:cubicBezTo>
                    <a:pt x="2088076" y="197842"/>
                    <a:pt x="2094808" y="211835"/>
                    <a:pt x="2107095" y="218661"/>
                  </a:cubicBezTo>
                  <a:cubicBezTo>
                    <a:pt x="2125412" y="228837"/>
                    <a:pt x="2146852" y="231913"/>
                    <a:pt x="2166730" y="238539"/>
                  </a:cubicBezTo>
                  <a:lnTo>
                    <a:pt x="2196547" y="248479"/>
                  </a:lnTo>
                  <a:cubicBezTo>
                    <a:pt x="2235376" y="287306"/>
                    <a:pt x="2194632" y="252491"/>
                    <a:pt x="2246243" y="278296"/>
                  </a:cubicBezTo>
                  <a:cubicBezTo>
                    <a:pt x="2323309" y="316829"/>
                    <a:pt x="2230932" y="283132"/>
                    <a:pt x="2305878" y="308113"/>
                  </a:cubicBezTo>
                  <a:cubicBezTo>
                    <a:pt x="2315817" y="314739"/>
                    <a:pt x="2325011" y="322650"/>
                    <a:pt x="2335695" y="327992"/>
                  </a:cubicBezTo>
                  <a:cubicBezTo>
                    <a:pt x="2345066" y="332677"/>
                    <a:pt x="2357332" y="331386"/>
                    <a:pt x="2365513" y="337931"/>
                  </a:cubicBezTo>
                  <a:cubicBezTo>
                    <a:pt x="2374841" y="345393"/>
                    <a:pt x="2376944" y="359301"/>
                    <a:pt x="2385391" y="367748"/>
                  </a:cubicBezTo>
                  <a:cubicBezTo>
                    <a:pt x="2393838" y="376195"/>
                    <a:pt x="2406218" y="379760"/>
                    <a:pt x="2415208" y="387626"/>
                  </a:cubicBezTo>
                  <a:cubicBezTo>
                    <a:pt x="2432839" y="403053"/>
                    <a:pt x="2445412" y="424327"/>
                    <a:pt x="2464904" y="437322"/>
                  </a:cubicBezTo>
                  <a:cubicBezTo>
                    <a:pt x="2487044" y="452082"/>
                    <a:pt x="2498414" y="456846"/>
                    <a:pt x="2514600" y="477079"/>
                  </a:cubicBezTo>
                  <a:cubicBezTo>
                    <a:pt x="2522062" y="486407"/>
                    <a:pt x="2526704" y="497826"/>
                    <a:pt x="2534478" y="506896"/>
                  </a:cubicBezTo>
                  <a:cubicBezTo>
                    <a:pt x="2546675" y="521126"/>
                    <a:pt x="2562989" y="531660"/>
                    <a:pt x="2574234" y="546653"/>
                  </a:cubicBezTo>
                  <a:cubicBezTo>
                    <a:pt x="2624673" y="613905"/>
                    <a:pt x="2561454" y="564636"/>
                    <a:pt x="2623930" y="606287"/>
                  </a:cubicBezTo>
                  <a:cubicBezTo>
                    <a:pt x="2637182" y="626165"/>
                    <a:pt x="2646792" y="649029"/>
                    <a:pt x="2663686" y="665922"/>
                  </a:cubicBezTo>
                  <a:cubicBezTo>
                    <a:pt x="2670312" y="672548"/>
                    <a:pt x="2677711" y="678483"/>
                    <a:pt x="2683565" y="685800"/>
                  </a:cubicBezTo>
                  <a:cubicBezTo>
                    <a:pt x="2691027" y="695128"/>
                    <a:pt x="2694996" y="707171"/>
                    <a:pt x="2703443" y="715618"/>
                  </a:cubicBezTo>
                  <a:cubicBezTo>
                    <a:pt x="2711889" y="724065"/>
                    <a:pt x="2724191" y="727722"/>
                    <a:pt x="2733260" y="735496"/>
                  </a:cubicBezTo>
                  <a:cubicBezTo>
                    <a:pt x="2747490" y="747693"/>
                    <a:pt x="2773017" y="775253"/>
                    <a:pt x="2773017" y="775253"/>
                  </a:cubicBezTo>
                  <a:cubicBezTo>
                    <a:pt x="2776330" y="785192"/>
                    <a:pt x="2776411" y="796889"/>
                    <a:pt x="2782956" y="805070"/>
                  </a:cubicBezTo>
                  <a:cubicBezTo>
                    <a:pt x="2790418" y="814398"/>
                    <a:pt x="2806442" y="814819"/>
                    <a:pt x="2812773" y="824948"/>
                  </a:cubicBezTo>
                  <a:cubicBezTo>
                    <a:pt x="2823878" y="842717"/>
                    <a:pt x="2821029" y="867148"/>
                    <a:pt x="2832652" y="884583"/>
                  </a:cubicBezTo>
                  <a:lnTo>
                    <a:pt x="2852530" y="914400"/>
                  </a:lnTo>
                  <a:cubicBezTo>
                    <a:pt x="2855843" y="924339"/>
                    <a:pt x="2857784" y="934847"/>
                    <a:pt x="2862469" y="944218"/>
                  </a:cubicBezTo>
                  <a:cubicBezTo>
                    <a:pt x="2867811" y="954902"/>
                    <a:pt x="2877496" y="963119"/>
                    <a:pt x="2882347" y="974035"/>
                  </a:cubicBezTo>
                  <a:cubicBezTo>
                    <a:pt x="2890857" y="993183"/>
                    <a:pt x="2895600" y="1013792"/>
                    <a:pt x="2902226" y="1033670"/>
                  </a:cubicBezTo>
                  <a:lnTo>
                    <a:pt x="2912165" y="1063487"/>
                  </a:lnTo>
                  <a:cubicBezTo>
                    <a:pt x="2915478" y="1093304"/>
                    <a:pt x="2918963" y="1123103"/>
                    <a:pt x="2922104" y="1152939"/>
                  </a:cubicBezTo>
                  <a:cubicBezTo>
                    <a:pt x="2925590" y="1186052"/>
                    <a:pt x="2927913" y="1219292"/>
                    <a:pt x="2932043" y="1252331"/>
                  </a:cubicBezTo>
                  <a:cubicBezTo>
                    <a:pt x="2934543" y="1272328"/>
                    <a:pt x="2938669" y="1292088"/>
                    <a:pt x="2941982" y="1311966"/>
                  </a:cubicBezTo>
                  <a:cubicBezTo>
                    <a:pt x="2940412" y="1333949"/>
                    <a:pt x="2944694" y="1435751"/>
                    <a:pt x="2922104" y="1480931"/>
                  </a:cubicBezTo>
                  <a:cubicBezTo>
                    <a:pt x="2916762" y="1491615"/>
                    <a:pt x="2910673" y="1502302"/>
                    <a:pt x="2902226" y="1510748"/>
                  </a:cubicBezTo>
                  <a:cubicBezTo>
                    <a:pt x="2893779" y="1519195"/>
                    <a:pt x="2883324" y="1525774"/>
                    <a:pt x="2872408" y="1530626"/>
                  </a:cubicBezTo>
                  <a:cubicBezTo>
                    <a:pt x="2853260" y="1539136"/>
                    <a:pt x="2812773" y="1550505"/>
                    <a:pt x="2812773" y="1550505"/>
                  </a:cubicBezTo>
                  <a:cubicBezTo>
                    <a:pt x="2727326" y="1607469"/>
                    <a:pt x="2835433" y="1539176"/>
                    <a:pt x="2753139" y="1580322"/>
                  </a:cubicBezTo>
                  <a:cubicBezTo>
                    <a:pt x="2742455" y="1585664"/>
                    <a:pt x="2734738" y="1596687"/>
                    <a:pt x="2723321" y="1600200"/>
                  </a:cubicBezTo>
                  <a:cubicBezTo>
                    <a:pt x="2691029" y="1610136"/>
                    <a:pt x="2657060" y="1613453"/>
                    <a:pt x="2623930" y="1620079"/>
                  </a:cubicBezTo>
                  <a:cubicBezTo>
                    <a:pt x="2607365" y="1623392"/>
                    <a:pt x="2590260" y="1624676"/>
                    <a:pt x="2574234" y="1630018"/>
                  </a:cubicBezTo>
                  <a:cubicBezTo>
                    <a:pt x="2554356" y="1636644"/>
                    <a:pt x="2532034" y="1638273"/>
                    <a:pt x="2514600" y="1649896"/>
                  </a:cubicBezTo>
                  <a:cubicBezTo>
                    <a:pt x="2504661" y="1656522"/>
                    <a:pt x="2495698" y="1664922"/>
                    <a:pt x="2484782" y="1669774"/>
                  </a:cubicBezTo>
                  <a:cubicBezTo>
                    <a:pt x="2465634" y="1678284"/>
                    <a:pt x="2442582" y="1678030"/>
                    <a:pt x="2425147" y="1689653"/>
                  </a:cubicBezTo>
                  <a:cubicBezTo>
                    <a:pt x="2400429" y="1706132"/>
                    <a:pt x="2384398" y="1718600"/>
                    <a:pt x="2355573" y="1729409"/>
                  </a:cubicBezTo>
                  <a:cubicBezTo>
                    <a:pt x="2335165" y="1737062"/>
                    <a:pt x="2285015" y="1744564"/>
                    <a:pt x="2266121" y="1749287"/>
                  </a:cubicBezTo>
                  <a:cubicBezTo>
                    <a:pt x="2255957" y="1751828"/>
                    <a:pt x="2246750" y="1758422"/>
                    <a:pt x="2236304" y="1759226"/>
                  </a:cubicBezTo>
                  <a:cubicBezTo>
                    <a:pt x="2160257" y="1765076"/>
                    <a:pt x="2083904" y="1765853"/>
                    <a:pt x="2007704" y="1769166"/>
                  </a:cubicBezTo>
                  <a:cubicBezTo>
                    <a:pt x="1987826" y="1775792"/>
                    <a:pt x="1965503" y="1777421"/>
                    <a:pt x="1948069" y="1789044"/>
                  </a:cubicBezTo>
                  <a:cubicBezTo>
                    <a:pt x="1909535" y="1814734"/>
                    <a:pt x="1929584" y="1805145"/>
                    <a:pt x="1888434" y="1818861"/>
                  </a:cubicBezTo>
                  <a:cubicBezTo>
                    <a:pt x="1820083" y="1864430"/>
                    <a:pt x="1851465" y="1851063"/>
                    <a:pt x="1798982" y="1868557"/>
                  </a:cubicBezTo>
                  <a:cubicBezTo>
                    <a:pt x="1773255" y="1894284"/>
                    <a:pt x="1745194" y="1926243"/>
                    <a:pt x="1709530" y="1938131"/>
                  </a:cubicBezTo>
                  <a:cubicBezTo>
                    <a:pt x="1699591" y="1941444"/>
                    <a:pt x="1689084" y="1943385"/>
                    <a:pt x="1679713" y="1948070"/>
                  </a:cubicBezTo>
                  <a:cubicBezTo>
                    <a:pt x="1669029" y="1953412"/>
                    <a:pt x="1660811" y="1963097"/>
                    <a:pt x="1649895" y="1967948"/>
                  </a:cubicBezTo>
                  <a:cubicBezTo>
                    <a:pt x="1630747" y="1976458"/>
                    <a:pt x="1590260" y="1987826"/>
                    <a:pt x="1590260" y="1987826"/>
                  </a:cubicBezTo>
                  <a:cubicBezTo>
                    <a:pt x="1580321" y="1994452"/>
                    <a:pt x="1571669" y="2003623"/>
                    <a:pt x="1560443" y="2007705"/>
                  </a:cubicBezTo>
                  <a:cubicBezTo>
                    <a:pt x="1497131" y="2030728"/>
                    <a:pt x="1466864" y="2027453"/>
                    <a:pt x="1401417" y="2037522"/>
                  </a:cubicBezTo>
                  <a:cubicBezTo>
                    <a:pt x="1384720" y="2040091"/>
                    <a:pt x="1368418" y="2044892"/>
                    <a:pt x="1351721" y="2047461"/>
                  </a:cubicBezTo>
                  <a:cubicBezTo>
                    <a:pt x="1325321" y="2051522"/>
                    <a:pt x="1298712" y="2054087"/>
                    <a:pt x="1272208" y="2057400"/>
                  </a:cubicBezTo>
                  <a:cubicBezTo>
                    <a:pt x="1190349" y="2084687"/>
                    <a:pt x="1233316" y="2074316"/>
                    <a:pt x="1143000" y="2087218"/>
                  </a:cubicBezTo>
                  <a:cubicBezTo>
                    <a:pt x="1107070" y="2085422"/>
                    <a:pt x="944126" y="2083374"/>
                    <a:pt x="874643" y="2067339"/>
                  </a:cubicBezTo>
                  <a:cubicBezTo>
                    <a:pt x="854226" y="2062627"/>
                    <a:pt x="834886" y="2054087"/>
                    <a:pt x="815008" y="2047461"/>
                  </a:cubicBezTo>
                  <a:cubicBezTo>
                    <a:pt x="805069" y="2044148"/>
                    <a:pt x="793908" y="2043333"/>
                    <a:pt x="785191" y="2037522"/>
                  </a:cubicBezTo>
                  <a:cubicBezTo>
                    <a:pt x="775252" y="2030896"/>
                    <a:pt x="766289" y="2022495"/>
                    <a:pt x="755373" y="2017644"/>
                  </a:cubicBezTo>
                  <a:cubicBezTo>
                    <a:pt x="736226" y="2009134"/>
                    <a:pt x="695739" y="1997766"/>
                    <a:pt x="695739" y="1997766"/>
                  </a:cubicBezTo>
                  <a:cubicBezTo>
                    <a:pt x="656911" y="1958938"/>
                    <a:pt x="697653" y="1993753"/>
                    <a:pt x="646043" y="1967948"/>
                  </a:cubicBezTo>
                  <a:cubicBezTo>
                    <a:pt x="635359" y="1962606"/>
                    <a:pt x="627142" y="1952921"/>
                    <a:pt x="616226" y="1948070"/>
                  </a:cubicBezTo>
                  <a:cubicBezTo>
                    <a:pt x="597078" y="1939560"/>
                    <a:pt x="576469" y="1934818"/>
                    <a:pt x="556591" y="1928192"/>
                  </a:cubicBezTo>
                  <a:lnTo>
                    <a:pt x="526773" y="1918253"/>
                  </a:lnTo>
                  <a:cubicBezTo>
                    <a:pt x="511027" y="1902506"/>
                    <a:pt x="502883" y="1888435"/>
                    <a:pt x="477078" y="1888435"/>
                  </a:cubicBezTo>
                  <a:cubicBezTo>
                    <a:pt x="466601" y="1888435"/>
                    <a:pt x="457199" y="1895061"/>
                    <a:pt x="447260" y="1898374"/>
                  </a:cubicBezTo>
                  <a:cubicBezTo>
                    <a:pt x="428772" y="1916863"/>
                    <a:pt x="420041" y="1922995"/>
                    <a:pt x="407504" y="1948070"/>
                  </a:cubicBezTo>
                  <a:cubicBezTo>
                    <a:pt x="402819" y="1957441"/>
                    <a:pt x="403851" y="1969506"/>
                    <a:pt x="397565" y="1977887"/>
                  </a:cubicBezTo>
                  <a:cubicBezTo>
                    <a:pt x="383509" y="1996629"/>
                    <a:pt x="360864" y="2008091"/>
                    <a:pt x="347869" y="2027583"/>
                  </a:cubicBezTo>
                  <a:cubicBezTo>
                    <a:pt x="341243" y="2037522"/>
                    <a:pt x="335453" y="2048072"/>
                    <a:pt x="327991" y="2057400"/>
                  </a:cubicBezTo>
                  <a:cubicBezTo>
                    <a:pt x="322137" y="2064717"/>
                    <a:pt x="313736" y="2069782"/>
                    <a:pt x="308113" y="2077279"/>
                  </a:cubicBezTo>
                  <a:cubicBezTo>
                    <a:pt x="293779" y="2096391"/>
                    <a:pt x="285249" y="2120019"/>
                    <a:pt x="268356" y="2136913"/>
                  </a:cubicBezTo>
                  <a:cubicBezTo>
                    <a:pt x="261730" y="2143539"/>
                    <a:pt x="254332" y="2149475"/>
                    <a:pt x="248478" y="2156792"/>
                  </a:cubicBezTo>
                  <a:cubicBezTo>
                    <a:pt x="239113" y="2168498"/>
                    <a:pt x="224722" y="2198487"/>
                    <a:pt x="208721" y="2206487"/>
                  </a:cubicBezTo>
                  <a:cubicBezTo>
                    <a:pt x="196503" y="2212596"/>
                    <a:pt x="182217" y="2213113"/>
                    <a:pt x="168965" y="2216426"/>
                  </a:cubicBezTo>
                  <a:cubicBezTo>
                    <a:pt x="159026" y="2223052"/>
                    <a:pt x="150063" y="2231453"/>
                    <a:pt x="139147" y="2236305"/>
                  </a:cubicBezTo>
                  <a:cubicBezTo>
                    <a:pt x="120000" y="2244815"/>
                    <a:pt x="79513" y="2256183"/>
                    <a:pt x="79513" y="2256183"/>
                  </a:cubicBezTo>
                  <a:cubicBezTo>
                    <a:pt x="55262" y="2248100"/>
                    <a:pt x="39145" y="2245633"/>
                    <a:pt x="19878" y="2226366"/>
                  </a:cubicBezTo>
                  <a:cubicBezTo>
                    <a:pt x="11431" y="2217919"/>
                    <a:pt x="6626" y="2206487"/>
                    <a:pt x="0" y="2196548"/>
                  </a:cubicBezTo>
                  <a:lnTo>
                    <a:pt x="9939" y="1977887"/>
                  </a:lnTo>
                </a:path>
              </a:pathLst>
            </a:custGeom>
            <a:ln w="412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Freeform 12"/>
            <p:cNvSpPr/>
            <p:nvPr/>
          </p:nvSpPr>
          <p:spPr>
            <a:xfrm>
              <a:off x="4999383" y="2323745"/>
              <a:ext cx="1798982" cy="1864913"/>
            </a:xfrm>
            <a:custGeom>
              <a:avLst/>
              <a:gdLst>
                <a:gd name="connsiteX0" fmla="*/ 894521 w 1798982"/>
                <a:gd name="connsiteY0" fmla="*/ 11951 h 1864913"/>
                <a:gd name="connsiteX1" fmla="*/ 795130 w 1798982"/>
                <a:gd name="connsiteY1" fmla="*/ 91464 h 1864913"/>
                <a:gd name="connsiteX2" fmla="*/ 775252 w 1798982"/>
                <a:gd name="connsiteY2" fmla="*/ 121281 h 1864913"/>
                <a:gd name="connsiteX3" fmla="*/ 725556 w 1798982"/>
                <a:gd name="connsiteY3" fmla="*/ 161038 h 1864913"/>
                <a:gd name="connsiteX4" fmla="*/ 705678 w 1798982"/>
                <a:gd name="connsiteY4" fmla="*/ 190855 h 1864913"/>
                <a:gd name="connsiteX5" fmla="*/ 675860 w 1798982"/>
                <a:gd name="connsiteY5" fmla="*/ 210733 h 1864913"/>
                <a:gd name="connsiteX6" fmla="*/ 655982 w 1798982"/>
                <a:gd name="connsiteY6" fmla="*/ 230612 h 1864913"/>
                <a:gd name="connsiteX7" fmla="*/ 626165 w 1798982"/>
                <a:gd name="connsiteY7" fmla="*/ 240551 h 1864913"/>
                <a:gd name="connsiteX8" fmla="*/ 596347 w 1798982"/>
                <a:gd name="connsiteY8" fmla="*/ 260429 h 1864913"/>
                <a:gd name="connsiteX9" fmla="*/ 566530 w 1798982"/>
                <a:gd name="connsiteY9" fmla="*/ 270368 h 1864913"/>
                <a:gd name="connsiteX10" fmla="*/ 506895 w 1798982"/>
                <a:gd name="connsiteY10" fmla="*/ 300185 h 1864913"/>
                <a:gd name="connsiteX11" fmla="*/ 457200 w 1798982"/>
                <a:gd name="connsiteY11" fmla="*/ 359820 h 1864913"/>
                <a:gd name="connsiteX12" fmla="*/ 407504 w 1798982"/>
                <a:gd name="connsiteY12" fmla="*/ 399577 h 1864913"/>
                <a:gd name="connsiteX13" fmla="*/ 377687 w 1798982"/>
                <a:gd name="connsiteY13" fmla="*/ 429394 h 1864913"/>
                <a:gd name="connsiteX14" fmla="*/ 347869 w 1798982"/>
                <a:gd name="connsiteY14" fmla="*/ 449272 h 1864913"/>
                <a:gd name="connsiteX15" fmla="*/ 327991 w 1798982"/>
                <a:gd name="connsiteY15" fmla="*/ 469151 h 1864913"/>
                <a:gd name="connsiteX16" fmla="*/ 298174 w 1798982"/>
                <a:gd name="connsiteY16" fmla="*/ 479090 h 1864913"/>
                <a:gd name="connsiteX17" fmla="*/ 248478 w 1798982"/>
                <a:gd name="connsiteY17" fmla="*/ 508907 h 1864913"/>
                <a:gd name="connsiteX18" fmla="*/ 159026 w 1798982"/>
                <a:gd name="connsiteY18" fmla="*/ 558603 h 1864913"/>
                <a:gd name="connsiteX19" fmla="*/ 109330 w 1798982"/>
                <a:gd name="connsiteY19" fmla="*/ 608298 h 1864913"/>
                <a:gd name="connsiteX20" fmla="*/ 59634 w 1798982"/>
                <a:gd name="connsiteY20" fmla="*/ 657994 h 1864913"/>
                <a:gd name="connsiteX21" fmla="*/ 29817 w 1798982"/>
                <a:gd name="connsiteY21" fmla="*/ 717629 h 1864913"/>
                <a:gd name="connsiteX22" fmla="*/ 0 w 1798982"/>
                <a:gd name="connsiteY22" fmla="*/ 767325 h 1864913"/>
                <a:gd name="connsiteX23" fmla="*/ 9939 w 1798982"/>
                <a:gd name="connsiteY23" fmla="*/ 916412 h 1864913"/>
                <a:gd name="connsiteX24" fmla="*/ 39756 w 1798982"/>
                <a:gd name="connsiteY24" fmla="*/ 985985 h 1864913"/>
                <a:gd name="connsiteX25" fmla="*/ 79513 w 1798982"/>
                <a:gd name="connsiteY25" fmla="*/ 1025742 h 1864913"/>
                <a:gd name="connsiteX26" fmla="*/ 119269 w 1798982"/>
                <a:gd name="connsiteY26" fmla="*/ 1075438 h 1864913"/>
                <a:gd name="connsiteX27" fmla="*/ 129208 w 1798982"/>
                <a:gd name="connsiteY27" fmla="*/ 1105255 h 1864913"/>
                <a:gd name="connsiteX28" fmla="*/ 168965 w 1798982"/>
                <a:gd name="connsiteY28" fmla="*/ 1145012 h 1864913"/>
                <a:gd name="connsiteX29" fmla="*/ 198782 w 1798982"/>
                <a:gd name="connsiteY29" fmla="*/ 1204646 h 1864913"/>
                <a:gd name="connsiteX30" fmla="*/ 228600 w 1798982"/>
                <a:gd name="connsiteY30" fmla="*/ 1254342 h 1864913"/>
                <a:gd name="connsiteX31" fmla="*/ 268356 w 1798982"/>
                <a:gd name="connsiteY31" fmla="*/ 1343794 h 1864913"/>
                <a:gd name="connsiteX32" fmla="*/ 288234 w 1798982"/>
                <a:gd name="connsiteY32" fmla="*/ 1403429 h 1864913"/>
                <a:gd name="connsiteX33" fmla="*/ 298174 w 1798982"/>
                <a:gd name="connsiteY33" fmla="*/ 1433246 h 1864913"/>
                <a:gd name="connsiteX34" fmla="*/ 318052 w 1798982"/>
                <a:gd name="connsiteY34" fmla="*/ 1453125 h 1864913"/>
                <a:gd name="connsiteX35" fmla="*/ 327991 w 1798982"/>
                <a:gd name="connsiteY35" fmla="*/ 1492881 h 1864913"/>
                <a:gd name="connsiteX36" fmla="*/ 347869 w 1798982"/>
                <a:gd name="connsiteY36" fmla="*/ 1582333 h 1864913"/>
                <a:gd name="connsiteX37" fmla="*/ 367747 w 1798982"/>
                <a:gd name="connsiteY37" fmla="*/ 1641968 h 1864913"/>
                <a:gd name="connsiteX38" fmla="*/ 407504 w 1798982"/>
                <a:gd name="connsiteY38" fmla="*/ 1681725 h 1864913"/>
                <a:gd name="connsiteX39" fmla="*/ 457200 w 1798982"/>
                <a:gd name="connsiteY39" fmla="*/ 1721481 h 1864913"/>
                <a:gd name="connsiteX40" fmla="*/ 487017 w 1798982"/>
                <a:gd name="connsiteY40" fmla="*/ 1771177 h 1864913"/>
                <a:gd name="connsiteX41" fmla="*/ 506895 w 1798982"/>
                <a:gd name="connsiteY41" fmla="*/ 1800994 h 1864913"/>
                <a:gd name="connsiteX42" fmla="*/ 536713 w 1798982"/>
                <a:gd name="connsiteY42" fmla="*/ 1810933 h 1864913"/>
                <a:gd name="connsiteX43" fmla="*/ 556591 w 1798982"/>
                <a:gd name="connsiteY43" fmla="*/ 1830812 h 1864913"/>
                <a:gd name="connsiteX44" fmla="*/ 695739 w 1798982"/>
                <a:gd name="connsiteY44" fmla="*/ 1850690 h 1864913"/>
                <a:gd name="connsiteX45" fmla="*/ 775252 w 1798982"/>
                <a:gd name="connsiteY45" fmla="*/ 1860629 h 1864913"/>
                <a:gd name="connsiteX46" fmla="*/ 864704 w 1798982"/>
                <a:gd name="connsiteY46" fmla="*/ 1850690 h 1864913"/>
                <a:gd name="connsiteX47" fmla="*/ 924339 w 1798982"/>
                <a:gd name="connsiteY47" fmla="*/ 1731420 h 1864913"/>
                <a:gd name="connsiteX48" fmla="*/ 983974 w 1798982"/>
                <a:gd name="connsiteY48" fmla="*/ 1651907 h 1864913"/>
                <a:gd name="connsiteX49" fmla="*/ 993913 w 1798982"/>
                <a:gd name="connsiteY49" fmla="*/ 1622090 h 1864913"/>
                <a:gd name="connsiteX50" fmla="*/ 1013791 w 1798982"/>
                <a:gd name="connsiteY50" fmla="*/ 1592272 h 1864913"/>
                <a:gd name="connsiteX51" fmla="*/ 1053547 w 1798982"/>
                <a:gd name="connsiteY51" fmla="*/ 1512759 h 1864913"/>
                <a:gd name="connsiteX52" fmla="*/ 1113182 w 1798982"/>
                <a:gd name="connsiteY52" fmla="*/ 1433246 h 1864913"/>
                <a:gd name="connsiteX53" fmla="*/ 1133060 w 1798982"/>
                <a:gd name="connsiteY53" fmla="*/ 1403429 h 1864913"/>
                <a:gd name="connsiteX54" fmla="*/ 1162878 w 1798982"/>
                <a:gd name="connsiteY54" fmla="*/ 1393490 h 1864913"/>
                <a:gd name="connsiteX55" fmla="*/ 1182756 w 1798982"/>
                <a:gd name="connsiteY55" fmla="*/ 1363672 h 1864913"/>
                <a:gd name="connsiteX56" fmla="*/ 1242391 w 1798982"/>
                <a:gd name="connsiteY56" fmla="*/ 1323916 h 1864913"/>
                <a:gd name="connsiteX57" fmla="*/ 1272208 w 1798982"/>
                <a:gd name="connsiteY57" fmla="*/ 1284159 h 1864913"/>
                <a:gd name="connsiteX58" fmla="*/ 1292087 w 1798982"/>
                <a:gd name="connsiteY58" fmla="*/ 1264281 h 1864913"/>
                <a:gd name="connsiteX59" fmla="*/ 1311965 w 1798982"/>
                <a:gd name="connsiteY59" fmla="*/ 1234464 h 1864913"/>
                <a:gd name="connsiteX60" fmla="*/ 1331843 w 1798982"/>
                <a:gd name="connsiteY60" fmla="*/ 1214585 h 1864913"/>
                <a:gd name="connsiteX61" fmla="*/ 1371600 w 1798982"/>
                <a:gd name="connsiteY61" fmla="*/ 1164890 h 1864913"/>
                <a:gd name="connsiteX62" fmla="*/ 1401417 w 1798982"/>
                <a:gd name="connsiteY62" fmla="*/ 1145012 h 1864913"/>
                <a:gd name="connsiteX63" fmla="*/ 1441174 w 1798982"/>
                <a:gd name="connsiteY63" fmla="*/ 1105255 h 1864913"/>
                <a:gd name="connsiteX64" fmla="*/ 1470991 w 1798982"/>
                <a:gd name="connsiteY64" fmla="*/ 1075438 h 1864913"/>
                <a:gd name="connsiteX65" fmla="*/ 1490869 w 1798982"/>
                <a:gd name="connsiteY65" fmla="*/ 1055559 h 1864913"/>
                <a:gd name="connsiteX66" fmla="*/ 1540565 w 1798982"/>
                <a:gd name="connsiteY66" fmla="*/ 985985 h 1864913"/>
                <a:gd name="connsiteX67" fmla="*/ 1590260 w 1798982"/>
                <a:gd name="connsiteY67" fmla="*/ 926351 h 1864913"/>
                <a:gd name="connsiteX68" fmla="*/ 1630017 w 1798982"/>
                <a:gd name="connsiteY68" fmla="*/ 876655 h 1864913"/>
                <a:gd name="connsiteX69" fmla="*/ 1649895 w 1798982"/>
                <a:gd name="connsiteY69" fmla="*/ 846838 h 1864913"/>
                <a:gd name="connsiteX70" fmla="*/ 1669774 w 1798982"/>
                <a:gd name="connsiteY70" fmla="*/ 826959 h 1864913"/>
                <a:gd name="connsiteX71" fmla="*/ 1709530 w 1798982"/>
                <a:gd name="connsiteY71" fmla="*/ 767325 h 1864913"/>
                <a:gd name="connsiteX72" fmla="*/ 1749287 w 1798982"/>
                <a:gd name="connsiteY72" fmla="*/ 717629 h 1864913"/>
                <a:gd name="connsiteX73" fmla="*/ 1779104 w 1798982"/>
                <a:gd name="connsiteY73" fmla="*/ 628177 h 1864913"/>
                <a:gd name="connsiteX74" fmla="*/ 1789043 w 1798982"/>
                <a:gd name="connsiteY74" fmla="*/ 598359 h 1864913"/>
                <a:gd name="connsiteX75" fmla="*/ 1798982 w 1798982"/>
                <a:gd name="connsiteY75" fmla="*/ 558603 h 1864913"/>
                <a:gd name="connsiteX76" fmla="*/ 1789043 w 1798982"/>
                <a:gd name="connsiteY76" fmla="*/ 300185 h 1864913"/>
                <a:gd name="connsiteX77" fmla="*/ 1779104 w 1798982"/>
                <a:gd name="connsiteY77" fmla="*/ 270368 h 1864913"/>
                <a:gd name="connsiteX78" fmla="*/ 1759226 w 1798982"/>
                <a:gd name="connsiteY78" fmla="*/ 240551 h 1864913"/>
                <a:gd name="connsiteX79" fmla="*/ 1709530 w 1798982"/>
                <a:gd name="connsiteY79" fmla="*/ 200794 h 1864913"/>
                <a:gd name="connsiteX80" fmla="*/ 1649895 w 1798982"/>
                <a:gd name="connsiteY80" fmla="*/ 161038 h 1864913"/>
                <a:gd name="connsiteX81" fmla="*/ 1600200 w 1798982"/>
                <a:gd name="connsiteY81" fmla="*/ 131220 h 1864913"/>
                <a:gd name="connsiteX82" fmla="*/ 1550504 w 1798982"/>
                <a:gd name="connsiteY82" fmla="*/ 91464 h 1864913"/>
                <a:gd name="connsiteX83" fmla="*/ 1490869 w 1798982"/>
                <a:gd name="connsiteY83" fmla="*/ 71585 h 1864913"/>
                <a:gd name="connsiteX84" fmla="*/ 1401417 w 1798982"/>
                <a:gd name="connsiteY84" fmla="*/ 51707 h 1864913"/>
                <a:gd name="connsiteX85" fmla="*/ 1371600 w 1798982"/>
                <a:gd name="connsiteY85" fmla="*/ 41768 h 1864913"/>
                <a:gd name="connsiteX86" fmla="*/ 1262269 w 1798982"/>
                <a:gd name="connsiteY86" fmla="*/ 21890 h 1864913"/>
                <a:gd name="connsiteX87" fmla="*/ 1143000 w 1798982"/>
                <a:gd name="connsiteY87" fmla="*/ 2012 h 1864913"/>
                <a:gd name="connsiteX88" fmla="*/ 974034 w 1798982"/>
                <a:gd name="connsiteY88" fmla="*/ 11951 h 1864913"/>
                <a:gd name="connsiteX89" fmla="*/ 934278 w 1798982"/>
                <a:gd name="connsiteY89" fmla="*/ 21890 h 1864913"/>
                <a:gd name="connsiteX90" fmla="*/ 874643 w 1798982"/>
                <a:gd name="connsiteY90" fmla="*/ 41768 h 1864913"/>
                <a:gd name="connsiteX91" fmla="*/ 894521 w 1798982"/>
                <a:gd name="connsiteY91" fmla="*/ 11951 h 1864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</a:cxnLst>
              <a:rect l="l" t="t" r="r" b="b"/>
              <a:pathLst>
                <a:path w="1798982" h="1864913">
                  <a:moveTo>
                    <a:pt x="894521" y="11951"/>
                  </a:moveTo>
                  <a:cubicBezTo>
                    <a:pt x="853762" y="36407"/>
                    <a:pt x="823288" y="49227"/>
                    <a:pt x="795130" y="91464"/>
                  </a:cubicBezTo>
                  <a:cubicBezTo>
                    <a:pt x="788504" y="101403"/>
                    <a:pt x="783699" y="112835"/>
                    <a:pt x="775252" y="121281"/>
                  </a:cubicBezTo>
                  <a:cubicBezTo>
                    <a:pt x="723589" y="172943"/>
                    <a:pt x="764901" y="111856"/>
                    <a:pt x="725556" y="161038"/>
                  </a:cubicBezTo>
                  <a:cubicBezTo>
                    <a:pt x="718094" y="170366"/>
                    <a:pt x="714125" y="182409"/>
                    <a:pt x="705678" y="190855"/>
                  </a:cubicBezTo>
                  <a:cubicBezTo>
                    <a:pt x="697231" y="199302"/>
                    <a:pt x="685188" y="203271"/>
                    <a:pt x="675860" y="210733"/>
                  </a:cubicBezTo>
                  <a:cubicBezTo>
                    <a:pt x="668543" y="216587"/>
                    <a:pt x="664017" y="225791"/>
                    <a:pt x="655982" y="230612"/>
                  </a:cubicBezTo>
                  <a:cubicBezTo>
                    <a:pt x="646998" y="236002"/>
                    <a:pt x="635536" y="235866"/>
                    <a:pt x="626165" y="240551"/>
                  </a:cubicBezTo>
                  <a:cubicBezTo>
                    <a:pt x="615481" y="245893"/>
                    <a:pt x="607031" y="255087"/>
                    <a:pt x="596347" y="260429"/>
                  </a:cubicBezTo>
                  <a:cubicBezTo>
                    <a:pt x="586976" y="265114"/>
                    <a:pt x="575901" y="265683"/>
                    <a:pt x="566530" y="270368"/>
                  </a:cubicBezTo>
                  <a:cubicBezTo>
                    <a:pt x="489464" y="308901"/>
                    <a:pt x="581841" y="275204"/>
                    <a:pt x="506895" y="300185"/>
                  </a:cubicBezTo>
                  <a:cubicBezTo>
                    <a:pt x="461931" y="345151"/>
                    <a:pt x="516279" y="288927"/>
                    <a:pt x="457200" y="359820"/>
                  </a:cubicBezTo>
                  <a:cubicBezTo>
                    <a:pt x="430916" y="391360"/>
                    <a:pt x="442515" y="370400"/>
                    <a:pt x="407504" y="399577"/>
                  </a:cubicBezTo>
                  <a:cubicBezTo>
                    <a:pt x="396706" y="408575"/>
                    <a:pt x="388485" y="420396"/>
                    <a:pt x="377687" y="429394"/>
                  </a:cubicBezTo>
                  <a:cubicBezTo>
                    <a:pt x="368510" y="437041"/>
                    <a:pt x="357197" y="441810"/>
                    <a:pt x="347869" y="449272"/>
                  </a:cubicBezTo>
                  <a:cubicBezTo>
                    <a:pt x="340552" y="455126"/>
                    <a:pt x="336026" y="464330"/>
                    <a:pt x="327991" y="469151"/>
                  </a:cubicBezTo>
                  <a:cubicBezTo>
                    <a:pt x="319007" y="474541"/>
                    <a:pt x="308113" y="475777"/>
                    <a:pt x="298174" y="479090"/>
                  </a:cubicBezTo>
                  <a:cubicBezTo>
                    <a:pt x="253573" y="523688"/>
                    <a:pt x="306541" y="476649"/>
                    <a:pt x="248478" y="508907"/>
                  </a:cubicBezTo>
                  <a:cubicBezTo>
                    <a:pt x="145950" y="565867"/>
                    <a:pt x="226494" y="536114"/>
                    <a:pt x="159026" y="558603"/>
                  </a:cubicBezTo>
                  <a:cubicBezTo>
                    <a:pt x="119267" y="618239"/>
                    <a:pt x="162340" y="561914"/>
                    <a:pt x="109330" y="608298"/>
                  </a:cubicBezTo>
                  <a:cubicBezTo>
                    <a:pt x="91699" y="623725"/>
                    <a:pt x="59634" y="657994"/>
                    <a:pt x="59634" y="657994"/>
                  </a:cubicBezTo>
                  <a:cubicBezTo>
                    <a:pt x="34653" y="732940"/>
                    <a:pt x="68350" y="640563"/>
                    <a:pt x="29817" y="717629"/>
                  </a:cubicBezTo>
                  <a:cubicBezTo>
                    <a:pt x="4012" y="769240"/>
                    <a:pt x="38827" y="728496"/>
                    <a:pt x="0" y="767325"/>
                  </a:cubicBezTo>
                  <a:cubicBezTo>
                    <a:pt x="3313" y="817021"/>
                    <a:pt x="4439" y="866911"/>
                    <a:pt x="9939" y="916412"/>
                  </a:cubicBezTo>
                  <a:cubicBezTo>
                    <a:pt x="11608" y="931432"/>
                    <a:pt x="33514" y="977663"/>
                    <a:pt x="39756" y="985985"/>
                  </a:cubicBezTo>
                  <a:cubicBezTo>
                    <a:pt x="51001" y="1000978"/>
                    <a:pt x="69117" y="1010148"/>
                    <a:pt x="79513" y="1025742"/>
                  </a:cubicBezTo>
                  <a:cubicBezTo>
                    <a:pt x="104589" y="1063356"/>
                    <a:pt x="90945" y="1047112"/>
                    <a:pt x="119269" y="1075438"/>
                  </a:cubicBezTo>
                  <a:cubicBezTo>
                    <a:pt x="122582" y="1085377"/>
                    <a:pt x="123119" y="1096730"/>
                    <a:pt x="129208" y="1105255"/>
                  </a:cubicBezTo>
                  <a:cubicBezTo>
                    <a:pt x="140101" y="1120506"/>
                    <a:pt x="168965" y="1145012"/>
                    <a:pt x="168965" y="1145012"/>
                  </a:cubicBezTo>
                  <a:cubicBezTo>
                    <a:pt x="193948" y="1219961"/>
                    <a:pt x="160247" y="1127574"/>
                    <a:pt x="198782" y="1204646"/>
                  </a:cubicBezTo>
                  <a:cubicBezTo>
                    <a:pt x="224586" y="1256255"/>
                    <a:pt x="189773" y="1215517"/>
                    <a:pt x="228600" y="1254342"/>
                  </a:cubicBezTo>
                  <a:cubicBezTo>
                    <a:pt x="252255" y="1325309"/>
                    <a:pt x="236855" y="1296543"/>
                    <a:pt x="268356" y="1343794"/>
                  </a:cubicBezTo>
                  <a:lnTo>
                    <a:pt x="288234" y="1403429"/>
                  </a:lnTo>
                  <a:cubicBezTo>
                    <a:pt x="291547" y="1413368"/>
                    <a:pt x="290766" y="1425838"/>
                    <a:pt x="298174" y="1433246"/>
                  </a:cubicBezTo>
                  <a:lnTo>
                    <a:pt x="318052" y="1453125"/>
                  </a:lnTo>
                  <a:cubicBezTo>
                    <a:pt x="321365" y="1466377"/>
                    <a:pt x="325028" y="1479546"/>
                    <a:pt x="327991" y="1492881"/>
                  </a:cubicBezTo>
                  <a:cubicBezTo>
                    <a:pt x="336098" y="1529364"/>
                    <a:pt x="337480" y="1547703"/>
                    <a:pt x="347869" y="1582333"/>
                  </a:cubicBezTo>
                  <a:cubicBezTo>
                    <a:pt x="353890" y="1602403"/>
                    <a:pt x="352931" y="1627152"/>
                    <a:pt x="367747" y="1641968"/>
                  </a:cubicBezTo>
                  <a:cubicBezTo>
                    <a:pt x="380999" y="1655220"/>
                    <a:pt x="397108" y="1666131"/>
                    <a:pt x="407504" y="1681725"/>
                  </a:cubicBezTo>
                  <a:cubicBezTo>
                    <a:pt x="433194" y="1720259"/>
                    <a:pt x="416050" y="1707765"/>
                    <a:pt x="457200" y="1721481"/>
                  </a:cubicBezTo>
                  <a:cubicBezTo>
                    <a:pt x="474460" y="1773261"/>
                    <a:pt x="455833" y="1732197"/>
                    <a:pt x="487017" y="1771177"/>
                  </a:cubicBezTo>
                  <a:cubicBezTo>
                    <a:pt x="494479" y="1780505"/>
                    <a:pt x="497567" y="1793532"/>
                    <a:pt x="506895" y="1800994"/>
                  </a:cubicBezTo>
                  <a:cubicBezTo>
                    <a:pt x="515076" y="1807539"/>
                    <a:pt x="526774" y="1807620"/>
                    <a:pt x="536713" y="1810933"/>
                  </a:cubicBezTo>
                  <a:cubicBezTo>
                    <a:pt x="543339" y="1817559"/>
                    <a:pt x="548210" y="1826621"/>
                    <a:pt x="556591" y="1830812"/>
                  </a:cubicBezTo>
                  <a:cubicBezTo>
                    <a:pt x="583649" y="1844342"/>
                    <a:pt x="692441" y="1850324"/>
                    <a:pt x="695739" y="1850690"/>
                  </a:cubicBezTo>
                  <a:cubicBezTo>
                    <a:pt x="722286" y="1853640"/>
                    <a:pt x="748748" y="1857316"/>
                    <a:pt x="775252" y="1860629"/>
                  </a:cubicBezTo>
                  <a:cubicBezTo>
                    <a:pt x="805069" y="1857316"/>
                    <a:pt x="838289" y="1864913"/>
                    <a:pt x="864704" y="1850690"/>
                  </a:cubicBezTo>
                  <a:cubicBezTo>
                    <a:pt x="913495" y="1824418"/>
                    <a:pt x="899175" y="1769167"/>
                    <a:pt x="924339" y="1731420"/>
                  </a:cubicBezTo>
                  <a:cubicBezTo>
                    <a:pt x="969293" y="1663988"/>
                    <a:pt x="947201" y="1688678"/>
                    <a:pt x="983974" y="1651907"/>
                  </a:cubicBezTo>
                  <a:cubicBezTo>
                    <a:pt x="987287" y="1641968"/>
                    <a:pt x="989228" y="1631461"/>
                    <a:pt x="993913" y="1622090"/>
                  </a:cubicBezTo>
                  <a:cubicBezTo>
                    <a:pt x="999255" y="1611406"/>
                    <a:pt x="1008940" y="1603188"/>
                    <a:pt x="1013791" y="1592272"/>
                  </a:cubicBezTo>
                  <a:cubicBezTo>
                    <a:pt x="1050337" y="1510043"/>
                    <a:pt x="1012724" y="1553584"/>
                    <a:pt x="1053547" y="1512759"/>
                  </a:cubicBezTo>
                  <a:cubicBezTo>
                    <a:pt x="1079410" y="1435179"/>
                    <a:pt x="1037041" y="1547457"/>
                    <a:pt x="1113182" y="1433246"/>
                  </a:cubicBezTo>
                  <a:cubicBezTo>
                    <a:pt x="1119808" y="1423307"/>
                    <a:pt x="1123732" y="1410891"/>
                    <a:pt x="1133060" y="1403429"/>
                  </a:cubicBezTo>
                  <a:cubicBezTo>
                    <a:pt x="1141241" y="1396884"/>
                    <a:pt x="1152939" y="1396803"/>
                    <a:pt x="1162878" y="1393490"/>
                  </a:cubicBezTo>
                  <a:cubicBezTo>
                    <a:pt x="1169504" y="1383551"/>
                    <a:pt x="1173766" y="1371538"/>
                    <a:pt x="1182756" y="1363672"/>
                  </a:cubicBezTo>
                  <a:cubicBezTo>
                    <a:pt x="1200736" y="1347940"/>
                    <a:pt x="1242391" y="1323916"/>
                    <a:pt x="1242391" y="1323916"/>
                  </a:cubicBezTo>
                  <a:cubicBezTo>
                    <a:pt x="1252330" y="1310664"/>
                    <a:pt x="1261603" y="1296885"/>
                    <a:pt x="1272208" y="1284159"/>
                  </a:cubicBezTo>
                  <a:cubicBezTo>
                    <a:pt x="1278207" y="1276960"/>
                    <a:pt x="1286233" y="1271598"/>
                    <a:pt x="1292087" y="1264281"/>
                  </a:cubicBezTo>
                  <a:cubicBezTo>
                    <a:pt x="1299549" y="1254953"/>
                    <a:pt x="1304503" y="1243792"/>
                    <a:pt x="1311965" y="1234464"/>
                  </a:cubicBezTo>
                  <a:cubicBezTo>
                    <a:pt x="1317819" y="1227147"/>
                    <a:pt x="1325989" y="1221902"/>
                    <a:pt x="1331843" y="1214585"/>
                  </a:cubicBezTo>
                  <a:cubicBezTo>
                    <a:pt x="1354804" y="1185883"/>
                    <a:pt x="1344934" y="1186223"/>
                    <a:pt x="1371600" y="1164890"/>
                  </a:cubicBezTo>
                  <a:cubicBezTo>
                    <a:pt x="1380928" y="1157428"/>
                    <a:pt x="1392348" y="1152786"/>
                    <a:pt x="1401417" y="1145012"/>
                  </a:cubicBezTo>
                  <a:cubicBezTo>
                    <a:pt x="1415647" y="1132815"/>
                    <a:pt x="1427922" y="1118507"/>
                    <a:pt x="1441174" y="1105255"/>
                  </a:cubicBezTo>
                  <a:lnTo>
                    <a:pt x="1470991" y="1075438"/>
                  </a:lnTo>
                  <a:lnTo>
                    <a:pt x="1490869" y="1055559"/>
                  </a:lnTo>
                  <a:cubicBezTo>
                    <a:pt x="1515523" y="981597"/>
                    <a:pt x="1477678" y="1080315"/>
                    <a:pt x="1540565" y="985985"/>
                  </a:cubicBezTo>
                  <a:cubicBezTo>
                    <a:pt x="1568240" y="944473"/>
                    <a:pt x="1551996" y="964615"/>
                    <a:pt x="1590260" y="926351"/>
                  </a:cubicBezTo>
                  <a:cubicBezTo>
                    <a:pt x="1609611" y="868301"/>
                    <a:pt x="1585060" y="921612"/>
                    <a:pt x="1630017" y="876655"/>
                  </a:cubicBezTo>
                  <a:cubicBezTo>
                    <a:pt x="1638464" y="868208"/>
                    <a:pt x="1642433" y="856166"/>
                    <a:pt x="1649895" y="846838"/>
                  </a:cubicBezTo>
                  <a:cubicBezTo>
                    <a:pt x="1655749" y="839520"/>
                    <a:pt x="1664151" y="834456"/>
                    <a:pt x="1669774" y="826959"/>
                  </a:cubicBezTo>
                  <a:cubicBezTo>
                    <a:pt x="1684108" y="807847"/>
                    <a:pt x="1692637" y="784218"/>
                    <a:pt x="1709530" y="767325"/>
                  </a:cubicBezTo>
                  <a:cubicBezTo>
                    <a:pt x="1737854" y="738999"/>
                    <a:pt x="1724210" y="755243"/>
                    <a:pt x="1749287" y="717629"/>
                  </a:cubicBezTo>
                  <a:lnTo>
                    <a:pt x="1779104" y="628177"/>
                  </a:lnTo>
                  <a:cubicBezTo>
                    <a:pt x="1782417" y="618238"/>
                    <a:pt x="1786502" y="608523"/>
                    <a:pt x="1789043" y="598359"/>
                  </a:cubicBezTo>
                  <a:lnTo>
                    <a:pt x="1798982" y="558603"/>
                  </a:lnTo>
                  <a:cubicBezTo>
                    <a:pt x="1795669" y="472464"/>
                    <a:pt x="1794974" y="386184"/>
                    <a:pt x="1789043" y="300185"/>
                  </a:cubicBezTo>
                  <a:cubicBezTo>
                    <a:pt x="1788322" y="289733"/>
                    <a:pt x="1783789" y="279739"/>
                    <a:pt x="1779104" y="270368"/>
                  </a:cubicBezTo>
                  <a:cubicBezTo>
                    <a:pt x="1773762" y="259684"/>
                    <a:pt x="1766688" y="249879"/>
                    <a:pt x="1759226" y="240551"/>
                  </a:cubicBezTo>
                  <a:cubicBezTo>
                    <a:pt x="1736092" y="211634"/>
                    <a:pt x="1740527" y="226624"/>
                    <a:pt x="1709530" y="200794"/>
                  </a:cubicBezTo>
                  <a:cubicBezTo>
                    <a:pt x="1659897" y="159433"/>
                    <a:pt x="1702296" y="178505"/>
                    <a:pt x="1649895" y="161038"/>
                  </a:cubicBezTo>
                  <a:cubicBezTo>
                    <a:pt x="1599533" y="110673"/>
                    <a:pt x="1664706" y="169923"/>
                    <a:pt x="1600200" y="131220"/>
                  </a:cubicBezTo>
                  <a:cubicBezTo>
                    <a:pt x="1541193" y="95816"/>
                    <a:pt x="1627229" y="125564"/>
                    <a:pt x="1550504" y="91464"/>
                  </a:cubicBezTo>
                  <a:cubicBezTo>
                    <a:pt x="1531356" y="82954"/>
                    <a:pt x="1510747" y="78211"/>
                    <a:pt x="1490869" y="71585"/>
                  </a:cubicBezTo>
                  <a:cubicBezTo>
                    <a:pt x="1441936" y="55274"/>
                    <a:pt x="1471382" y="63368"/>
                    <a:pt x="1401417" y="51707"/>
                  </a:cubicBezTo>
                  <a:cubicBezTo>
                    <a:pt x="1391478" y="48394"/>
                    <a:pt x="1381764" y="44309"/>
                    <a:pt x="1371600" y="41768"/>
                  </a:cubicBezTo>
                  <a:cubicBezTo>
                    <a:pt x="1328961" y="31108"/>
                    <a:pt x="1306575" y="30751"/>
                    <a:pt x="1262269" y="21890"/>
                  </a:cubicBezTo>
                  <a:cubicBezTo>
                    <a:pt x="1152819" y="0"/>
                    <a:pt x="1321678" y="24346"/>
                    <a:pt x="1143000" y="2012"/>
                  </a:cubicBezTo>
                  <a:cubicBezTo>
                    <a:pt x="1086678" y="5325"/>
                    <a:pt x="1030199" y="6602"/>
                    <a:pt x="974034" y="11951"/>
                  </a:cubicBezTo>
                  <a:cubicBezTo>
                    <a:pt x="960436" y="13246"/>
                    <a:pt x="947362" y="17965"/>
                    <a:pt x="934278" y="21890"/>
                  </a:cubicBezTo>
                  <a:cubicBezTo>
                    <a:pt x="914208" y="27911"/>
                    <a:pt x="895597" y="41768"/>
                    <a:pt x="874643" y="41768"/>
                  </a:cubicBezTo>
                  <a:lnTo>
                    <a:pt x="894521" y="11951"/>
                  </a:lnTo>
                  <a:close/>
                </a:path>
              </a:pathLst>
            </a:custGeom>
            <a:noFill/>
            <a:ln w="412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 13"/>
            <p:cNvSpPr/>
            <p:nvPr/>
          </p:nvSpPr>
          <p:spPr>
            <a:xfrm>
              <a:off x="6231835" y="5212970"/>
              <a:ext cx="1725590" cy="810143"/>
            </a:xfrm>
            <a:custGeom>
              <a:avLst/>
              <a:gdLst>
                <a:gd name="connsiteX0" fmla="*/ 208722 w 1725590"/>
                <a:gd name="connsiteY0" fmla="*/ 442395 h 810143"/>
                <a:gd name="connsiteX1" fmla="*/ 288235 w 1725590"/>
                <a:gd name="connsiteY1" fmla="*/ 402639 h 810143"/>
                <a:gd name="connsiteX2" fmla="*/ 327991 w 1725590"/>
                <a:gd name="connsiteY2" fmla="*/ 352943 h 810143"/>
                <a:gd name="connsiteX3" fmla="*/ 387626 w 1725590"/>
                <a:gd name="connsiteY3" fmla="*/ 323126 h 810143"/>
                <a:gd name="connsiteX4" fmla="*/ 437322 w 1725590"/>
                <a:gd name="connsiteY4" fmla="*/ 293308 h 810143"/>
                <a:gd name="connsiteX5" fmla="*/ 496956 w 1725590"/>
                <a:gd name="connsiteY5" fmla="*/ 253552 h 810143"/>
                <a:gd name="connsiteX6" fmla="*/ 556591 w 1725590"/>
                <a:gd name="connsiteY6" fmla="*/ 213795 h 810143"/>
                <a:gd name="connsiteX7" fmla="*/ 586408 w 1725590"/>
                <a:gd name="connsiteY7" fmla="*/ 193917 h 810143"/>
                <a:gd name="connsiteX8" fmla="*/ 705678 w 1725590"/>
                <a:gd name="connsiteY8" fmla="*/ 154160 h 810143"/>
                <a:gd name="connsiteX9" fmla="*/ 765313 w 1725590"/>
                <a:gd name="connsiteY9" fmla="*/ 134282 h 810143"/>
                <a:gd name="connsiteX10" fmla="*/ 844826 w 1725590"/>
                <a:gd name="connsiteY10" fmla="*/ 114404 h 810143"/>
                <a:gd name="connsiteX11" fmla="*/ 904461 w 1725590"/>
                <a:gd name="connsiteY11" fmla="*/ 94526 h 810143"/>
                <a:gd name="connsiteX12" fmla="*/ 1003852 w 1725590"/>
                <a:gd name="connsiteY12" fmla="*/ 74647 h 810143"/>
                <a:gd name="connsiteX13" fmla="*/ 1033669 w 1725590"/>
                <a:gd name="connsiteY13" fmla="*/ 54769 h 810143"/>
                <a:gd name="connsiteX14" fmla="*/ 1053548 w 1725590"/>
                <a:gd name="connsiteY14" fmla="*/ 34891 h 810143"/>
                <a:gd name="connsiteX15" fmla="*/ 1083365 w 1725590"/>
                <a:gd name="connsiteY15" fmla="*/ 24952 h 810143"/>
                <a:gd name="connsiteX16" fmla="*/ 1152939 w 1725590"/>
                <a:gd name="connsiteY16" fmla="*/ 5073 h 810143"/>
                <a:gd name="connsiteX17" fmla="*/ 1232452 w 1725590"/>
                <a:gd name="connsiteY17" fmla="*/ 15013 h 810143"/>
                <a:gd name="connsiteX18" fmla="*/ 1282148 w 1725590"/>
                <a:gd name="connsiteY18" fmla="*/ 24952 h 810143"/>
                <a:gd name="connsiteX19" fmla="*/ 1391478 w 1725590"/>
                <a:gd name="connsiteY19" fmla="*/ 34891 h 810143"/>
                <a:gd name="connsiteX20" fmla="*/ 1441174 w 1725590"/>
                <a:gd name="connsiteY20" fmla="*/ 44830 h 810143"/>
                <a:gd name="connsiteX21" fmla="*/ 1500808 w 1725590"/>
                <a:gd name="connsiteY21" fmla="*/ 64708 h 810143"/>
                <a:gd name="connsiteX22" fmla="*/ 1530626 w 1725590"/>
                <a:gd name="connsiteY22" fmla="*/ 84587 h 810143"/>
                <a:gd name="connsiteX23" fmla="*/ 1590261 w 1725590"/>
                <a:gd name="connsiteY23" fmla="*/ 104465 h 810143"/>
                <a:gd name="connsiteX24" fmla="*/ 1620078 w 1725590"/>
                <a:gd name="connsiteY24" fmla="*/ 124343 h 810143"/>
                <a:gd name="connsiteX25" fmla="*/ 1659835 w 1725590"/>
                <a:gd name="connsiteY25" fmla="*/ 183978 h 810143"/>
                <a:gd name="connsiteX26" fmla="*/ 1679713 w 1725590"/>
                <a:gd name="connsiteY26" fmla="*/ 273430 h 810143"/>
                <a:gd name="connsiteX27" fmla="*/ 1699591 w 1725590"/>
                <a:gd name="connsiteY27" fmla="*/ 303247 h 810143"/>
                <a:gd name="connsiteX28" fmla="*/ 1709530 w 1725590"/>
                <a:gd name="connsiteY28" fmla="*/ 422517 h 810143"/>
                <a:gd name="connsiteX29" fmla="*/ 1699591 w 1725590"/>
                <a:gd name="connsiteY29" fmla="*/ 452334 h 810143"/>
                <a:gd name="connsiteX30" fmla="*/ 1659835 w 1725590"/>
                <a:gd name="connsiteY30" fmla="*/ 502030 h 810143"/>
                <a:gd name="connsiteX31" fmla="*/ 1639956 w 1725590"/>
                <a:gd name="connsiteY31" fmla="*/ 561665 h 810143"/>
                <a:gd name="connsiteX32" fmla="*/ 1620078 w 1725590"/>
                <a:gd name="connsiteY32" fmla="*/ 621300 h 810143"/>
                <a:gd name="connsiteX33" fmla="*/ 1600200 w 1725590"/>
                <a:gd name="connsiteY33" fmla="*/ 690873 h 810143"/>
                <a:gd name="connsiteX34" fmla="*/ 1530626 w 1725590"/>
                <a:gd name="connsiteY34" fmla="*/ 750508 h 810143"/>
                <a:gd name="connsiteX35" fmla="*/ 1470991 w 1725590"/>
                <a:gd name="connsiteY35" fmla="*/ 770387 h 810143"/>
                <a:gd name="connsiteX36" fmla="*/ 1441174 w 1725590"/>
                <a:gd name="connsiteY36" fmla="*/ 780326 h 810143"/>
                <a:gd name="connsiteX37" fmla="*/ 1381539 w 1725590"/>
                <a:gd name="connsiteY37" fmla="*/ 810143 h 810143"/>
                <a:gd name="connsiteX38" fmla="*/ 1073426 w 1725590"/>
                <a:gd name="connsiteY38" fmla="*/ 800204 h 810143"/>
                <a:gd name="connsiteX39" fmla="*/ 983974 w 1725590"/>
                <a:gd name="connsiteY39" fmla="*/ 780326 h 810143"/>
                <a:gd name="connsiteX40" fmla="*/ 944217 w 1725590"/>
                <a:gd name="connsiteY40" fmla="*/ 770387 h 810143"/>
                <a:gd name="connsiteX41" fmla="*/ 894522 w 1725590"/>
                <a:gd name="connsiteY41" fmla="*/ 740569 h 810143"/>
                <a:gd name="connsiteX42" fmla="*/ 874643 w 1725590"/>
                <a:gd name="connsiteY42" fmla="*/ 720691 h 810143"/>
                <a:gd name="connsiteX43" fmla="*/ 834887 w 1725590"/>
                <a:gd name="connsiteY43" fmla="*/ 700813 h 810143"/>
                <a:gd name="connsiteX44" fmla="*/ 725556 w 1725590"/>
                <a:gd name="connsiteY44" fmla="*/ 710752 h 810143"/>
                <a:gd name="connsiteX45" fmla="*/ 576469 w 1725590"/>
                <a:gd name="connsiteY45" fmla="*/ 720691 h 810143"/>
                <a:gd name="connsiteX46" fmla="*/ 546652 w 1725590"/>
                <a:gd name="connsiteY46" fmla="*/ 730630 h 810143"/>
                <a:gd name="connsiteX47" fmla="*/ 397565 w 1725590"/>
                <a:gd name="connsiteY47" fmla="*/ 750508 h 810143"/>
                <a:gd name="connsiteX48" fmla="*/ 99391 w 1725590"/>
                <a:gd name="connsiteY48" fmla="*/ 760447 h 810143"/>
                <a:gd name="connsiteX49" fmla="*/ 39756 w 1725590"/>
                <a:gd name="connsiteY49" fmla="*/ 740569 h 810143"/>
                <a:gd name="connsiteX50" fmla="*/ 0 w 1725590"/>
                <a:gd name="connsiteY50" fmla="*/ 680934 h 810143"/>
                <a:gd name="connsiteX51" fmla="*/ 9939 w 1725590"/>
                <a:gd name="connsiteY51" fmla="*/ 591482 h 810143"/>
                <a:gd name="connsiteX52" fmla="*/ 59635 w 1725590"/>
                <a:gd name="connsiteY52" fmla="*/ 541787 h 810143"/>
                <a:gd name="connsiteX53" fmla="*/ 99391 w 1725590"/>
                <a:gd name="connsiteY53" fmla="*/ 492091 h 810143"/>
                <a:gd name="connsiteX54" fmla="*/ 129208 w 1725590"/>
                <a:gd name="connsiteY54" fmla="*/ 472213 h 810143"/>
                <a:gd name="connsiteX55" fmla="*/ 149087 w 1725590"/>
                <a:gd name="connsiteY55" fmla="*/ 452334 h 810143"/>
                <a:gd name="connsiteX56" fmla="*/ 208722 w 1725590"/>
                <a:gd name="connsiteY56" fmla="*/ 442395 h 810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</a:cxnLst>
              <a:rect l="l" t="t" r="r" b="b"/>
              <a:pathLst>
                <a:path w="1725590" h="810143">
                  <a:moveTo>
                    <a:pt x="208722" y="442395"/>
                  </a:moveTo>
                  <a:cubicBezTo>
                    <a:pt x="231913" y="434113"/>
                    <a:pt x="258463" y="426457"/>
                    <a:pt x="288235" y="402639"/>
                  </a:cubicBezTo>
                  <a:cubicBezTo>
                    <a:pt x="337408" y="363300"/>
                    <a:pt x="276338" y="404596"/>
                    <a:pt x="327991" y="352943"/>
                  </a:cubicBezTo>
                  <a:cubicBezTo>
                    <a:pt x="347258" y="333676"/>
                    <a:pt x="363374" y="331210"/>
                    <a:pt x="387626" y="323126"/>
                  </a:cubicBezTo>
                  <a:cubicBezTo>
                    <a:pt x="432221" y="278529"/>
                    <a:pt x="379262" y="325563"/>
                    <a:pt x="437322" y="293308"/>
                  </a:cubicBezTo>
                  <a:cubicBezTo>
                    <a:pt x="458206" y="281706"/>
                    <a:pt x="477078" y="266804"/>
                    <a:pt x="496956" y="253552"/>
                  </a:cubicBezTo>
                  <a:lnTo>
                    <a:pt x="556591" y="213795"/>
                  </a:lnTo>
                  <a:cubicBezTo>
                    <a:pt x="566530" y="207169"/>
                    <a:pt x="575076" y="197694"/>
                    <a:pt x="586408" y="193917"/>
                  </a:cubicBezTo>
                  <a:lnTo>
                    <a:pt x="705678" y="154160"/>
                  </a:lnTo>
                  <a:lnTo>
                    <a:pt x="765313" y="134282"/>
                  </a:lnTo>
                  <a:cubicBezTo>
                    <a:pt x="791817" y="127656"/>
                    <a:pt x="818908" y="123043"/>
                    <a:pt x="844826" y="114404"/>
                  </a:cubicBezTo>
                  <a:cubicBezTo>
                    <a:pt x="864704" y="107778"/>
                    <a:pt x="883793" y="97971"/>
                    <a:pt x="904461" y="94526"/>
                  </a:cubicBezTo>
                  <a:cubicBezTo>
                    <a:pt x="977569" y="82341"/>
                    <a:pt x="944545" y="89475"/>
                    <a:pt x="1003852" y="74647"/>
                  </a:cubicBezTo>
                  <a:cubicBezTo>
                    <a:pt x="1013791" y="68021"/>
                    <a:pt x="1024341" y="62231"/>
                    <a:pt x="1033669" y="54769"/>
                  </a:cubicBezTo>
                  <a:cubicBezTo>
                    <a:pt x="1040986" y="48915"/>
                    <a:pt x="1045513" y="39712"/>
                    <a:pt x="1053548" y="34891"/>
                  </a:cubicBezTo>
                  <a:cubicBezTo>
                    <a:pt x="1062532" y="29501"/>
                    <a:pt x="1073291" y="27830"/>
                    <a:pt x="1083365" y="24952"/>
                  </a:cubicBezTo>
                  <a:cubicBezTo>
                    <a:pt x="1170699" y="0"/>
                    <a:pt x="1081469" y="28899"/>
                    <a:pt x="1152939" y="5073"/>
                  </a:cubicBezTo>
                  <a:cubicBezTo>
                    <a:pt x="1179443" y="8386"/>
                    <a:pt x="1206052" y="10951"/>
                    <a:pt x="1232452" y="15013"/>
                  </a:cubicBezTo>
                  <a:cubicBezTo>
                    <a:pt x="1249149" y="17582"/>
                    <a:pt x="1265385" y="22857"/>
                    <a:pt x="1282148" y="24952"/>
                  </a:cubicBezTo>
                  <a:cubicBezTo>
                    <a:pt x="1318459" y="29491"/>
                    <a:pt x="1355035" y="31578"/>
                    <a:pt x="1391478" y="34891"/>
                  </a:cubicBezTo>
                  <a:cubicBezTo>
                    <a:pt x="1408043" y="38204"/>
                    <a:pt x="1424876" y="40385"/>
                    <a:pt x="1441174" y="44830"/>
                  </a:cubicBezTo>
                  <a:cubicBezTo>
                    <a:pt x="1461389" y="50343"/>
                    <a:pt x="1500808" y="64708"/>
                    <a:pt x="1500808" y="64708"/>
                  </a:cubicBezTo>
                  <a:cubicBezTo>
                    <a:pt x="1510747" y="71334"/>
                    <a:pt x="1519710" y="79735"/>
                    <a:pt x="1530626" y="84587"/>
                  </a:cubicBezTo>
                  <a:cubicBezTo>
                    <a:pt x="1549774" y="93097"/>
                    <a:pt x="1590261" y="104465"/>
                    <a:pt x="1590261" y="104465"/>
                  </a:cubicBezTo>
                  <a:cubicBezTo>
                    <a:pt x="1600200" y="111091"/>
                    <a:pt x="1612212" y="115353"/>
                    <a:pt x="1620078" y="124343"/>
                  </a:cubicBezTo>
                  <a:cubicBezTo>
                    <a:pt x="1635810" y="142323"/>
                    <a:pt x="1659835" y="183978"/>
                    <a:pt x="1659835" y="183978"/>
                  </a:cubicBezTo>
                  <a:cubicBezTo>
                    <a:pt x="1663652" y="206882"/>
                    <a:pt x="1667479" y="248962"/>
                    <a:pt x="1679713" y="273430"/>
                  </a:cubicBezTo>
                  <a:cubicBezTo>
                    <a:pt x="1685055" y="284114"/>
                    <a:pt x="1692965" y="293308"/>
                    <a:pt x="1699591" y="303247"/>
                  </a:cubicBezTo>
                  <a:cubicBezTo>
                    <a:pt x="1723058" y="373651"/>
                    <a:pt x="1725590" y="350244"/>
                    <a:pt x="1709530" y="422517"/>
                  </a:cubicBezTo>
                  <a:cubicBezTo>
                    <a:pt x="1707257" y="432744"/>
                    <a:pt x="1704981" y="443350"/>
                    <a:pt x="1699591" y="452334"/>
                  </a:cubicBezTo>
                  <a:cubicBezTo>
                    <a:pt x="1664187" y="511341"/>
                    <a:pt x="1693935" y="425305"/>
                    <a:pt x="1659835" y="502030"/>
                  </a:cubicBezTo>
                  <a:cubicBezTo>
                    <a:pt x="1651325" y="521178"/>
                    <a:pt x="1646582" y="541787"/>
                    <a:pt x="1639956" y="561665"/>
                  </a:cubicBezTo>
                  <a:lnTo>
                    <a:pt x="1620078" y="621300"/>
                  </a:lnTo>
                  <a:cubicBezTo>
                    <a:pt x="1619039" y="625457"/>
                    <a:pt x="1605684" y="683195"/>
                    <a:pt x="1600200" y="690873"/>
                  </a:cubicBezTo>
                  <a:cubicBezTo>
                    <a:pt x="1588744" y="706912"/>
                    <a:pt x="1552616" y="740735"/>
                    <a:pt x="1530626" y="750508"/>
                  </a:cubicBezTo>
                  <a:cubicBezTo>
                    <a:pt x="1511478" y="759018"/>
                    <a:pt x="1490869" y="763761"/>
                    <a:pt x="1470991" y="770387"/>
                  </a:cubicBezTo>
                  <a:cubicBezTo>
                    <a:pt x="1461052" y="773700"/>
                    <a:pt x="1449891" y="774515"/>
                    <a:pt x="1441174" y="780326"/>
                  </a:cubicBezTo>
                  <a:cubicBezTo>
                    <a:pt x="1402639" y="806015"/>
                    <a:pt x="1422688" y="796427"/>
                    <a:pt x="1381539" y="810143"/>
                  </a:cubicBezTo>
                  <a:cubicBezTo>
                    <a:pt x="1278835" y="806830"/>
                    <a:pt x="1176034" y="805750"/>
                    <a:pt x="1073426" y="800204"/>
                  </a:cubicBezTo>
                  <a:cubicBezTo>
                    <a:pt x="1018119" y="797214"/>
                    <a:pt x="1025287" y="792130"/>
                    <a:pt x="983974" y="780326"/>
                  </a:cubicBezTo>
                  <a:cubicBezTo>
                    <a:pt x="970839" y="776573"/>
                    <a:pt x="957469" y="773700"/>
                    <a:pt x="944217" y="770387"/>
                  </a:cubicBezTo>
                  <a:cubicBezTo>
                    <a:pt x="893855" y="720022"/>
                    <a:pt x="959028" y="779272"/>
                    <a:pt x="894522" y="740569"/>
                  </a:cubicBezTo>
                  <a:cubicBezTo>
                    <a:pt x="886487" y="735748"/>
                    <a:pt x="882440" y="725889"/>
                    <a:pt x="874643" y="720691"/>
                  </a:cubicBezTo>
                  <a:cubicBezTo>
                    <a:pt x="862315" y="712473"/>
                    <a:pt x="848139" y="707439"/>
                    <a:pt x="834887" y="700813"/>
                  </a:cubicBezTo>
                  <a:lnTo>
                    <a:pt x="725556" y="710752"/>
                  </a:lnTo>
                  <a:cubicBezTo>
                    <a:pt x="675897" y="714572"/>
                    <a:pt x="625970" y="715191"/>
                    <a:pt x="576469" y="720691"/>
                  </a:cubicBezTo>
                  <a:cubicBezTo>
                    <a:pt x="566056" y="721848"/>
                    <a:pt x="556925" y="728575"/>
                    <a:pt x="546652" y="730630"/>
                  </a:cubicBezTo>
                  <a:cubicBezTo>
                    <a:pt x="523791" y="735202"/>
                    <a:pt x="416914" y="748089"/>
                    <a:pt x="397565" y="750508"/>
                  </a:cubicBezTo>
                  <a:cubicBezTo>
                    <a:pt x="262432" y="795554"/>
                    <a:pt x="358866" y="771259"/>
                    <a:pt x="99391" y="760447"/>
                  </a:cubicBezTo>
                  <a:cubicBezTo>
                    <a:pt x="79513" y="753821"/>
                    <a:pt x="51379" y="758004"/>
                    <a:pt x="39756" y="740569"/>
                  </a:cubicBezTo>
                  <a:lnTo>
                    <a:pt x="0" y="680934"/>
                  </a:lnTo>
                  <a:cubicBezTo>
                    <a:pt x="3313" y="651117"/>
                    <a:pt x="2663" y="620587"/>
                    <a:pt x="9939" y="591482"/>
                  </a:cubicBezTo>
                  <a:cubicBezTo>
                    <a:pt x="17394" y="561664"/>
                    <a:pt x="38928" y="558353"/>
                    <a:pt x="59635" y="541787"/>
                  </a:cubicBezTo>
                  <a:cubicBezTo>
                    <a:pt x="108808" y="502448"/>
                    <a:pt x="47738" y="543744"/>
                    <a:pt x="99391" y="492091"/>
                  </a:cubicBezTo>
                  <a:cubicBezTo>
                    <a:pt x="107838" y="483644"/>
                    <a:pt x="119880" y="479675"/>
                    <a:pt x="129208" y="472213"/>
                  </a:cubicBezTo>
                  <a:cubicBezTo>
                    <a:pt x="136526" y="466359"/>
                    <a:pt x="141051" y="457155"/>
                    <a:pt x="149087" y="452334"/>
                  </a:cubicBezTo>
                  <a:cubicBezTo>
                    <a:pt x="169144" y="440300"/>
                    <a:pt x="185531" y="450678"/>
                    <a:pt x="208722" y="442395"/>
                  </a:cubicBezTo>
                  <a:close/>
                </a:path>
              </a:pathLst>
            </a:custGeom>
            <a:noFill/>
            <a:ln w="412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xmlns="" val="1077656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264024"/>
            <a:ext cx="9223655" cy="559397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09600" y="304800"/>
            <a:ext cx="607512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 </a:t>
            </a:r>
          </a:p>
          <a:p>
            <a:r>
              <a:rPr lang="en-US" sz="3200" b="1" dirty="0"/>
              <a:t> </a:t>
            </a:r>
            <a:r>
              <a:rPr lang="en-US" sz="3200" b="1" dirty="0" smtClean="0"/>
              <a:t>      3.9</a:t>
            </a:r>
            <a:r>
              <a:rPr lang="el-GR" sz="3200" b="1" dirty="0" smtClean="0"/>
              <a:t>μ</a:t>
            </a:r>
            <a:r>
              <a:rPr lang="en-US" sz="3200" b="1" dirty="0" smtClean="0"/>
              <a:t>m Brightness Temperature</a:t>
            </a:r>
            <a:endParaRPr lang="en-US" sz="3200" b="1" dirty="0"/>
          </a:p>
        </p:txBody>
      </p:sp>
      <p:cxnSp>
        <p:nvCxnSpPr>
          <p:cNvPr id="5" name="Straight Arrow Connector 4"/>
          <p:cNvCxnSpPr/>
          <p:nvPr/>
        </p:nvCxnSpPr>
        <p:spPr>
          <a:xfrm flipV="1">
            <a:off x="1600200" y="4419600"/>
            <a:ext cx="228600" cy="1600200"/>
          </a:xfrm>
          <a:prstGeom prst="straightConnector1">
            <a:avLst/>
          </a:prstGeom>
          <a:ln w="952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flipV="1">
            <a:off x="1600200" y="5029200"/>
            <a:ext cx="1351006" cy="990600"/>
          </a:xfrm>
          <a:prstGeom prst="straightConnector1">
            <a:avLst/>
          </a:prstGeom>
          <a:ln w="952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1600200" y="6019800"/>
            <a:ext cx="4038600" cy="152400"/>
          </a:xfrm>
          <a:prstGeom prst="straightConnector1">
            <a:avLst/>
          </a:prstGeom>
          <a:ln w="952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143000" y="5943600"/>
            <a:ext cx="9863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Fires</a:t>
            </a:r>
            <a:endParaRPr lang="en-US" sz="3200" b="1" dirty="0">
              <a:solidFill>
                <a:srgbClr val="FF0000"/>
              </a:solidFill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3619500" y="1676400"/>
            <a:ext cx="5550715" cy="3848100"/>
            <a:chOff x="3619500" y="1676400"/>
            <a:chExt cx="5550715" cy="3848100"/>
          </a:xfrm>
        </p:grpSpPr>
        <p:cxnSp>
          <p:nvCxnSpPr>
            <p:cNvPr id="12" name="Straight Arrow Connector 11"/>
            <p:cNvCxnSpPr/>
            <p:nvPr/>
          </p:nvCxnSpPr>
          <p:spPr>
            <a:xfrm flipH="1">
              <a:off x="3619500" y="1981200"/>
              <a:ext cx="3848100" cy="609600"/>
            </a:xfrm>
            <a:prstGeom prst="straightConnector1">
              <a:avLst/>
            </a:prstGeom>
            <a:ln w="9525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 flipH="1">
              <a:off x="5973130" y="1981200"/>
              <a:ext cx="1494470" cy="1181100"/>
            </a:xfrm>
            <a:prstGeom prst="straightConnector1">
              <a:avLst/>
            </a:prstGeom>
            <a:ln w="9525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 flipH="1">
              <a:off x="7239000" y="1967359"/>
              <a:ext cx="228600" cy="3557141"/>
            </a:xfrm>
            <a:prstGeom prst="straightConnector1">
              <a:avLst/>
            </a:prstGeom>
            <a:ln w="9525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/>
            <p:cNvSpPr txBox="1"/>
            <p:nvPr/>
          </p:nvSpPr>
          <p:spPr>
            <a:xfrm>
              <a:off x="7548040" y="1676400"/>
              <a:ext cx="162217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 smtClean="0">
                  <a:solidFill>
                    <a:schemeClr val="bg1"/>
                  </a:solidFill>
                </a:rPr>
                <a:t>Warm!!!</a:t>
              </a:r>
              <a:endParaRPr lang="en-US" sz="32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1868557" y="1318591"/>
            <a:ext cx="6088868" cy="4701209"/>
            <a:chOff x="1868557" y="1321904"/>
            <a:chExt cx="6088868" cy="4701209"/>
          </a:xfrm>
        </p:grpSpPr>
        <p:sp>
          <p:nvSpPr>
            <p:cNvPr id="14" name="Freeform 13"/>
            <p:cNvSpPr/>
            <p:nvPr/>
          </p:nvSpPr>
          <p:spPr>
            <a:xfrm>
              <a:off x="1868557" y="1321904"/>
              <a:ext cx="2944694" cy="2256183"/>
            </a:xfrm>
            <a:custGeom>
              <a:avLst/>
              <a:gdLst>
                <a:gd name="connsiteX0" fmla="*/ 29817 w 2944694"/>
                <a:gd name="connsiteY0" fmla="*/ 2027583 h 2256183"/>
                <a:gd name="connsiteX1" fmla="*/ 39756 w 2944694"/>
                <a:gd name="connsiteY1" fmla="*/ 1868557 h 2256183"/>
                <a:gd name="connsiteX2" fmla="*/ 49695 w 2944694"/>
                <a:gd name="connsiteY2" fmla="*/ 1838739 h 2256183"/>
                <a:gd name="connsiteX3" fmla="*/ 79513 w 2944694"/>
                <a:gd name="connsiteY3" fmla="*/ 1739348 h 2256183"/>
                <a:gd name="connsiteX4" fmla="*/ 119269 w 2944694"/>
                <a:gd name="connsiteY4" fmla="*/ 1679713 h 2256183"/>
                <a:gd name="connsiteX5" fmla="*/ 129208 w 2944694"/>
                <a:gd name="connsiteY5" fmla="*/ 1649896 h 2256183"/>
                <a:gd name="connsiteX6" fmla="*/ 159026 w 2944694"/>
                <a:gd name="connsiteY6" fmla="*/ 1620079 h 2256183"/>
                <a:gd name="connsiteX7" fmla="*/ 178904 w 2944694"/>
                <a:gd name="connsiteY7" fmla="*/ 1590261 h 2256183"/>
                <a:gd name="connsiteX8" fmla="*/ 208721 w 2944694"/>
                <a:gd name="connsiteY8" fmla="*/ 1530626 h 2256183"/>
                <a:gd name="connsiteX9" fmla="*/ 218660 w 2944694"/>
                <a:gd name="connsiteY9" fmla="*/ 1500809 h 2256183"/>
                <a:gd name="connsiteX10" fmla="*/ 258417 w 2944694"/>
                <a:gd name="connsiteY10" fmla="*/ 1451113 h 2256183"/>
                <a:gd name="connsiteX11" fmla="*/ 308113 w 2944694"/>
                <a:gd name="connsiteY11" fmla="*/ 1401418 h 2256183"/>
                <a:gd name="connsiteX12" fmla="*/ 377686 w 2944694"/>
                <a:gd name="connsiteY12" fmla="*/ 1311966 h 2256183"/>
                <a:gd name="connsiteX13" fmla="*/ 397565 w 2944694"/>
                <a:gd name="connsiteY13" fmla="*/ 1282148 h 2256183"/>
                <a:gd name="connsiteX14" fmla="*/ 427382 w 2944694"/>
                <a:gd name="connsiteY14" fmla="*/ 1252331 h 2256183"/>
                <a:gd name="connsiteX15" fmla="*/ 447260 w 2944694"/>
                <a:gd name="connsiteY15" fmla="*/ 1222513 h 2256183"/>
                <a:gd name="connsiteX16" fmla="*/ 496956 w 2944694"/>
                <a:gd name="connsiteY16" fmla="*/ 1172818 h 2256183"/>
                <a:gd name="connsiteX17" fmla="*/ 516834 w 2944694"/>
                <a:gd name="connsiteY17" fmla="*/ 1152939 h 2256183"/>
                <a:gd name="connsiteX18" fmla="*/ 546652 w 2944694"/>
                <a:gd name="connsiteY18" fmla="*/ 1123122 h 2256183"/>
                <a:gd name="connsiteX19" fmla="*/ 566530 w 2944694"/>
                <a:gd name="connsiteY19" fmla="*/ 1093305 h 2256183"/>
                <a:gd name="connsiteX20" fmla="*/ 616226 w 2944694"/>
                <a:gd name="connsiteY20" fmla="*/ 1043609 h 2256183"/>
                <a:gd name="connsiteX21" fmla="*/ 655982 w 2944694"/>
                <a:gd name="connsiteY21" fmla="*/ 993913 h 2256183"/>
                <a:gd name="connsiteX22" fmla="*/ 715617 w 2944694"/>
                <a:gd name="connsiteY22" fmla="*/ 924339 h 2256183"/>
                <a:gd name="connsiteX23" fmla="*/ 745434 w 2944694"/>
                <a:gd name="connsiteY23" fmla="*/ 904461 h 2256183"/>
                <a:gd name="connsiteX24" fmla="*/ 765313 w 2944694"/>
                <a:gd name="connsiteY24" fmla="*/ 884583 h 2256183"/>
                <a:gd name="connsiteX25" fmla="*/ 795130 w 2944694"/>
                <a:gd name="connsiteY25" fmla="*/ 874644 h 2256183"/>
                <a:gd name="connsiteX26" fmla="*/ 854765 w 2944694"/>
                <a:gd name="connsiteY26" fmla="*/ 834887 h 2256183"/>
                <a:gd name="connsiteX27" fmla="*/ 884582 w 2944694"/>
                <a:gd name="connsiteY27" fmla="*/ 815009 h 2256183"/>
                <a:gd name="connsiteX28" fmla="*/ 914400 w 2944694"/>
                <a:gd name="connsiteY28" fmla="*/ 795131 h 2256183"/>
                <a:gd name="connsiteX29" fmla="*/ 944217 w 2944694"/>
                <a:gd name="connsiteY29" fmla="*/ 785192 h 2256183"/>
                <a:gd name="connsiteX30" fmla="*/ 974034 w 2944694"/>
                <a:gd name="connsiteY30" fmla="*/ 765313 h 2256183"/>
                <a:gd name="connsiteX31" fmla="*/ 1083365 w 2944694"/>
                <a:gd name="connsiteY31" fmla="*/ 785192 h 2256183"/>
                <a:gd name="connsiteX32" fmla="*/ 1113182 w 2944694"/>
                <a:gd name="connsiteY32" fmla="*/ 805070 h 2256183"/>
                <a:gd name="connsiteX33" fmla="*/ 1143000 w 2944694"/>
                <a:gd name="connsiteY33" fmla="*/ 815009 h 2256183"/>
                <a:gd name="connsiteX34" fmla="*/ 1182756 w 2944694"/>
                <a:gd name="connsiteY34" fmla="*/ 834887 h 2256183"/>
                <a:gd name="connsiteX35" fmla="*/ 1222513 w 2944694"/>
                <a:gd name="connsiteY35" fmla="*/ 824948 h 2256183"/>
                <a:gd name="connsiteX36" fmla="*/ 1242391 w 2944694"/>
                <a:gd name="connsiteY36" fmla="*/ 795131 h 2256183"/>
                <a:gd name="connsiteX37" fmla="*/ 1262269 w 2944694"/>
                <a:gd name="connsiteY37" fmla="*/ 735496 h 2256183"/>
                <a:gd name="connsiteX38" fmla="*/ 1272208 w 2944694"/>
                <a:gd name="connsiteY38" fmla="*/ 705679 h 2256183"/>
                <a:gd name="connsiteX39" fmla="*/ 1282147 w 2944694"/>
                <a:gd name="connsiteY39" fmla="*/ 665922 h 2256183"/>
                <a:gd name="connsiteX40" fmla="*/ 1302026 w 2944694"/>
                <a:gd name="connsiteY40" fmla="*/ 646044 h 2256183"/>
                <a:gd name="connsiteX41" fmla="*/ 1321904 w 2944694"/>
                <a:gd name="connsiteY41" fmla="*/ 576470 h 2256183"/>
                <a:gd name="connsiteX42" fmla="*/ 1361660 w 2944694"/>
                <a:gd name="connsiteY42" fmla="*/ 506896 h 2256183"/>
                <a:gd name="connsiteX43" fmla="*/ 1391478 w 2944694"/>
                <a:gd name="connsiteY43" fmla="*/ 457200 h 2256183"/>
                <a:gd name="connsiteX44" fmla="*/ 1421295 w 2944694"/>
                <a:gd name="connsiteY44" fmla="*/ 397566 h 2256183"/>
                <a:gd name="connsiteX45" fmla="*/ 1451113 w 2944694"/>
                <a:gd name="connsiteY45" fmla="*/ 347870 h 2256183"/>
                <a:gd name="connsiteX46" fmla="*/ 1451113 w 2944694"/>
                <a:gd name="connsiteY46" fmla="*/ 59635 h 2256183"/>
                <a:gd name="connsiteX47" fmla="*/ 1480930 w 2944694"/>
                <a:gd name="connsiteY47" fmla="*/ 9939 h 2256183"/>
                <a:gd name="connsiteX48" fmla="*/ 1520686 w 2944694"/>
                <a:gd name="connsiteY48" fmla="*/ 0 h 2256183"/>
                <a:gd name="connsiteX49" fmla="*/ 1580321 w 2944694"/>
                <a:gd name="connsiteY49" fmla="*/ 9939 h 2256183"/>
                <a:gd name="connsiteX50" fmla="*/ 1649895 w 2944694"/>
                <a:gd name="connsiteY50" fmla="*/ 19879 h 2256183"/>
                <a:gd name="connsiteX51" fmla="*/ 1709530 w 2944694"/>
                <a:gd name="connsiteY51" fmla="*/ 39757 h 2256183"/>
                <a:gd name="connsiteX52" fmla="*/ 1828800 w 2944694"/>
                <a:gd name="connsiteY52" fmla="*/ 59635 h 2256183"/>
                <a:gd name="connsiteX53" fmla="*/ 1888434 w 2944694"/>
                <a:gd name="connsiteY53" fmla="*/ 79513 h 2256183"/>
                <a:gd name="connsiteX54" fmla="*/ 1928191 w 2944694"/>
                <a:gd name="connsiteY54" fmla="*/ 89453 h 2256183"/>
                <a:gd name="connsiteX55" fmla="*/ 1958008 w 2944694"/>
                <a:gd name="connsiteY55" fmla="*/ 109331 h 2256183"/>
                <a:gd name="connsiteX56" fmla="*/ 1997765 w 2944694"/>
                <a:gd name="connsiteY56" fmla="*/ 139148 h 2256183"/>
                <a:gd name="connsiteX57" fmla="*/ 2027582 w 2944694"/>
                <a:gd name="connsiteY57" fmla="*/ 149087 h 2256183"/>
                <a:gd name="connsiteX58" fmla="*/ 2077278 w 2944694"/>
                <a:gd name="connsiteY58" fmla="*/ 188844 h 2256183"/>
                <a:gd name="connsiteX59" fmla="*/ 2107095 w 2944694"/>
                <a:gd name="connsiteY59" fmla="*/ 218661 h 2256183"/>
                <a:gd name="connsiteX60" fmla="*/ 2166730 w 2944694"/>
                <a:gd name="connsiteY60" fmla="*/ 238539 h 2256183"/>
                <a:gd name="connsiteX61" fmla="*/ 2196547 w 2944694"/>
                <a:gd name="connsiteY61" fmla="*/ 248479 h 2256183"/>
                <a:gd name="connsiteX62" fmla="*/ 2246243 w 2944694"/>
                <a:gd name="connsiteY62" fmla="*/ 278296 h 2256183"/>
                <a:gd name="connsiteX63" fmla="*/ 2305878 w 2944694"/>
                <a:gd name="connsiteY63" fmla="*/ 308113 h 2256183"/>
                <a:gd name="connsiteX64" fmla="*/ 2335695 w 2944694"/>
                <a:gd name="connsiteY64" fmla="*/ 327992 h 2256183"/>
                <a:gd name="connsiteX65" fmla="*/ 2365513 w 2944694"/>
                <a:gd name="connsiteY65" fmla="*/ 337931 h 2256183"/>
                <a:gd name="connsiteX66" fmla="*/ 2385391 w 2944694"/>
                <a:gd name="connsiteY66" fmla="*/ 367748 h 2256183"/>
                <a:gd name="connsiteX67" fmla="*/ 2415208 w 2944694"/>
                <a:gd name="connsiteY67" fmla="*/ 387626 h 2256183"/>
                <a:gd name="connsiteX68" fmla="*/ 2464904 w 2944694"/>
                <a:gd name="connsiteY68" fmla="*/ 437322 h 2256183"/>
                <a:gd name="connsiteX69" fmla="*/ 2514600 w 2944694"/>
                <a:gd name="connsiteY69" fmla="*/ 477079 h 2256183"/>
                <a:gd name="connsiteX70" fmla="*/ 2534478 w 2944694"/>
                <a:gd name="connsiteY70" fmla="*/ 506896 h 2256183"/>
                <a:gd name="connsiteX71" fmla="*/ 2574234 w 2944694"/>
                <a:gd name="connsiteY71" fmla="*/ 546653 h 2256183"/>
                <a:gd name="connsiteX72" fmla="*/ 2623930 w 2944694"/>
                <a:gd name="connsiteY72" fmla="*/ 606287 h 2256183"/>
                <a:gd name="connsiteX73" fmla="*/ 2663686 w 2944694"/>
                <a:gd name="connsiteY73" fmla="*/ 665922 h 2256183"/>
                <a:gd name="connsiteX74" fmla="*/ 2683565 w 2944694"/>
                <a:gd name="connsiteY74" fmla="*/ 685800 h 2256183"/>
                <a:gd name="connsiteX75" fmla="*/ 2703443 w 2944694"/>
                <a:gd name="connsiteY75" fmla="*/ 715618 h 2256183"/>
                <a:gd name="connsiteX76" fmla="*/ 2733260 w 2944694"/>
                <a:gd name="connsiteY76" fmla="*/ 735496 h 2256183"/>
                <a:gd name="connsiteX77" fmla="*/ 2773017 w 2944694"/>
                <a:gd name="connsiteY77" fmla="*/ 775253 h 2256183"/>
                <a:gd name="connsiteX78" fmla="*/ 2782956 w 2944694"/>
                <a:gd name="connsiteY78" fmla="*/ 805070 h 2256183"/>
                <a:gd name="connsiteX79" fmla="*/ 2812773 w 2944694"/>
                <a:gd name="connsiteY79" fmla="*/ 824948 h 2256183"/>
                <a:gd name="connsiteX80" fmla="*/ 2832652 w 2944694"/>
                <a:gd name="connsiteY80" fmla="*/ 884583 h 2256183"/>
                <a:gd name="connsiteX81" fmla="*/ 2852530 w 2944694"/>
                <a:gd name="connsiteY81" fmla="*/ 914400 h 2256183"/>
                <a:gd name="connsiteX82" fmla="*/ 2862469 w 2944694"/>
                <a:gd name="connsiteY82" fmla="*/ 944218 h 2256183"/>
                <a:gd name="connsiteX83" fmla="*/ 2882347 w 2944694"/>
                <a:gd name="connsiteY83" fmla="*/ 974035 h 2256183"/>
                <a:gd name="connsiteX84" fmla="*/ 2902226 w 2944694"/>
                <a:gd name="connsiteY84" fmla="*/ 1033670 h 2256183"/>
                <a:gd name="connsiteX85" fmla="*/ 2912165 w 2944694"/>
                <a:gd name="connsiteY85" fmla="*/ 1063487 h 2256183"/>
                <a:gd name="connsiteX86" fmla="*/ 2922104 w 2944694"/>
                <a:gd name="connsiteY86" fmla="*/ 1152939 h 2256183"/>
                <a:gd name="connsiteX87" fmla="*/ 2932043 w 2944694"/>
                <a:gd name="connsiteY87" fmla="*/ 1252331 h 2256183"/>
                <a:gd name="connsiteX88" fmla="*/ 2941982 w 2944694"/>
                <a:gd name="connsiteY88" fmla="*/ 1311966 h 2256183"/>
                <a:gd name="connsiteX89" fmla="*/ 2922104 w 2944694"/>
                <a:gd name="connsiteY89" fmla="*/ 1480931 h 2256183"/>
                <a:gd name="connsiteX90" fmla="*/ 2902226 w 2944694"/>
                <a:gd name="connsiteY90" fmla="*/ 1510748 h 2256183"/>
                <a:gd name="connsiteX91" fmla="*/ 2872408 w 2944694"/>
                <a:gd name="connsiteY91" fmla="*/ 1530626 h 2256183"/>
                <a:gd name="connsiteX92" fmla="*/ 2812773 w 2944694"/>
                <a:gd name="connsiteY92" fmla="*/ 1550505 h 2256183"/>
                <a:gd name="connsiteX93" fmla="*/ 2753139 w 2944694"/>
                <a:gd name="connsiteY93" fmla="*/ 1580322 h 2256183"/>
                <a:gd name="connsiteX94" fmla="*/ 2723321 w 2944694"/>
                <a:gd name="connsiteY94" fmla="*/ 1600200 h 2256183"/>
                <a:gd name="connsiteX95" fmla="*/ 2623930 w 2944694"/>
                <a:gd name="connsiteY95" fmla="*/ 1620079 h 2256183"/>
                <a:gd name="connsiteX96" fmla="*/ 2574234 w 2944694"/>
                <a:gd name="connsiteY96" fmla="*/ 1630018 h 2256183"/>
                <a:gd name="connsiteX97" fmla="*/ 2514600 w 2944694"/>
                <a:gd name="connsiteY97" fmla="*/ 1649896 h 2256183"/>
                <a:gd name="connsiteX98" fmla="*/ 2484782 w 2944694"/>
                <a:gd name="connsiteY98" fmla="*/ 1669774 h 2256183"/>
                <a:gd name="connsiteX99" fmla="*/ 2425147 w 2944694"/>
                <a:gd name="connsiteY99" fmla="*/ 1689653 h 2256183"/>
                <a:gd name="connsiteX100" fmla="*/ 2355573 w 2944694"/>
                <a:gd name="connsiteY100" fmla="*/ 1729409 h 2256183"/>
                <a:gd name="connsiteX101" fmla="*/ 2266121 w 2944694"/>
                <a:gd name="connsiteY101" fmla="*/ 1749287 h 2256183"/>
                <a:gd name="connsiteX102" fmla="*/ 2236304 w 2944694"/>
                <a:gd name="connsiteY102" fmla="*/ 1759226 h 2256183"/>
                <a:gd name="connsiteX103" fmla="*/ 2007704 w 2944694"/>
                <a:gd name="connsiteY103" fmla="*/ 1769166 h 2256183"/>
                <a:gd name="connsiteX104" fmla="*/ 1948069 w 2944694"/>
                <a:gd name="connsiteY104" fmla="*/ 1789044 h 2256183"/>
                <a:gd name="connsiteX105" fmla="*/ 1888434 w 2944694"/>
                <a:gd name="connsiteY105" fmla="*/ 1818861 h 2256183"/>
                <a:gd name="connsiteX106" fmla="*/ 1798982 w 2944694"/>
                <a:gd name="connsiteY106" fmla="*/ 1868557 h 2256183"/>
                <a:gd name="connsiteX107" fmla="*/ 1709530 w 2944694"/>
                <a:gd name="connsiteY107" fmla="*/ 1938131 h 2256183"/>
                <a:gd name="connsiteX108" fmla="*/ 1679713 w 2944694"/>
                <a:gd name="connsiteY108" fmla="*/ 1948070 h 2256183"/>
                <a:gd name="connsiteX109" fmla="*/ 1649895 w 2944694"/>
                <a:gd name="connsiteY109" fmla="*/ 1967948 h 2256183"/>
                <a:gd name="connsiteX110" fmla="*/ 1590260 w 2944694"/>
                <a:gd name="connsiteY110" fmla="*/ 1987826 h 2256183"/>
                <a:gd name="connsiteX111" fmla="*/ 1560443 w 2944694"/>
                <a:gd name="connsiteY111" fmla="*/ 2007705 h 2256183"/>
                <a:gd name="connsiteX112" fmla="*/ 1401417 w 2944694"/>
                <a:gd name="connsiteY112" fmla="*/ 2037522 h 2256183"/>
                <a:gd name="connsiteX113" fmla="*/ 1351721 w 2944694"/>
                <a:gd name="connsiteY113" fmla="*/ 2047461 h 2256183"/>
                <a:gd name="connsiteX114" fmla="*/ 1272208 w 2944694"/>
                <a:gd name="connsiteY114" fmla="*/ 2057400 h 2256183"/>
                <a:gd name="connsiteX115" fmla="*/ 1143000 w 2944694"/>
                <a:gd name="connsiteY115" fmla="*/ 2087218 h 2256183"/>
                <a:gd name="connsiteX116" fmla="*/ 874643 w 2944694"/>
                <a:gd name="connsiteY116" fmla="*/ 2067339 h 2256183"/>
                <a:gd name="connsiteX117" fmla="*/ 815008 w 2944694"/>
                <a:gd name="connsiteY117" fmla="*/ 2047461 h 2256183"/>
                <a:gd name="connsiteX118" fmla="*/ 785191 w 2944694"/>
                <a:gd name="connsiteY118" fmla="*/ 2037522 h 2256183"/>
                <a:gd name="connsiteX119" fmla="*/ 755373 w 2944694"/>
                <a:gd name="connsiteY119" fmla="*/ 2017644 h 2256183"/>
                <a:gd name="connsiteX120" fmla="*/ 695739 w 2944694"/>
                <a:gd name="connsiteY120" fmla="*/ 1997766 h 2256183"/>
                <a:gd name="connsiteX121" fmla="*/ 646043 w 2944694"/>
                <a:gd name="connsiteY121" fmla="*/ 1967948 h 2256183"/>
                <a:gd name="connsiteX122" fmla="*/ 616226 w 2944694"/>
                <a:gd name="connsiteY122" fmla="*/ 1948070 h 2256183"/>
                <a:gd name="connsiteX123" fmla="*/ 556591 w 2944694"/>
                <a:gd name="connsiteY123" fmla="*/ 1928192 h 2256183"/>
                <a:gd name="connsiteX124" fmla="*/ 526773 w 2944694"/>
                <a:gd name="connsiteY124" fmla="*/ 1918253 h 2256183"/>
                <a:gd name="connsiteX125" fmla="*/ 477078 w 2944694"/>
                <a:gd name="connsiteY125" fmla="*/ 1888435 h 2256183"/>
                <a:gd name="connsiteX126" fmla="*/ 447260 w 2944694"/>
                <a:gd name="connsiteY126" fmla="*/ 1898374 h 2256183"/>
                <a:gd name="connsiteX127" fmla="*/ 407504 w 2944694"/>
                <a:gd name="connsiteY127" fmla="*/ 1948070 h 2256183"/>
                <a:gd name="connsiteX128" fmla="*/ 397565 w 2944694"/>
                <a:gd name="connsiteY128" fmla="*/ 1977887 h 2256183"/>
                <a:gd name="connsiteX129" fmla="*/ 347869 w 2944694"/>
                <a:gd name="connsiteY129" fmla="*/ 2027583 h 2256183"/>
                <a:gd name="connsiteX130" fmla="*/ 327991 w 2944694"/>
                <a:gd name="connsiteY130" fmla="*/ 2057400 h 2256183"/>
                <a:gd name="connsiteX131" fmla="*/ 308113 w 2944694"/>
                <a:gd name="connsiteY131" fmla="*/ 2077279 h 2256183"/>
                <a:gd name="connsiteX132" fmla="*/ 268356 w 2944694"/>
                <a:gd name="connsiteY132" fmla="*/ 2136913 h 2256183"/>
                <a:gd name="connsiteX133" fmla="*/ 248478 w 2944694"/>
                <a:gd name="connsiteY133" fmla="*/ 2156792 h 2256183"/>
                <a:gd name="connsiteX134" fmla="*/ 208721 w 2944694"/>
                <a:gd name="connsiteY134" fmla="*/ 2206487 h 2256183"/>
                <a:gd name="connsiteX135" fmla="*/ 168965 w 2944694"/>
                <a:gd name="connsiteY135" fmla="*/ 2216426 h 2256183"/>
                <a:gd name="connsiteX136" fmla="*/ 139147 w 2944694"/>
                <a:gd name="connsiteY136" fmla="*/ 2236305 h 2256183"/>
                <a:gd name="connsiteX137" fmla="*/ 79513 w 2944694"/>
                <a:gd name="connsiteY137" fmla="*/ 2256183 h 2256183"/>
                <a:gd name="connsiteX138" fmla="*/ 19878 w 2944694"/>
                <a:gd name="connsiteY138" fmla="*/ 2226366 h 2256183"/>
                <a:gd name="connsiteX139" fmla="*/ 0 w 2944694"/>
                <a:gd name="connsiteY139" fmla="*/ 2196548 h 2256183"/>
                <a:gd name="connsiteX140" fmla="*/ 9939 w 2944694"/>
                <a:gd name="connsiteY140" fmla="*/ 1977887 h 22561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</a:cxnLst>
              <a:rect l="l" t="t" r="r" b="b"/>
              <a:pathLst>
                <a:path w="2944694" h="2256183">
                  <a:moveTo>
                    <a:pt x="29817" y="2027583"/>
                  </a:moveTo>
                  <a:cubicBezTo>
                    <a:pt x="33130" y="1974574"/>
                    <a:pt x="34196" y="1921377"/>
                    <a:pt x="39756" y="1868557"/>
                  </a:cubicBezTo>
                  <a:cubicBezTo>
                    <a:pt x="40853" y="1858138"/>
                    <a:pt x="46817" y="1848813"/>
                    <a:pt x="49695" y="1838739"/>
                  </a:cubicBezTo>
                  <a:cubicBezTo>
                    <a:pt x="56640" y="1814429"/>
                    <a:pt x="67702" y="1757065"/>
                    <a:pt x="79513" y="1739348"/>
                  </a:cubicBezTo>
                  <a:cubicBezTo>
                    <a:pt x="92765" y="1719470"/>
                    <a:pt x="111714" y="1702378"/>
                    <a:pt x="119269" y="1679713"/>
                  </a:cubicBezTo>
                  <a:cubicBezTo>
                    <a:pt x="122582" y="1669774"/>
                    <a:pt x="123397" y="1658613"/>
                    <a:pt x="129208" y="1649896"/>
                  </a:cubicBezTo>
                  <a:cubicBezTo>
                    <a:pt x="137005" y="1638201"/>
                    <a:pt x="150027" y="1630877"/>
                    <a:pt x="159026" y="1620079"/>
                  </a:cubicBezTo>
                  <a:cubicBezTo>
                    <a:pt x="166673" y="1610902"/>
                    <a:pt x="172278" y="1600200"/>
                    <a:pt x="178904" y="1590261"/>
                  </a:cubicBezTo>
                  <a:cubicBezTo>
                    <a:pt x="203417" y="1492208"/>
                    <a:pt x="170745" y="1593920"/>
                    <a:pt x="208721" y="1530626"/>
                  </a:cubicBezTo>
                  <a:cubicBezTo>
                    <a:pt x="214111" y="1521642"/>
                    <a:pt x="213975" y="1510180"/>
                    <a:pt x="218660" y="1500809"/>
                  </a:cubicBezTo>
                  <a:cubicBezTo>
                    <a:pt x="239052" y="1460025"/>
                    <a:pt x="233768" y="1481925"/>
                    <a:pt x="258417" y="1451113"/>
                  </a:cubicBezTo>
                  <a:cubicBezTo>
                    <a:pt x="296278" y="1403786"/>
                    <a:pt x="256999" y="1435493"/>
                    <a:pt x="308113" y="1401418"/>
                  </a:cubicBezTo>
                  <a:cubicBezTo>
                    <a:pt x="408588" y="1250703"/>
                    <a:pt x="299839" y="1405382"/>
                    <a:pt x="377686" y="1311966"/>
                  </a:cubicBezTo>
                  <a:cubicBezTo>
                    <a:pt x="385333" y="1302789"/>
                    <a:pt x="389918" y="1291325"/>
                    <a:pt x="397565" y="1282148"/>
                  </a:cubicBezTo>
                  <a:cubicBezTo>
                    <a:pt x="406563" y="1271350"/>
                    <a:pt x="418384" y="1263129"/>
                    <a:pt x="427382" y="1252331"/>
                  </a:cubicBezTo>
                  <a:cubicBezTo>
                    <a:pt x="435029" y="1243154"/>
                    <a:pt x="439394" y="1231503"/>
                    <a:pt x="447260" y="1222513"/>
                  </a:cubicBezTo>
                  <a:cubicBezTo>
                    <a:pt x="462687" y="1204883"/>
                    <a:pt x="480391" y="1189383"/>
                    <a:pt x="496956" y="1172818"/>
                  </a:cubicBezTo>
                  <a:lnTo>
                    <a:pt x="516834" y="1152939"/>
                  </a:lnTo>
                  <a:cubicBezTo>
                    <a:pt x="526773" y="1143000"/>
                    <a:pt x="538855" y="1134817"/>
                    <a:pt x="546652" y="1123122"/>
                  </a:cubicBezTo>
                  <a:cubicBezTo>
                    <a:pt x="553278" y="1113183"/>
                    <a:pt x="558664" y="1102295"/>
                    <a:pt x="566530" y="1093305"/>
                  </a:cubicBezTo>
                  <a:cubicBezTo>
                    <a:pt x="581957" y="1075674"/>
                    <a:pt x="603231" y="1063101"/>
                    <a:pt x="616226" y="1043609"/>
                  </a:cubicBezTo>
                  <a:cubicBezTo>
                    <a:pt x="677408" y="951837"/>
                    <a:pt x="599333" y="1064725"/>
                    <a:pt x="655982" y="993913"/>
                  </a:cubicBezTo>
                  <a:cubicBezTo>
                    <a:pt x="681673" y="961798"/>
                    <a:pt x="674603" y="951681"/>
                    <a:pt x="715617" y="924339"/>
                  </a:cubicBezTo>
                  <a:cubicBezTo>
                    <a:pt x="725556" y="917713"/>
                    <a:pt x="736106" y="911923"/>
                    <a:pt x="745434" y="904461"/>
                  </a:cubicBezTo>
                  <a:cubicBezTo>
                    <a:pt x="752751" y="898607"/>
                    <a:pt x="757278" y="889404"/>
                    <a:pt x="765313" y="884583"/>
                  </a:cubicBezTo>
                  <a:cubicBezTo>
                    <a:pt x="774297" y="879193"/>
                    <a:pt x="785972" y="879732"/>
                    <a:pt x="795130" y="874644"/>
                  </a:cubicBezTo>
                  <a:cubicBezTo>
                    <a:pt x="816014" y="863042"/>
                    <a:pt x="834887" y="848139"/>
                    <a:pt x="854765" y="834887"/>
                  </a:cubicBezTo>
                  <a:lnTo>
                    <a:pt x="884582" y="815009"/>
                  </a:lnTo>
                  <a:cubicBezTo>
                    <a:pt x="894521" y="808383"/>
                    <a:pt x="903068" y="798908"/>
                    <a:pt x="914400" y="795131"/>
                  </a:cubicBezTo>
                  <a:lnTo>
                    <a:pt x="944217" y="785192"/>
                  </a:lnTo>
                  <a:cubicBezTo>
                    <a:pt x="954156" y="778566"/>
                    <a:pt x="962138" y="766394"/>
                    <a:pt x="974034" y="765313"/>
                  </a:cubicBezTo>
                  <a:cubicBezTo>
                    <a:pt x="1018182" y="761300"/>
                    <a:pt x="1046156" y="772789"/>
                    <a:pt x="1083365" y="785192"/>
                  </a:cubicBezTo>
                  <a:cubicBezTo>
                    <a:pt x="1093304" y="791818"/>
                    <a:pt x="1102498" y="799728"/>
                    <a:pt x="1113182" y="805070"/>
                  </a:cubicBezTo>
                  <a:cubicBezTo>
                    <a:pt x="1122553" y="809755"/>
                    <a:pt x="1133370" y="810882"/>
                    <a:pt x="1143000" y="815009"/>
                  </a:cubicBezTo>
                  <a:cubicBezTo>
                    <a:pt x="1156618" y="820845"/>
                    <a:pt x="1169504" y="828261"/>
                    <a:pt x="1182756" y="834887"/>
                  </a:cubicBezTo>
                  <a:cubicBezTo>
                    <a:pt x="1196008" y="831574"/>
                    <a:pt x="1211147" y="832525"/>
                    <a:pt x="1222513" y="824948"/>
                  </a:cubicBezTo>
                  <a:cubicBezTo>
                    <a:pt x="1232452" y="818322"/>
                    <a:pt x="1237540" y="806047"/>
                    <a:pt x="1242391" y="795131"/>
                  </a:cubicBezTo>
                  <a:cubicBezTo>
                    <a:pt x="1250901" y="775983"/>
                    <a:pt x="1255643" y="755374"/>
                    <a:pt x="1262269" y="735496"/>
                  </a:cubicBezTo>
                  <a:cubicBezTo>
                    <a:pt x="1265582" y="725557"/>
                    <a:pt x="1269667" y="715843"/>
                    <a:pt x="1272208" y="705679"/>
                  </a:cubicBezTo>
                  <a:cubicBezTo>
                    <a:pt x="1275521" y="692427"/>
                    <a:pt x="1276038" y="678140"/>
                    <a:pt x="1282147" y="665922"/>
                  </a:cubicBezTo>
                  <a:cubicBezTo>
                    <a:pt x="1286338" y="657541"/>
                    <a:pt x="1295400" y="652670"/>
                    <a:pt x="1302026" y="646044"/>
                  </a:cubicBezTo>
                  <a:cubicBezTo>
                    <a:pt x="1307070" y="625868"/>
                    <a:pt x="1313348" y="596434"/>
                    <a:pt x="1321904" y="576470"/>
                  </a:cubicBezTo>
                  <a:cubicBezTo>
                    <a:pt x="1374166" y="454524"/>
                    <a:pt x="1311762" y="606689"/>
                    <a:pt x="1361660" y="506896"/>
                  </a:cubicBezTo>
                  <a:cubicBezTo>
                    <a:pt x="1387466" y="455286"/>
                    <a:pt x="1352652" y="496028"/>
                    <a:pt x="1391478" y="457200"/>
                  </a:cubicBezTo>
                  <a:cubicBezTo>
                    <a:pt x="1416461" y="382251"/>
                    <a:pt x="1382760" y="474638"/>
                    <a:pt x="1421295" y="397566"/>
                  </a:cubicBezTo>
                  <a:cubicBezTo>
                    <a:pt x="1447099" y="345957"/>
                    <a:pt x="1412286" y="386695"/>
                    <a:pt x="1451113" y="347870"/>
                  </a:cubicBezTo>
                  <a:cubicBezTo>
                    <a:pt x="1442629" y="203652"/>
                    <a:pt x="1433801" y="189469"/>
                    <a:pt x="1451113" y="59635"/>
                  </a:cubicBezTo>
                  <a:cubicBezTo>
                    <a:pt x="1453542" y="41419"/>
                    <a:pt x="1463012" y="18898"/>
                    <a:pt x="1480930" y="9939"/>
                  </a:cubicBezTo>
                  <a:cubicBezTo>
                    <a:pt x="1493148" y="3830"/>
                    <a:pt x="1507434" y="3313"/>
                    <a:pt x="1520686" y="0"/>
                  </a:cubicBezTo>
                  <a:lnTo>
                    <a:pt x="1580321" y="9939"/>
                  </a:lnTo>
                  <a:cubicBezTo>
                    <a:pt x="1603475" y="13501"/>
                    <a:pt x="1627068" y="14611"/>
                    <a:pt x="1649895" y="19879"/>
                  </a:cubicBezTo>
                  <a:cubicBezTo>
                    <a:pt x="1670312" y="24591"/>
                    <a:pt x="1688787" y="36794"/>
                    <a:pt x="1709530" y="39757"/>
                  </a:cubicBezTo>
                  <a:cubicBezTo>
                    <a:pt x="1739394" y="44023"/>
                    <a:pt x="1796827" y="50915"/>
                    <a:pt x="1828800" y="59635"/>
                  </a:cubicBezTo>
                  <a:cubicBezTo>
                    <a:pt x="1849015" y="65148"/>
                    <a:pt x="1868106" y="74431"/>
                    <a:pt x="1888434" y="79513"/>
                  </a:cubicBezTo>
                  <a:lnTo>
                    <a:pt x="1928191" y="89453"/>
                  </a:lnTo>
                  <a:cubicBezTo>
                    <a:pt x="1938130" y="96079"/>
                    <a:pt x="1948288" y="102388"/>
                    <a:pt x="1958008" y="109331"/>
                  </a:cubicBezTo>
                  <a:cubicBezTo>
                    <a:pt x="1971488" y="118959"/>
                    <a:pt x="1983382" y="130929"/>
                    <a:pt x="1997765" y="139148"/>
                  </a:cubicBezTo>
                  <a:cubicBezTo>
                    <a:pt x="2006861" y="144346"/>
                    <a:pt x="2017643" y="145774"/>
                    <a:pt x="2027582" y="149087"/>
                  </a:cubicBezTo>
                  <a:cubicBezTo>
                    <a:pt x="2085404" y="206912"/>
                    <a:pt x="2002060" y="126164"/>
                    <a:pt x="2077278" y="188844"/>
                  </a:cubicBezTo>
                  <a:cubicBezTo>
                    <a:pt x="2088076" y="197842"/>
                    <a:pt x="2094808" y="211835"/>
                    <a:pt x="2107095" y="218661"/>
                  </a:cubicBezTo>
                  <a:cubicBezTo>
                    <a:pt x="2125412" y="228837"/>
                    <a:pt x="2146852" y="231913"/>
                    <a:pt x="2166730" y="238539"/>
                  </a:cubicBezTo>
                  <a:lnTo>
                    <a:pt x="2196547" y="248479"/>
                  </a:lnTo>
                  <a:cubicBezTo>
                    <a:pt x="2235376" y="287306"/>
                    <a:pt x="2194632" y="252491"/>
                    <a:pt x="2246243" y="278296"/>
                  </a:cubicBezTo>
                  <a:cubicBezTo>
                    <a:pt x="2323309" y="316829"/>
                    <a:pt x="2230932" y="283132"/>
                    <a:pt x="2305878" y="308113"/>
                  </a:cubicBezTo>
                  <a:cubicBezTo>
                    <a:pt x="2315817" y="314739"/>
                    <a:pt x="2325011" y="322650"/>
                    <a:pt x="2335695" y="327992"/>
                  </a:cubicBezTo>
                  <a:cubicBezTo>
                    <a:pt x="2345066" y="332677"/>
                    <a:pt x="2357332" y="331386"/>
                    <a:pt x="2365513" y="337931"/>
                  </a:cubicBezTo>
                  <a:cubicBezTo>
                    <a:pt x="2374841" y="345393"/>
                    <a:pt x="2376944" y="359301"/>
                    <a:pt x="2385391" y="367748"/>
                  </a:cubicBezTo>
                  <a:cubicBezTo>
                    <a:pt x="2393838" y="376195"/>
                    <a:pt x="2406218" y="379760"/>
                    <a:pt x="2415208" y="387626"/>
                  </a:cubicBezTo>
                  <a:cubicBezTo>
                    <a:pt x="2432839" y="403053"/>
                    <a:pt x="2445412" y="424327"/>
                    <a:pt x="2464904" y="437322"/>
                  </a:cubicBezTo>
                  <a:cubicBezTo>
                    <a:pt x="2487044" y="452082"/>
                    <a:pt x="2498414" y="456846"/>
                    <a:pt x="2514600" y="477079"/>
                  </a:cubicBezTo>
                  <a:cubicBezTo>
                    <a:pt x="2522062" y="486407"/>
                    <a:pt x="2526704" y="497826"/>
                    <a:pt x="2534478" y="506896"/>
                  </a:cubicBezTo>
                  <a:cubicBezTo>
                    <a:pt x="2546675" y="521126"/>
                    <a:pt x="2562989" y="531660"/>
                    <a:pt x="2574234" y="546653"/>
                  </a:cubicBezTo>
                  <a:cubicBezTo>
                    <a:pt x="2624673" y="613905"/>
                    <a:pt x="2561454" y="564636"/>
                    <a:pt x="2623930" y="606287"/>
                  </a:cubicBezTo>
                  <a:cubicBezTo>
                    <a:pt x="2637182" y="626165"/>
                    <a:pt x="2646792" y="649029"/>
                    <a:pt x="2663686" y="665922"/>
                  </a:cubicBezTo>
                  <a:cubicBezTo>
                    <a:pt x="2670312" y="672548"/>
                    <a:pt x="2677711" y="678483"/>
                    <a:pt x="2683565" y="685800"/>
                  </a:cubicBezTo>
                  <a:cubicBezTo>
                    <a:pt x="2691027" y="695128"/>
                    <a:pt x="2694996" y="707171"/>
                    <a:pt x="2703443" y="715618"/>
                  </a:cubicBezTo>
                  <a:cubicBezTo>
                    <a:pt x="2711889" y="724065"/>
                    <a:pt x="2724191" y="727722"/>
                    <a:pt x="2733260" y="735496"/>
                  </a:cubicBezTo>
                  <a:cubicBezTo>
                    <a:pt x="2747490" y="747693"/>
                    <a:pt x="2773017" y="775253"/>
                    <a:pt x="2773017" y="775253"/>
                  </a:cubicBezTo>
                  <a:cubicBezTo>
                    <a:pt x="2776330" y="785192"/>
                    <a:pt x="2776411" y="796889"/>
                    <a:pt x="2782956" y="805070"/>
                  </a:cubicBezTo>
                  <a:cubicBezTo>
                    <a:pt x="2790418" y="814398"/>
                    <a:pt x="2806442" y="814819"/>
                    <a:pt x="2812773" y="824948"/>
                  </a:cubicBezTo>
                  <a:cubicBezTo>
                    <a:pt x="2823878" y="842717"/>
                    <a:pt x="2821029" y="867148"/>
                    <a:pt x="2832652" y="884583"/>
                  </a:cubicBezTo>
                  <a:lnTo>
                    <a:pt x="2852530" y="914400"/>
                  </a:lnTo>
                  <a:cubicBezTo>
                    <a:pt x="2855843" y="924339"/>
                    <a:pt x="2857784" y="934847"/>
                    <a:pt x="2862469" y="944218"/>
                  </a:cubicBezTo>
                  <a:cubicBezTo>
                    <a:pt x="2867811" y="954902"/>
                    <a:pt x="2877496" y="963119"/>
                    <a:pt x="2882347" y="974035"/>
                  </a:cubicBezTo>
                  <a:cubicBezTo>
                    <a:pt x="2890857" y="993183"/>
                    <a:pt x="2895600" y="1013792"/>
                    <a:pt x="2902226" y="1033670"/>
                  </a:cubicBezTo>
                  <a:lnTo>
                    <a:pt x="2912165" y="1063487"/>
                  </a:lnTo>
                  <a:cubicBezTo>
                    <a:pt x="2915478" y="1093304"/>
                    <a:pt x="2918963" y="1123103"/>
                    <a:pt x="2922104" y="1152939"/>
                  </a:cubicBezTo>
                  <a:cubicBezTo>
                    <a:pt x="2925590" y="1186052"/>
                    <a:pt x="2927913" y="1219292"/>
                    <a:pt x="2932043" y="1252331"/>
                  </a:cubicBezTo>
                  <a:cubicBezTo>
                    <a:pt x="2934543" y="1272328"/>
                    <a:pt x="2938669" y="1292088"/>
                    <a:pt x="2941982" y="1311966"/>
                  </a:cubicBezTo>
                  <a:cubicBezTo>
                    <a:pt x="2940412" y="1333949"/>
                    <a:pt x="2944694" y="1435751"/>
                    <a:pt x="2922104" y="1480931"/>
                  </a:cubicBezTo>
                  <a:cubicBezTo>
                    <a:pt x="2916762" y="1491615"/>
                    <a:pt x="2910673" y="1502302"/>
                    <a:pt x="2902226" y="1510748"/>
                  </a:cubicBezTo>
                  <a:cubicBezTo>
                    <a:pt x="2893779" y="1519195"/>
                    <a:pt x="2883324" y="1525774"/>
                    <a:pt x="2872408" y="1530626"/>
                  </a:cubicBezTo>
                  <a:cubicBezTo>
                    <a:pt x="2853260" y="1539136"/>
                    <a:pt x="2812773" y="1550505"/>
                    <a:pt x="2812773" y="1550505"/>
                  </a:cubicBezTo>
                  <a:cubicBezTo>
                    <a:pt x="2727326" y="1607469"/>
                    <a:pt x="2835433" y="1539176"/>
                    <a:pt x="2753139" y="1580322"/>
                  </a:cubicBezTo>
                  <a:cubicBezTo>
                    <a:pt x="2742455" y="1585664"/>
                    <a:pt x="2734738" y="1596687"/>
                    <a:pt x="2723321" y="1600200"/>
                  </a:cubicBezTo>
                  <a:cubicBezTo>
                    <a:pt x="2691029" y="1610136"/>
                    <a:pt x="2657060" y="1613453"/>
                    <a:pt x="2623930" y="1620079"/>
                  </a:cubicBezTo>
                  <a:cubicBezTo>
                    <a:pt x="2607365" y="1623392"/>
                    <a:pt x="2590260" y="1624676"/>
                    <a:pt x="2574234" y="1630018"/>
                  </a:cubicBezTo>
                  <a:cubicBezTo>
                    <a:pt x="2554356" y="1636644"/>
                    <a:pt x="2532034" y="1638273"/>
                    <a:pt x="2514600" y="1649896"/>
                  </a:cubicBezTo>
                  <a:cubicBezTo>
                    <a:pt x="2504661" y="1656522"/>
                    <a:pt x="2495698" y="1664922"/>
                    <a:pt x="2484782" y="1669774"/>
                  </a:cubicBezTo>
                  <a:cubicBezTo>
                    <a:pt x="2465634" y="1678284"/>
                    <a:pt x="2442582" y="1678030"/>
                    <a:pt x="2425147" y="1689653"/>
                  </a:cubicBezTo>
                  <a:cubicBezTo>
                    <a:pt x="2400429" y="1706132"/>
                    <a:pt x="2384398" y="1718600"/>
                    <a:pt x="2355573" y="1729409"/>
                  </a:cubicBezTo>
                  <a:cubicBezTo>
                    <a:pt x="2335165" y="1737062"/>
                    <a:pt x="2285015" y="1744564"/>
                    <a:pt x="2266121" y="1749287"/>
                  </a:cubicBezTo>
                  <a:cubicBezTo>
                    <a:pt x="2255957" y="1751828"/>
                    <a:pt x="2246750" y="1758422"/>
                    <a:pt x="2236304" y="1759226"/>
                  </a:cubicBezTo>
                  <a:cubicBezTo>
                    <a:pt x="2160257" y="1765076"/>
                    <a:pt x="2083904" y="1765853"/>
                    <a:pt x="2007704" y="1769166"/>
                  </a:cubicBezTo>
                  <a:cubicBezTo>
                    <a:pt x="1987826" y="1775792"/>
                    <a:pt x="1965503" y="1777421"/>
                    <a:pt x="1948069" y="1789044"/>
                  </a:cubicBezTo>
                  <a:cubicBezTo>
                    <a:pt x="1909535" y="1814734"/>
                    <a:pt x="1929584" y="1805145"/>
                    <a:pt x="1888434" y="1818861"/>
                  </a:cubicBezTo>
                  <a:cubicBezTo>
                    <a:pt x="1820083" y="1864430"/>
                    <a:pt x="1851465" y="1851063"/>
                    <a:pt x="1798982" y="1868557"/>
                  </a:cubicBezTo>
                  <a:cubicBezTo>
                    <a:pt x="1773255" y="1894284"/>
                    <a:pt x="1745194" y="1926243"/>
                    <a:pt x="1709530" y="1938131"/>
                  </a:cubicBezTo>
                  <a:cubicBezTo>
                    <a:pt x="1699591" y="1941444"/>
                    <a:pt x="1689084" y="1943385"/>
                    <a:pt x="1679713" y="1948070"/>
                  </a:cubicBezTo>
                  <a:cubicBezTo>
                    <a:pt x="1669029" y="1953412"/>
                    <a:pt x="1660811" y="1963097"/>
                    <a:pt x="1649895" y="1967948"/>
                  </a:cubicBezTo>
                  <a:cubicBezTo>
                    <a:pt x="1630747" y="1976458"/>
                    <a:pt x="1590260" y="1987826"/>
                    <a:pt x="1590260" y="1987826"/>
                  </a:cubicBezTo>
                  <a:cubicBezTo>
                    <a:pt x="1580321" y="1994452"/>
                    <a:pt x="1571669" y="2003623"/>
                    <a:pt x="1560443" y="2007705"/>
                  </a:cubicBezTo>
                  <a:cubicBezTo>
                    <a:pt x="1497131" y="2030728"/>
                    <a:pt x="1466864" y="2027453"/>
                    <a:pt x="1401417" y="2037522"/>
                  </a:cubicBezTo>
                  <a:cubicBezTo>
                    <a:pt x="1384720" y="2040091"/>
                    <a:pt x="1368418" y="2044892"/>
                    <a:pt x="1351721" y="2047461"/>
                  </a:cubicBezTo>
                  <a:cubicBezTo>
                    <a:pt x="1325321" y="2051522"/>
                    <a:pt x="1298712" y="2054087"/>
                    <a:pt x="1272208" y="2057400"/>
                  </a:cubicBezTo>
                  <a:cubicBezTo>
                    <a:pt x="1190349" y="2084687"/>
                    <a:pt x="1233316" y="2074316"/>
                    <a:pt x="1143000" y="2087218"/>
                  </a:cubicBezTo>
                  <a:cubicBezTo>
                    <a:pt x="1107070" y="2085422"/>
                    <a:pt x="944126" y="2083374"/>
                    <a:pt x="874643" y="2067339"/>
                  </a:cubicBezTo>
                  <a:cubicBezTo>
                    <a:pt x="854226" y="2062627"/>
                    <a:pt x="834886" y="2054087"/>
                    <a:pt x="815008" y="2047461"/>
                  </a:cubicBezTo>
                  <a:cubicBezTo>
                    <a:pt x="805069" y="2044148"/>
                    <a:pt x="793908" y="2043333"/>
                    <a:pt x="785191" y="2037522"/>
                  </a:cubicBezTo>
                  <a:cubicBezTo>
                    <a:pt x="775252" y="2030896"/>
                    <a:pt x="766289" y="2022495"/>
                    <a:pt x="755373" y="2017644"/>
                  </a:cubicBezTo>
                  <a:cubicBezTo>
                    <a:pt x="736226" y="2009134"/>
                    <a:pt x="695739" y="1997766"/>
                    <a:pt x="695739" y="1997766"/>
                  </a:cubicBezTo>
                  <a:cubicBezTo>
                    <a:pt x="656911" y="1958938"/>
                    <a:pt x="697653" y="1993753"/>
                    <a:pt x="646043" y="1967948"/>
                  </a:cubicBezTo>
                  <a:cubicBezTo>
                    <a:pt x="635359" y="1962606"/>
                    <a:pt x="627142" y="1952921"/>
                    <a:pt x="616226" y="1948070"/>
                  </a:cubicBezTo>
                  <a:cubicBezTo>
                    <a:pt x="597078" y="1939560"/>
                    <a:pt x="576469" y="1934818"/>
                    <a:pt x="556591" y="1928192"/>
                  </a:cubicBezTo>
                  <a:lnTo>
                    <a:pt x="526773" y="1918253"/>
                  </a:lnTo>
                  <a:cubicBezTo>
                    <a:pt x="511027" y="1902506"/>
                    <a:pt x="502883" y="1888435"/>
                    <a:pt x="477078" y="1888435"/>
                  </a:cubicBezTo>
                  <a:cubicBezTo>
                    <a:pt x="466601" y="1888435"/>
                    <a:pt x="457199" y="1895061"/>
                    <a:pt x="447260" y="1898374"/>
                  </a:cubicBezTo>
                  <a:cubicBezTo>
                    <a:pt x="428772" y="1916863"/>
                    <a:pt x="420041" y="1922995"/>
                    <a:pt x="407504" y="1948070"/>
                  </a:cubicBezTo>
                  <a:cubicBezTo>
                    <a:pt x="402819" y="1957441"/>
                    <a:pt x="403851" y="1969506"/>
                    <a:pt x="397565" y="1977887"/>
                  </a:cubicBezTo>
                  <a:cubicBezTo>
                    <a:pt x="383509" y="1996629"/>
                    <a:pt x="360864" y="2008091"/>
                    <a:pt x="347869" y="2027583"/>
                  </a:cubicBezTo>
                  <a:cubicBezTo>
                    <a:pt x="341243" y="2037522"/>
                    <a:pt x="335453" y="2048072"/>
                    <a:pt x="327991" y="2057400"/>
                  </a:cubicBezTo>
                  <a:cubicBezTo>
                    <a:pt x="322137" y="2064717"/>
                    <a:pt x="313736" y="2069782"/>
                    <a:pt x="308113" y="2077279"/>
                  </a:cubicBezTo>
                  <a:cubicBezTo>
                    <a:pt x="293779" y="2096391"/>
                    <a:pt x="285249" y="2120019"/>
                    <a:pt x="268356" y="2136913"/>
                  </a:cubicBezTo>
                  <a:cubicBezTo>
                    <a:pt x="261730" y="2143539"/>
                    <a:pt x="254332" y="2149475"/>
                    <a:pt x="248478" y="2156792"/>
                  </a:cubicBezTo>
                  <a:cubicBezTo>
                    <a:pt x="239113" y="2168498"/>
                    <a:pt x="224722" y="2198487"/>
                    <a:pt x="208721" y="2206487"/>
                  </a:cubicBezTo>
                  <a:cubicBezTo>
                    <a:pt x="196503" y="2212596"/>
                    <a:pt x="182217" y="2213113"/>
                    <a:pt x="168965" y="2216426"/>
                  </a:cubicBezTo>
                  <a:cubicBezTo>
                    <a:pt x="159026" y="2223052"/>
                    <a:pt x="150063" y="2231453"/>
                    <a:pt x="139147" y="2236305"/>
                  </a:cubicBezTo>
                  <a:cubicBezTo>
                    <a:pt x="120000" y="2244815"/>
                    <a:pt x="79513" y="2256183"/>
                    <a:pt x="79513" y="2256183"/>
                  </a:cubicBezTo>
                  <a:cubicBezTo>
                    <a:pt x="55262" y="2248100"/>
                    <a:pt x="39145" y="2245633"/>
                    <a:pt x="19878" y="2226366"/>
                  </a:cubicBezTo>
                  <a:cubicBezTo>
                    <a:pt x="11431" y="2217919"/>
                    <a:pt x="6626" y="2206487"/>
                    <a:pt x="0" y="2196548"/>
                  </a:cubicBezTo>
                  <a:lnTo>
                    <a:pt x="9939" y="1977887"/>
                  </a:lnTo>
                </a:path>
              </a:pathLst>
            </a:custGeom>
            <a:ln w="412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 15"/>
            <p:cNvSpPr/>
            <p:nvPr/>
          </p:nvSpPr>
          <p:spPr>
            <a:xfrm>
              <a:off x="4999383" y="2323745"/>
              <a:ext cx="1798982" cy="1864913"/>
            </a:xfrm>
            <a:custGeom>
              <a:avLst/>
              <a:gdLst>
                <a:gd name="connsiteX0" fmla="*/ 894521 w 1798982"/>
                <a:gd name="connsiteY0" fmla="*/ 11951 h 1864913"/>
                <a:gd name="connsiteX1" fmla="*/ 795130 w 1798982"/>
                <a:gd name="connsiteY1" fmla="*/ 91464 h 1864913"/>
                <a:gd name="connsiteX2" fmla="*/ 775252 w 1798982"/>
                <a:gd name="connsiteY2" fmla="*/ 121281 h 1864913"/>
                <a:gd name="connsiteX3" fmla="*/ 725556 w 1798982"/>
                <a:gd name="connsiteY3" fmla="*/ 161038 h 1864913"/>
                <a:gd name="connsiteX4" fmla="*/ 705678 w 1798982"/>
                <a:gd name="connsiteY4" fmla="*/ 190855 h 1864913"/>
                <a:gd name="connsiteX5" fmla="*/ 675860 w 1798982"/>
                <a:gd name="connsiteY5" fmla="*/ 210733 h 1864913"/>
                <a:gd name="connsiteX6" fmla="*/ 655982 w 1798982"/>
                <a:gd name="connsiteY6" fmla="*/ 230612 h 1864913"/>
                <a:gd name="connsiteX7" fmla="*/ 626165 w 1798982"/>
                <a:gd name="connsiteY7" fmla="*/ 240551 h 1864913"/>
                <a:gd name="connsiteX8" fmla="*/ 596347 w 1798982"/>
                <a:gd name="connsiteY8" fmla="*/ 260429 h 1864913"/>
                <a:gd name="connsiteX9" fmla="*/ 566530 w 1798982"/>
                <a:gd name="connsiteY9" fmla="*/ 270368 h 1864913"/>
                <a:gd name="connsiteX10" fmla="*/ 506895 w 1798982"/>
                <a:gd name="connsiteY10" fmla="*/ 300185 h 1864913"/>
                <a:gd name="connsiteX11" fmla="*/ 457200 w 1798982"/>
                <a:gd name="connsiteY11" fmla="*/ 359820 h 1864913"/>
                <a:gd name="connsiteX12" fmla="*/ 407504 w 1798982"/>
                <a:gd name="connsiteY12" fmla="*/ 399577 h 1864913"/>
                <a:gd name="connsiteX13" fmla="*/ 377687 w 1798982"/>
                <a:gd name="connsiteY13" fmla="*/ 429394 h 1864913"/>
                <a:gd name="connsiteX14" fmla="*/ 347869 w 1798982"/>
                <a:gd name="connsiteY14" fmla="*/ 449272 h 1864913"/>
                <a:gd name="connsiteX15" fmla="*/ 327991 w 1798982"/>
                <a:gd name="connsiteY15" fmla="*/ 469151 h 1864913"/>
                <a:gd name="connsiteX16" fmla="*/ 298174 w 1798982"/>
                <a:gd name="connsiteY16" fmla="*/ 479090 h 1864913"/>
                <a:gd name="connsiteX17" fmla="*/ 248478 w 1798982"/>
                <a:gd name="connsiteY17" fmla="*/ 508907 h 1864913"/>
                <a:gd name="connsiteX18" fmla="*/ 159026 w 1798982"/>
                <a:gd name="connsiteY18" fmla="*/ 558603 h 1864913"/>
                <a:gd name="connsiteX19" fmla="*/ 109330 w 1798982"/>
                <a:gd name="connsiteY19" fmla="*/ 608298 h 1864913"/>
                <a:gd name="connsiteX20" fmla="*/ 59634 w 1798982"/>
                <a:gd name="connsiteY20" fmla="*/ 657994 h 1864913"/>
                <a:gd name="connsiteX21" fmla="*/ 29817 w 1798982"/>
                <a:gd name="connsiteY21" fmla="*/ 717629 h 1864913"/>
                <a:gd name="connsiteX22" fmla="*/ 0 w 1798982"/>
                <a:gd name="connsiteY22" fmla="*/ 767325 h 1864913"/>
                <a:gd name="connsiteX23" fmla="*/ 9939 w 1798982"/>
                <a:gd name="connsiteY23" fmla="*/ 916412 h 1864913"/>
                <a:gd name="connsiteX24" fmla="*/ 39756 w 1798982"/>
                <a:gd name="connsiteY24" fmla="*/ 985985 h 1864913"/>
                <a:gd name="connsiteX25" fmla="*/ 79513 w 1798982"/>
                <a:gd name="connsiteY25" fmla="*/ 1025742 h 1864913"/>
                <a:gd name="connsiteX26" fmla="*/ 119269 w 1798982"/>
                <a:gd name="connsiteY26" fmla="*/ 1075438 h 1864913"/>
                <a:gd name="connsiteX27" fmla="*/ 129208 w 1798982"/>
                <a:gd name="connsiteY27" fmla="*/ 1105255 h 1864913"/>
                <a:gd name="connsiteX28" fmla="*/ 168965 w 1798982"/>
                <a:gd name="connsiteY28" fmla="*/ 1145012 h 1864913"/>
                <a:gd name="connsiteX29" fmla="*/ 198782 w 1798982"/>
                <a:gd name="connsiteY29" fmla="*/ 1204646 h 1864913"/>
                <a:gd name="connsiteX30" fmla="*/ 228600 w 1798982"/>
                <a:gd name="connsiteY30" fmla="*/ 1254342 h 1864913"/>
                <a:gd name="connsiteX31" fmla="*/ 268356 w 1798982"/>
                <a:gd name="connsiteY31" fmla="*/ 1343794 h 1864913"/>
                <a:gd name="connsiteX32" fmla="*/ 288234 w 1798982"/>
                <a:gd name="connsiteY32" fmla="*/ 1403429 h 1864913"/>
                <a:gd name="connsiteX33" fmla="*/ 298174 w 1798982"/>
                <a:gd name="connsiteY33" fmla="*/ 1433246 h 1864913"/>
                <a:gd name="connsiteX34" fmla="*/ 318052 w 1798982"/>
                <a:gd name="connsiteY34" fmla="*/ 1453125 h 1864913"/>
                <a:gd name="connsiteX35" fmla="*/ 327991 w 1798982"/>
                <a:gd name="connsiteY35" fmla="*/ 1492881 h 1864913"/>
                <a:gd name="connsiteX36" fmla="*/ 347869 w 1798982"/>
                <a:gd name="connsiteY36" fmla="*/ 1582333 h 1864913"/>
                <a:gd name="connsiteX37" fmla="*/ 367747 w 1798982"/>
                <a:gd name="connsiteY37" fmla="*/ 1641968 h 1864913"/>
                <a:gd name="connsiteX38" fmla="*/ 407504 w 1798982"/>
                <a:gd name="connsiteY38" fmla="*/ 1681725 h 1864913"/>
                <a:gd name="connsiteX39" fmla="*/ 457200 w 1798982"/>
                <a:gd name="connsiteY39" fmla="*/ 1721481 h 1864913"/>
                <a:gd name="connsiteX40" fmla="*/ 487017 w 1798982"/>
                <a:gd name="connsiteY40" fmla="*/ 1771177 h 1864913"/>
                <a:gd name="connsiteX41" fmla="*/ 506895 w 1798982"/>
                <a:gd name="connsiteY41" fmla="*/ 1800994 h 1864913"/>
                <a:gd name="connsiteX42" fmla="*/ 536713 w 1798982"/>
                <a:gd name="connsiteY42" fmla="*/ 1810933 h 1864913"/>
                <a:gd name="connsiteX43" fmla="*/ 556591 w 1798982"/>
                <a:gd name="connsiteY43" fmla="*/ 1830812 h 1864913"/>
                <a:gd name="connsiteX44" fmla="*/ 695739 w 1798982"/>
                <a:gd name="connsiteY44" fmla="*/ 1850690 h 1864913"/>
                <a:gd name="connsiteX45" fmla="*/ 775252 w 1798982"/>
                <a:gd name="connsiteY45" fmla="*/ 1860629 h 1864913"/>
                <a:gd name="connsiteX46" fmla="*/ 864704 w 1798982"/>
                <a:gd name="connsiteY46" fmla="*/ 1850690 h 1864913"/>
                <a:gd name="connsiteX47" fmla="*/ 924339 w 1798982"/>
                <a:gd name="connsiteY47" fmla="*/ 1731420 h 1864913"/>
                <a:gd name="connsiteX48" fmla="*/ 983974 w 1798982"/>
                <a:gd name="connsiteY48" fmla="*/ 1651907 h 1864913"/>
                <a:gd name="connsiteX49" fmla="*/ 993913 w 1798982"/>
                <a:gd name="connsiteY49" fmla="*/ 1622090 h 1864913"/>
                <a:gd name="connsiteX50" fmla="*/ 1013791 w 1798982"/>
                <a:gd name="connsiteY50" fmla="*/ 1592272 h 1864913"/>
                <a:gd name="connsiteX51" fmla="*/ 1053547 w 1798982"/>
                <a:gd name="connsiteY51" fmla="*/ 1512759 h 1864913"/>
                <a:gd name="connsiteX52" fmla="*/ 1113182 w 1798982"/>
                <a:gd name="connsiteY52" fmla="*/ 1433246 h 1864913"/>
                <a:gd name="connsiteX53" fmla="*/ 1133060 w 1798982"/>
                <a:gd name="connsiteY53" fmla="*/ 1403429 h 1864913"/>
                <a:gd name="connsiteX54" fmla="*/ 1162878 w 1798982"/>
                <a:gd name="connsiteY54" fmla="*/ 1393490 h 1864913"/>
                <a:gd name="connsiteX55" fmla="*/ 1182756 w 1798982"/>
                <a:gd name="connsiteY55" fmla="*/ 1363672 h 1864913"/>
                <a:gd name="connsiteX56" fmla="*/ 1242391 w 1798982"/>
                <a:gd name="connsiteY56" fmla="*/ 1323916 h 1864913"/>
                <a:gd name="connsiteX57" fmla="*/ 1272208 w 1798982"/>
                <a:gd name="connsiteY57" fmla="*/ 1284159 h 1864913"/>
                <a:gd name="connsiteX58" fmla="*/ 1292087 w 1798982"/>
                <a:gd name="connsiteY58" fmla="*/ 1264281 h 1864913"/>
                <a:gd name="connsiteX59" fmla="*/ 1311965 w 1798982"/>
                <a:gd name="connsiteY59" fmla="*/ 1234464 h 1864913"/>
                <a:gd name="connsiteX60" fmla="*/ 1331843 w 1798982"/>
                <a:gd name="connsiteY60" fmla="*/ 1214585 h 1864913"/>
                <a:gd name="connsiteX61" fmla="*/ 1371600 w 1798982"/>
                <a:gd name="connsiteY61" fmla="*/ 1164890 h 1864913"/>
                <a:gd name="connsiteX62" fmla="*/ 1401417 w 1798982"/>
                <a:gd name="connsiteY62" fmla="*/ 1145012 h 1864913"/>
                <a:gd name="connsiteX63" fmla="*/ 1441174 w 1798982"/>
                <a:gd name="connsiteY63" fmla="*/ 1105255 h 1864913"/>
                <a:gd name="connsiteX64" fmla="*/ 1470991 w 1798982"/>
                <a:gd name="connsiteY64" fmla="*/ 1075438 h 1864913"/>
                <a:gd name="connsiteX65" fmla="*/ 1490869 w 1798982"/>
                <a:gd name="connsiteY65" fmla="*/ 1055559 h 1864913"/>
                <a:gd name="connsiteX66" fmla="*/ 1540565 w 1798982"/>
                <a:gd name="connsiteY66" fmla="*/ 985985 h 1864913"/>
                <a:gd name="connsiteX67" fmla="*/ 1590260 w 1798982"/>
                <a:gd name="connsiteY67" fmla="*/ 926351 h 1864913"/>
                <a:gd name="connsiteX68" fmla="*/ 1630017 w 1798982"/>
                <a:gd name="connsiteY68" fmla="*/ 876655 h 1864913"/>
                <a:gd name="connsiteX69" fmla="*/ 1649895 w 1798982"/>
                <a:gd name="connsiteY69" fmla="*/ 846838 h 1864913"/>
                <a:gd name="connsiteX70" fmla="*/ 1669774 w 1798982"/>
                <a:gd name="connsiteY70" fmla="*/ 826959 h 1864913"/>
                <a:gd name="connsiteX71" fmla="*/ 1709530 w 1798982"/>
                <a:gd name="connsiteY71" fmla="*/ 767325 h 1864913"/>
                <a:gd name="connsiteX72" fmla="*/ 1749287 w 1798982"/>
                <a:gd name="connsiteY72" fmla="*/ 717629 h 1864913"/>
                <a:gd name="connsiteX73" fmla="*/ 1779104 w 1798982"/>
                <a:gd name="connsiteY73" fmla="*/ 628177 h 1864913"/>
                <a:gd name="connsiteX74" fmla="*/ 1789043 w 1798982"/>
                <a:gd name="connsiteY74" fmla="*/ 598359 h 1864913"/>
                <a:gd name="connsiteX75" fmla="*/ 1798982 w 1798982"/>
                <a:gd name="connsiteY75" fmla="*/ 558603 h 1864913"/>
                <a:gd name="connsiteX76" fmla="*/ 1789043 w 1798982"/>
                <a:gd name="connsiteY76" fmla="*/ 300185 h 1864913"/>
                <a:gd name="connsiteX77" fmla="*/ 1779104 w 1798982"/>
                <a:gd name="connsiteY77" fmla="*/ 270368 h 1864913"/>
                <a:gd name="connsiteX78" fmla="*/ 1759226 w 1798982"/>
                <a:gd name="connsiteY78" fmla="*/ 240551 h 1864913"/>
                <a:gd name="connsiteX79" fmla="*/ 1709530 w 1798982"/>
                <a:gd name="connsiteY79" fmla="*/ 200794 h 1864913"/>
                <a:gd name="connsiteX80" fmla="*/ 1649895 w 1798982"/>
                <a:gd name="connsiteY80" fmla="*/ 161038 h 1864913"/>
                <a:gd name="connsiteX81" fmla="*/ 1600200 w 1798982"/>
                <a:gd name="connsiteY81" fmla="*/ 131220 h 1864913"/>
                <a:gd name="connsiteX82" fmla="*/ 1550504 w 1798982"/>
                <a:gd name="connsiteY82" fmla="*/ 91464 h 1864913"/>
                <a:gd name="connsiteX83" fmla="*/ 1490869 w 1798982"/>
                <a:gd name="connsiteY83" fmla="*/ 71585 h 1864913"/>
                <a:gd name="connsiteX84" fmla="*/ 1401417 w 1798982"/>
                <a:gd name="connsiteY84" fmla="*/ 51707 h 1864913"/>
                <a:gd name="connsiteX85" fmla="*/ 1371600 w 1798982"/>
                <a:gd name="connsiteY85" fmla="*/ 41768 h 1864913"/>
                <a:gd name="connsiteX86" fmla="*/ 1262269 w 1798982"/>
                <a:gd name="connsiteY86" fmla="*/ 21890 h 1864913"/>
                <a:gd name="connsiteX87" fmla="*/ 1143000 w 1798982"/>
                <a:gd name="connsiteY87" fmla="*/ 2012 h 1864913"/>
                <a:gd name="connsiteX88" fmla="*/ 974034 w 1798982"/>
                <a:gd name="connsiteY88" fmla="*/ 11951 h 1864913"/>
                <a:gd name="connsiteX89" fmla="*/ 934278 w 1798982"/>
                <a:gd name="connsiteY89" fmla="*/ 21890 h 1864913"/>
                <a:gd name="connsiteX90" fmla="*/ 874643 w 1798982"/>
                <a:gd name="connsiteY90" fmla="*/ 41768 h 1864913"/>
                <a:gd name="connsiteX91" fmla="*/ 894521 w 1798982"/>
                <a:gd name="connsiteY91" fmla="*/ 11951 h 1864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</a:cxnLst>
              <a:rect l="l" t="t" r="r" b="b"/>
              <a:pathLst>
                <a:path w="1798982" h="1864913">
                  <a:moveTo>
                    <a:pt x="894521" y="11951"/>
                  </a:moveTo>
                  <a:cubicBezTo>
                    <a:pt x="853762" y="36407"/>
                    <a:pt x="823288" y="49227"/>
                    <a:pt x="795130" y="91464"/>
                  </a:cubicBezTo>
                  <a:cubicBezTo>
                    <a:pt x="788504" y="101403"/>
                    <a:pt x="783699" y="112835"/>
                    <a:pt x="775252" y="121281"/>
                  </a:cubicBezTo>
                  <a:cubicBezTo>
                    <a:pt x="723589" y="172943"/>
                    <a:pt x="764901" y="111856"/>
                    <a:pt x="725556" y="161038"/>
                  </a:cubicBezTo>
                  <a:cubicBezTo>
                    <a:pt x="718094" y="170366"/>
                    <a:pt x="714125" y="182409"/>
                    <a:pt x="705678" y="190855"/>
                  </a:cubicBezTo>
                  <a:cubicBezTo>
                    <a:pt x="697231" y="199302"/>
                    <a:pt x="685188" y="203271"/>
                    <a:pt x="675860" y="210733"/>
                  </a:cubicBezTo>
                  <a:cubicBezTo>
                    <a:pt x="668543" y="216587"/>
                    <a:pt x="664017" y="225791"/>
                    <a:pt x="655982" y="230612"/>
                  </a:cubicBezTo>
                  <a:cubicBezTo>
                    <a:pt x="646998" y="236002"/>
                    <a:pt x="635536" y="235866"/>
                    <a:pt x="626165" y="240551"/>
                  </a:cubicBezTo>
                  <a:cubicBezTo>
                    <a:pt x="615481" y="245893"/>
                    <a:pt x="607031" y="255087"/>
                    <a:pt x="596347" y="260429"/>
                  </a:cubicBezTo>
                  <a:cubicBezTo>
                    <a:pt x="586976" y="265114"/>
                    <a:pt x="575901" y="265683"/>
                    <a:pt x="566530" y="270368"/>
                  </a:cubicBezTo>
                  <a:cubicBezTo>
                    <a:pt x="489464" y="308901"/>
                    <a:pt x="581841" y="275204"/>
                    <a:pt x="506895" y="300185"/>
                  </a:cubicBezTo>
                  <a:cubicBezTo>
                    <a:pt x="461931" y="345151"/>
                    <a:pt x="516279" y="288927"/>
                    <a:pt x="457200" y="359820"/>
                  </a:cubicBezTo>
                  <a:cubicBezTo>
                    <a:pt x="430916" y="391360"/>
                    <a:pt x="442515" y="370400"/>
                    <a:pt x="407504" y="399577"/>
                  </a:cubicBezTo>
                  <a:cubicBezTo>
                    <a:pt x="396706" y="408575"/>
                    <a:pt x="388485" y="420396"/>
                    <a:pt x="377687" y="429394"/>
                  </a:cubicBezTo>
                  <a:cubicBezTo>
                    <a:pt x="368510" y="437041"/>
                    <a:pt x="357197" y="441810"/>
                    <a:pt x="347869" y="449272"/>
                  </a:cubicBezTo>
                  <a:cubicBezTo>
                    <a:pt x="340552" y="455126"/>
                    <a:pt x="336026" y="464330"/>
                    <a:pt x="327991" y="469151"/>
                  </a:cubicBezTo>
                  <a:cubicBezTo>
                    <a:pt x="319007" y="474541"/>
                    <a:pt x="308113" y="475777"/>
                    <a:pt x="298174" y="479090"/>
                  </a:cubicBezTo>
                  <a:cubicBezTo>
                    <a:pt x="253573" y="523688"/>
                    <a:pt x="306541" y="476649"/>
                    <a:pt x="248478" y="508907"/>
                  </a:cubicBezTo>
                  <a:cubicBezTo>
                    <a:pt x="145950" y="565867"/>
                    <a:pt x="226494" y="536114"/>
                    <a:pt x="159026" y="558603"/>
                  </a:cubicBezTo>
                  <a:cubicBezTo>
                    <a:pt x="119267" y="618239"/>
                    <a:pt x="162340" y="561914"/>
                    <a:pt x="109330" y="608298"/>
                  </a:cubicBezTo>
                  <a:cubicBezTo>
                    <a:pt x="91699" y="623725"/>
                    <a:pt x="59634" y="657994"/>
                    <a:pt x="59634" y="657994"/>
                  </a:cubicBezTo>
                  <a:cubicBezTo>
                    <a:pt x="34653" y="732940"/>
                    <a:pt x="68350" y="640563"/>
                    <a:pt x="29817" y="717629"/>
                  </a:cubicBezTo>
                  <a:cubicBezTo>
                    <a:pt x="4012" y="769240"/>
                    <a:pt x="38827" y="728496"/>
                    <a:pt x="0" y="767325"/>
                  </a:cubicBezTo>
                  <a:cubicBezTo>
                    <a:pt x="3313" y="817021"/>
                    <a:pt x="4439" y="866911"/>
                    <a:pt x="9939" y="916412"/>
                  </a:cubicBezTo>
                  <a:cubicBezTo>
                    <a:pt x="11608" y="931432"/>
                    <a:pt x="33514" y="977663"/>
                    <a:pt x="39756" y="985985"/>
                  </a:cubicBezTo>
                  <a:cubicBezTo>
                    <a:pt x="51001" y="1000978"/>
                    <a:pt x="69117" y="1010148"/>
                    <a:pt x="79513" y="1025742"/>
                  </a:cubicBezTo>
                  <a:cubicBezTo>
                    <a:pt x="104589" y="1063356"/>
                    <a:pt x="90945" y="1047112"/>
                    <a:pt x="119269" y="1075438"/>
                  </a:cubicBezTo>
                  <a:cubicBezTo>
                    <a:pt x="122582" y="1085377"/>
                    <a:pt x="123119" y="1096730"/>
                    <a:pt x="129208" y="1105255"/>
                  </a:cubicBezTo>
                  <a:cubicBezTo>
                    <a:pt x="140101" y="1120506"/>
                    <a:pt x="168965" y="1145012"/>
                    <a:pt x="168965" y="1145012"/>
                  </a:cubicBezTo>
                  <a:cubicBezTo>
                    <a:pt x="193948" y="1219961"/>
                    <a:pt x="160247" y="1127574"/>
                    <a:pt x="198782" y="1204646"/>
                  </a:cubicBezTo>
                  <a:cubicBezTo>
                    <a:pt x="224586" y="1256255"/>
                    <a:pt x="189773" y="1215517"/>
                    <a:pt x="228600" y="1254342"/>
                  </a:cubicBezTo>
                  <a:cubicBezTo>
                    <a:pt x="252255" y="1325309"/>
                    <a:pt x="236855" y="1296543"/>
                    <a:pt x="268356" y="1343794"/>
                  </a:cubicBezTo>
                  <a:lnTo>
                    <a:pt x="288234" y="1403429"/>
                  </a:lnTo>
                  <a:cubicBezTo>
                    <a:pt x="291547" y="1413368"/>
                    <a:pt x="290766" y="1425838"/>
                    <a:pt x="298174" y="1433246"/>
                  </a:cubicBezTo>
                  <a:lnTo>
                    <a:pt x="318052" y="1453125"/>
                  </a:lnTo>
                  <a:cubicBezTo>
                    <a:pt x="321365" y="1466377"/>
                    <a:pt x="325028" y="1479546"/>
                    <a:pt x="327991" y="1492881"/>
                  </a:cubicBezTo>
                  <a:cubicBezTo>
                    <a:pt x="336098" y="1529364"/>
                    <a:pt x="337480" y="1547703"/>
                    <a:pt x="347869" y="1582333"/>
                  </a:cubicBezTo>
                  <a:cubicBezTo>
                    <a:pt x="353890" y="1602403"/>
                    <a:pt x="352931" y="1627152"/>
                    <a:pt x="367747" y="1641968"/>
                  </a:cubicBezTo>
                  <a:cubicBezTo>
                    <a:pt x="380999" y="1655220"/>
                    <a:pt x="397108" y="1666131"/>
                    <a:pt x="407504" y="1681725"/>
                  </a:cubicBezTo>
                  <a:cubicBezTo>
                    <a:pt x="433194" y="1720259"/>
                    <a:pt x="416050" y="1707765"/>
                    <a:pt x="457200" y="1721481"/>
                  </a:cubicBezTo>
                  <a:cubicBezTo>
                    <a:pt x="474460" y="1773261"/>
                    <a:pt x="455833" y="1732197"/>
                    <a:pt x="487017" y="1771177"/>
                  </a:cubicBezTo>
                  <a:cubicBezTo>
                    <a:pt x="494479" y="1780505"/>
                    <a:pt x="497567" y="1793532"/>
                    <a:pt x="506895" y="1800994"/>
                  </a:cubicBezTo>
                  <a:cubicBezTo>
                    <a:pt x="515076" y="1807539"/>
                    <a:pt x="526774" y="1807620"/>
                    <a:pt x="536713" y="1810933"/>
                  </a:cubicBezTo>
                  <a:cubicBezTo>
                    <a:pt x="543339" y="1817559"/>
                    <a:pt x="548210" y="1826621"/>
                    <a:pt x="556591" y="1830812"/>
                  </a:cubicBezTo>
                  <a:cubicBezTo>
                    <a:pt x="583649" y="1844342"/>
                    <a:pt x="692441" y="1850324"/>
                    <a:pt x="695739" y="1850690"/>
                  </a:cubicBezTo>
                  <a:cubicBezTo>
                    <a:pt x="722286" y="1853640"/>
                    <a:pt x="748748" y="1857316"/>
                    <a:pt x="775252" y="1860629"/>
                  </a:cubicBezTo>
                  <a:cubicBezTo>
                    <a:pt x="805069" y="1857316"/>
                    <a:pt x="838289" y="1864913"/>
                    <a:pt x="864704" y="1850690"/>
                  </a:cubicBezTo>
                  <a:cubicBezTo>
                    <a:pt x="913495" y="1824418"/>
                    <a:pt x="899175" y="1769167"/>
                    <a:pt x="924339" y="1731420"/>
                  </a:cubicBezTo>
                  <a:cubicBezTo>
                    <a:pt x="969293" y="1663988"/>
                    <a:pt x="947201" y="1688678"/>
                    <a:pt x="983974" y="1651907"/>
                  </a:cubicBezTo>
                  <a:cubicBezTo>
                    <a:pt x="987287" y="1641968"/>
                    <a:pt x="989228" y="1631461"/>
                    <a:pt x="993913" y="1622090"/>
                  </a:cubicBezTo>
                  <a:cubicBezTo>
                    <a:pt x="999255" y="1611406"/>
                    <a:pt x="1008940" y="1603188"/>
                    <a:pt x="1013791" y="1592272"/>
                  </a:cubicBezTo>
                  <a:cubicBezTo>
                    <a:pt x="1050337" y="1510043"/>
                    <a:pt x="1012724" y="1553584"/>
                    <a:pt x="1053547" y="1512759"/>
                  </a:cubicBezTo>
                  <a:cubicBezTo>
                    <a:pt x="1079410" y="1435179"/>
                    <a:pt x="1037041" y="1547457"/>
                    <a:pt x="1113182" y="1433246"/>
                  </a:cubicBezTo>
                  <a:cubicBezTo>
                    <a:pt x="1119808" y="1423307"/>
                    <a:pt x="1123732" y="1410891"/>
                    <a:pt x="1133060" y="1403429"/>
                  </a:cubicBezTo>
                  <a:cubicBezTo>
                    <a:pt x="1141241" y="1396884"/>
                    <a:pt x="1152939" y="1396803"/>
                    <a:pt x="1162878" y="1393490"/>
                  </a:cubicBezTo>
                  <a:cubicBezTo>
                    <a:pt x="1169504" y="1383551"/>
                    <a:pt x="1173766" y="1371538"/>
                    <a:pt x="1182756" y="1363672"/>
                  </a:cubicBezTo>
                  <a:cubicBezTo>
                    <a:pt x="1200736" y="1347940"/>
                    <a:pt x="1242391" y="1323916"/>
                    <a:pt x="1242391" y="1323916"/>
                  </a:cubicBezTo>
                  <a:cubicBezTo>
                    <a:pt x="1252330" y="1310664"/>
                    <a:pt x="1261603" y="1296885"/>
                    <a:pt x="1272208" y="1284159"/>
                  </a:cubicBezTo>
                  <a:cubicBezTo>
                    <a:pt x="1278207" y="1276960"/>
                    <a:pt x="1286233" y="1271598"/>
                    <a:pt x="1292087" y="1264281"/>
                  </a:cubicBezTo>
                  <a:cubicBezTo>
                    <a:pt x="1299549" y="1254953"/>
                    <a:pt x="1304503" y="1243792"/>
                    <a:pt x="1311965" y="1234464"/>
                  </a:cubicBezTo>
                  <a:cubicBezTo>
                    <a:pt x="1317819" y="1227147"/>
                    <a:pt x="1325989" y="1221902"/>
                    <a:pt x="1331843" y="1214585"/>
                  </a:cubicBezTo>
                  <a:cubicBezTo>
                    <a:pt x="1354804" y="1185883"/>
                    <a:pt x="1344934" y="1186223"/>
                    <a:pt x="1371600" y="1164890"/>
                  </a:cubicBezTo>
                  <a:cubicBezTo>
                    <a:pt x="1380928" y="1157428"/>
                    <a:pt x="1392348" y="1152786"/>
                    <a:pt x="1401417" y="1145012"/>
                  </a:cubicBezTo>
                  <a:cubicBezTo>
                    <a:pt x="1415647" y="1132815"/>
                    <a:pt x="1427922" y="1118507"/>
                    <a:pt x="1441174" y="1105255"/>
                  </a:cubicBezTo>
                  <a:lnTo>
                    <a:pt x="1470991" y="1075438"/>
                  </a:lnTo>
                  <a:lnTo>
                    <a:pt x="1490869" y="1055559"/>
                  </a:lnTo>
                  <a:cubicBezTo>
                    <a:pt x="1515523" y="981597"/>
                    <a:pt x="1477678" y="1080315"/>
                    <a:pt x="1540565" y="985985"/>
                  </a:cubicBezTo>
                  <a:cubicBezTo>
                    <a:pt x="1568240" y="944473"/>
                    <a:pt x="1551996" y="964615"/>
                    <a:pt x="1590260" y="926351"/>
                  </a:cubicBezTo>
                  <a:cubicBezTo>
                    <a:pt x="1609611" y="868301"/>
                    <a:pt x="1585060" y="921612"/>
                    <a:pt x="1630017" y="876655"/>
                  </a:cubicBezTo>
                  <a:cubicBezTo>
                    <a:pt x="1638464" y="868208"/>
                    <a:pt x="1642433" y="856166"/>
                    <a:pt x="1649895" y="846838"/>
                  </a:cubicBezTo>
                  <a:cubicBezTo>
                    <a:pt x="1655749" y="839520"/>
                    <a:pt x="1664151" y="834456"/>
                    <a:pt x="1669774" y="826959"/>
                  </a:cubicBezTo>
                  <a:cubicBezTo>
                    <a:pt x="1684108" y="807847"/>
                    <a:pt x="1692637" y="784218"/>
                    <a:pt x="1709530" y="767325"/>
                  </a:cubicBezTo>
                  <a:cubicBezTo>
                    <a:pt x="1737854" y="738999"/>
                    <a:pt x="1724210" y="755243"/>
                    <a:pt x="1749287" y="717629"/>
                  </a:cubicBezTo>
                  <a:lnTo>
                    <a:pt x="1779104" y="628177"/>
                  </a:lnTo>
                  <a:cubicBezTo>
                    <a:pt x="1782417" y="618238"/>
                    <a:pt x="1786502" y="608523"/>
                    <a:pt x="1789043" y="598359"/>
                  </a:cubicBezTo>
                  <a:lnTo>
                    <a:pt x="1798982" y="558603"/>
                  </a:lnTo>
                  <a:cubicBezTo>
                    <a:pt x="1795669" y="472464"/>
                    <a:pt x="1794974" y="386184"/>
                    <a:pt x="1789043" y="300185"/>
                  </a:cubicBezTo>
                  <a:cubicBezTo>
                    <a:pt x="1788322" y="289733"/>
                    <a:pt x="1783789" y="279739"/>
                    <a:pt x="1779104" y="270368"/>
                  </a:cubicBezTo>
                  <a:cubicBezTo>
                    <a:pt x="1773762" y="259684"/>
                    <a:pt x="1766688" y="249879"/>
                    <a:pt x="1759226" y="240551"/>
                  </a:cubicBezTo>
                  <a:cubicBezTo>
                    <a:pt x="1736092" y="211634"/>
                    <a:pt x="1740527" y="226624"/>
                    <a:pt x="1709530" y="200794"/>
                  </a:cubicBezTo>
                  <a:cubicBezTo>
                    <a:pt x="1659897" y="159433"/>
                    <a:pt x="1702296" y="178505"/>
                    <a:pt x="1649895" y="161038"/>
                  </a:cubicBezTo>
                  <a:cubicBezTo>
                    <a:pt x="1599533" y="110673"/>
                    <a:pt x="1664706" y="169923"/>
                    <a:pt x="1600200" y="131220"/>
                  </a:cubicBezTo>
                  <a:cubicBezTo>
                    <a:pt x="1541193" y="95816"/>
                    <a:pt x="1627229" y="125564"/>
                    <a:pt x="1550504" y="91464"/>
                  </a:cubicBezTo>
                  <a:cubicBezTo>
                    <a:pt x="1531356" y="82954"/>
                    <a:pt x="1510747" y="78211"/>
                    <a:pt x="1490869" y="71585"/>
                  </a:cubicBezTo>
                  <a:cubicBezTo>
                    <a:pt x="1441936" y="55274"/>
                    <a:pt x="1471382" y="63368"/>
                    <a:pt x="1401417" y="51707"/>
                  </a:cubicBezTo>
                  <a:cubicBezTo>
                    <a:pt x="1391478" y="48394"/>
                    <a:pt x="1381764" y="44309"/>
                    <a:pt x="1371600" y="41768"/>
                  </a:cubicBezTo>
                  <a:cubicBezTo>
                    <a:pt x="1328961" y="31108"/>
                    <a:pt x="1306575" y="30751"/>
                    <a:pt x="1262269" y="21890"/>
                  </a:cubicBezTo>
                  <a:cubicBezTo>
                    <a:pt x="1152819" y="0"/>
                    <a:pt x="1321678" y="24346"/>
                    <a:pt x="1143000" y="2012"/>
                  </a:cubicBezTo>
                  <a:cubicBezTo>
                    <a:pt x="1086678" y="5325"/>
                    <a:pt x="1030199" y="6602"/>
                    <a:pt x="974034" y="11951"/>
                  </a:cubicBezTo>
                  <a:cubicBezTo>
                    <a:pt x="960436" y="13246"/>
                    <a:pt x="947362" y="17965"/>
                    <a:pt x="934278" y="21890"/>
                  </a:cubicBezTo>
                  <a:cubicBezTo>
                    <a:pt x="914208" y="27911"/>
                    <a:pt x="895597" y="41768"/>
                    <a:pt x="874643" y="41768"/>
                  </a:cubicBezTo>
                  <a:lnTo>
                    <a:pt x="894521" y="11951"/>
                  </a:lnTo>
                  <a:close/>
                </a:path>
              </a:pathLst>
            </a:custGeom>
            <a:noFill/>
            <a:ln w="412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reeform 16"/>
            <p:cNvSpPr/>
            <p:nvPr/>
          </p:nvSpPr>
          <p:spPr>
            <a:xfrm>
              <a:off x="6231835" y="5212970"/>
              <a:ext cx="1725590" cy="810143"/>
            </a:xfrm>
            <a:custGeom>
              <a:avLst/>
              <a:gdLst>
                <a:gd name="connsiteX0" fmla="*/ 208722 w 1725590"/>
                <a:gd name="connsiteY0" fmla="*/ 442395 h 810143"/>
                <a:gd name="connsiteX1" fmla="*/ 288235 w 1725590"/>
                <a:gd name="connsiteY1" fmla="*/ 402639 h 810143"/>
                <a:gd name="connsiteX2" fmla="*/ 327991 w 1725590"/>
                <a:gd name="connsiteY2" fmla="*/ 352943 h 810143"/>
                <a:gd name="connsiteX3" fmla="*/ 387626 w 1725590"/>
                <a:gd name="connsiteY3" fmla="*/ 323126 h 810143"/>
                <a:gd name="connsiteX4" fmla="*/ 437322 w 1725590"/>
                <a:gd name="connsiteY4" fmla="*/ 293308 h 810143"/>
                <a:gd name="connsiteX5" fmla="*/ 496956 w 1725590"/>
                <a:gd name="connsiteY5" fmla="*/ 253552 h 810143"/>
                <a:gd name="connsiteX6" fmla="*/ 556591 w 1725590"/>
                <a:gd name="connsiteY6" fmla="*/ 213795 h 810143"/>
                <a:gd name="connsiteX7" fmla="*/ 586408 w 1725590"/>
                <a:gd name="connsiteY7" fmla="*/ 193917 h 810143"/>
                <a:gd name="connsiteX8" fmla="*/ 705678 w 1725590"/>
                <a:gd name="connsiteY8" fmla="*/ 154160 h 810143"/>
                <a:gd name="connsiteX9" fmla="*/ 765313 w 1725590"/>
                <a:gd name="connsiteY9" fmla="*/ 134282 h 810143"/>
                <a:gd name="connsiteX10" fmla="*/ 844826 w 1725590"/>
                <a:gd name="connsiteY10" fmla="*/ 114404 h 810143"/>
                <a:gd name="connsiteX11" fmla="*/ 904461 w 1725590"/>
                <a:gd name="connsiteY11" fmla="*/ 94526 h 810143"/>
                <a:gd name="connsiteX12" fmla="*/ 1003852 w 1725590"/>
                <a:gd name="connsiteY12" fmla="*/ 74647 h 810143"/>
                <a:gd name="connsiteX13" fmla="*/ 1033669 w 1725590"/>
                <a:gd name="connsiteY13" fmla="*/ 54769 h 810143"/>
                <a:gd name="connsiteX14" fmla="*/ 1053548 w 1725590"/>
                <a:gd name="connsiteY14" fmla="*/ 34891 h 810143"/>
                <a:gd name="connsiteX15" fmla="*/ 1083365 w 1725590"/>
                <a:gd name="connsiteY15" fmla="*/ 24952 h 810143"/>
                <a:gd name="connsiteX16" fmla="*/ 1152939 w 1725590"/>
                <a:gd name="connsiteY16" fmla="*/ 5073 h 810143"/>
                <a:gd name="connsiteX17" fmla="*/ 1232452 w 1725590"/>
                <a:gd name="connsiteY17" fmla="*/ 15013 h 810143"/>
                <a:gd name="connsiteX18" fmla="*/ 1282148 w 1725590"/>
                <a:gd name="connsiteY18" fmla="*/ 24952 h 810143"/>
                <a:gd name="connsiteX19" fmla="*/ 1391478 w 1725590"/>
                <a:gd name="connsiteY19" fmla="*/ 34891 h 810143"/>
                <a:gd name="connsiteX20" fmla="*/ 1441174 w 1725590"/>
                <a:gd name="connsiteY20" fmla="*/ 44830 h 810143"/>
                <a:gd name="connsiteX21" fmla="*/ 1500808 w 1725590"/>
                <a:gd name="connsiteY21" fmla="*/ 64708 h 810143"/>
                <a:gd name="connsiteX22" fmla="*/ 1530626 w 1725590"/>
                <a:gd name="connsiteY22" fmla="*/ 84587 h 810143"/>
                <a:gd name="connsiteX23" fmla="*/ 1590261 w 1725590"/>
                <a:gd name="connsiteY23" fmla="*/ 104465 h 810143"/>
                <a:gd name="connsiteX24" fmla="*/ 1620078 w 1725590"/>
                <a:gd name="connsiteY24" fmla="*/ 124343 h 810143"/>
                <a:gd name="connsiteX25" fmla="*/ 1659835 w 1725590"/>
                <a:gd name="connsiteY25" fmla="*/ 183978 h 810143"/>
                <a:gd name="connsiteX26" fmla="*/ 1679713 w 1725590"/>
                <a:gd name="connsiteY26" fmla="*/ 273430 h 810143"/>
                <a:gd name="connsiteX27" fmla="*/ 1699591 w 1725590"/>
                <a:gd name="connsiteY27" fmla="*/ 303247 h 810143"/>
                <a:gd name="connsiteX28" fmla="*/ 1709530 w 1725590"/>
                <a:gd name="connsiteY28" fmla="*/ 422517 h 810143"/>
                <a:gd name="connsiteX29" fmla="*/ 1699591 w 1725590"/>
                <a:gd name="connsiteY29" fmla="*/ 452334 h 810143"/>
                <a:gd name="connsiteX30" fmla="*/ 1659835 w 1725590"/>
                <a:gd name="connsiteY30" fmla="*/ 502030 h 810143"/>
                <a:gd name="connsiteX31" fmla="*/ 1639956 w 1725590"/>
                <a:gd name="connsiteY31" fmla="*/ 561665 h 810143"/>
                <a:gd name="connsiteX32" fmla="*/ 1620078 w 1725590"/>
                <a:gd name="connsiteY32" fmla="*/ 621300 h 810143"/>
                <a:gd name="connsiteX33" fmla="*/ 1600200 w 1725590"/>
                <a:gd name="connsiteY33" fmla="*/ 690873 h 810143"/>
                <a:gd name="connsiteX34" fmla="*/ 1530626 w 1725590"/>
                <a:gd name="connsiteY34" fmla="*/ 750508 h 810143"/>
                <a:gd name="connsiteX35" fmla="*/ 1470991 w 1725590"/>
                <a:gd name="connsiteY35" fmla="*/ 770387 h 810143"/>
                <a:gd name="connsiteX36" fmla="*/ 1441174 w 1725590"/>
                <a:gd name="connsiteY36" fmla="*/ 780326 h 810143"/>
                <a:gd name="connsiteX37" fmla="*/ 1381539 w 1725590"/>
                <a:gd name="connsiteY37" fmla="*/ 810143 h 810143"/>
                <a:gd name="connsiteX38" fmla="*/ 1073426 w 1725590"/>
                <a:gd name="connsiteY38" fmla="*/ 800204 h 810143"/>
                <a:gd name="connsiteX39" fmla="*/ 983974 w 1725590"/>
                <a:gd name="connsiteY39" fmla="*/ 780326 h 810143"/>
                <a:gd name="connsiteX40" fmla="*/ 944217 w 1725590"/>
                <a:gd name="connsiteY40" fmla="*/ 770387 h 810143"/>
                <a:gd name="connsiteX41" fmla="*/ 894522 w 1725590"/>
                <a:gd name="connsiteY41" fmla="*/ 740569 h 810143"/>
                <a:gd name="connsiteX42" fmla="*/ 874643 w 1725590"/>
                <a:gd name="connsiteY42" fmla="*/ 720691 h 810143"/>
                <a:gd name="connsiteX43" fmla="*/ 834887 w 1725590"/>
                <a:gd name="connsiteY43" fmla="*/ 700813 h 810143"/>
                <a:gd name="connsiteX44" fmla="*/ 725556 w 1725590"/>
                <a:gd name="connsiteY44" fmla="*/ 710752 h 810143"/>
                <a:gd name="connsiteX45" fmla="*/ 576469 w 1725590"/>
                <a:gd name="connsiteY45" fmla="*/ 720691 h 810143"/>
                <a:gd name="connsiteX46" fmla="*/ 546652 w 1725590"/>
                <a:gd name="connsiteY46" fmla="*/ 730630 h 810143"/>
                <a:gd name="connsiteX47" fmla="*/ 397565 w 1725590"/>
                <a:gd name="connsiteY47" fmla="*/ 750508 h 810143"/>
                <a:gd name="connsiteX48" fmla="*/ 99391 w 1725590"/>
                <a:gd name="connsiteY48" fmla="*/ 760447 h 810143"/>
                <a:gd name="connsiteX49" fmla="*/ 39756 w 1725590"/>
                <a:gd name="connsiteY49" fmla="*/ 740569 h 810143"/>
                <a:gd name="connsiteX50" fmla="*/ 0 w 1725590"/>
                <a:gd name="connsiteY50" fmla="*/ 680934 h 810143"/>
                <a:gd name="connsiteX51" fmla="*/ 9939 w 1725590"/>
                <a:gd name="connsiteY51" fmla="*/ 591482 h 810143"/>
                <a:gd name="connsiteX52" fmla="*/ 59635 w 1725590"/>
                <a:gd name="connsiteY52" fmla="*/ 541787 h 810143"/>
                <a:gd name="connsiteX53" fmla="*/ 99391 w 1725590"/>
                <a:gd name="connsiteY53" fmla="*/ 492091 h 810143"/>
                <a:gd name="connsiteX54" fmla="*/ 129208 w 1725590"/>
                <a:gd name="connsiteY54" fmla="*/ 472213 h 810143"/>
                <a:gd name="connsiteX55" fmla="*/ 149087 w 1725590"/>
                <a:gd name="connsiteY55" fmla="*/ 452334 h 810143"/>
                <a:gd name="connsiteX56" fmla="*/ 208722 w 1725590"/>
                <a:gd name="connsiteY56" fmla="*/ 442395 h 810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</a:cxnLst>
              <a:rect l="l" t="t" r="r" b="b"/>
              <a:pathLst>
                <a:path w="1725590" h="810143">
                  <a:moveTo>
                    <a:pt x="208722" y="442395"/>
                  </a:moveTo>
                  <a:cubicBezTo>
                    <a:pt x="231913" y="434113"/>
                    <a:pt x="258463" y="426457"/>
                    <a:pt x="288235" y="402639"/>
                  </a:cubicBezTo>
                  <a:cubicBezTo>
                    <a:pt x="337408" y="363300"/>
                    <a:pt x="276338" y="404596"/>
                    <a:pt x="327991" y="352943"/>
                  </a:cubicBezTo>
                  <a:cubicBezTo>
                    <a:pt x="347258" y="333676"/>
                    <a:pt x="363374" y="331210"/>
                    <a:pt x="387626" y="323126"/>
                  </a:cubicBezTo>
                  <a:cubicBezTo>
                    <a:pt x="432221" y="278529"/>
                    <a:pt x="379262" y="325563"/>
                    <a:pt x="437322" y="293308"/>
                  </a:cubicBezTo>
                  <a:cubicBezTo>
                    <a:pt x="458206" y="281706"/>
                    <a:pt x="477078" y="266804"/>
                    <a:pt x="496956" y="253552"/>
                  </a:cubicBezTo>
                  <a:lnTo>
                    <a:pt x="556591" y="213795"/>
                  </a:lnTo>
                  <a:cubicBezTo>
                    <a:pt x="566530" y="207169"/>
                    <a:pt x="575076" y="197694"/>
                    <a:pt x="586408" y="193917"/>
                  </a:cubicBezTo>
                  <a:lnTo>
                    <a:pt x="705678" y="154160"/>
                  </a:lnTo>
                  <a:lnTo>
                    <a:pt x="765313" y="134282"/>
                  </a:lnTo>
                  <a:cubicBezTo>
                    <a:pt x="791817" y="127656"/>
                    <a:pt x="818908" y="123043"/>
                    <a:pt x="844826" y="114404"/>
                  </a:cubicBezTo>
                  <a:cubicBezTo>
                    <a:pt x="864704" y="107778"/>
                    <a:pt x="883793" y="97971"/>
                    <a:pt x="904461" y="94526"/>
                  </a:cubicBezTo>
                  <a:cubicBezTo>
                    <a:pt x="977569" y="82341"/>
                    <a:pt x="944545" y="89475"/>
                    <a:pt x="1003852" y="74647"/>
                  </a:cubicBezTo>
                  <a:cubicBezTo>
                    <a:pt x="1013791" y="68021"/>
                    <a:pt x="1024341" y="62231"/>
                    <a:pt x="1033669" y="54769"/>
                  </a:cubicBezTo>
                  <a:cubicBezTo>
                    <a:pt x="1040986" y="48915"/>
                    <a:pt x="1045513" y="39712"/>
                    <a:pt x="1053548" y="34891"/>
                  </a:cubicBezTo>
                  <a:cubicBezTo>
                    <a:pt x="1062532" y="29501"/>
                    <a:pt x="1073291" y="27830"/>
                    <a:pt x="1083365" y="24952"/>
                  </a:cubicBezTo>
                  <a:cubicBezTo>
                    <a:pt x="1170699" y="0"/>
                    <a:pt x="1081469" y="28899"/>
                    <a:pt x="1152939" y="5073"/>
                  </a:cubicBezTo>
                  <a:cubicBezTo>
                    <a:pt x="1179443" y="8386"/>
                    <a:pt x="1206052" y="10951"/>
                    <a:pt x="1232452" y="15013"/>
                  </a:cubicBezTo>
                  <a:cubicBezTo>
                    <a:pt x="1249149" y="17582"/>
                    <a:pt x="1265385" y="22857"/>
                    <a:pt x="1282148" y="24952"/>
                  </a:cubicBezTo>
                  <a:cubicBezTo>
                    <a:pt x="1318459" y="29491"/>
                    <a:pt x="1355035" y="31578"/>
                    <a:pt x="1391478" y="34891"/>
                  </a:cubicBezTo>
                  <a:cubicBezTo>
                    <a:pt x="1408043" y="38204"/>
                    <a:pt x="1424876" y="40385"/>
                    <a:pt x="1441174" y="44830"/>
                  </a:cubicBezTo>
                  <a:cubicBezTo>
                    <a:pt x="1461389" y="50343"/>
                    <a:pt x="1500808" y="64708"/>
                    <a:pt x="1500808" y="64708"/>
                  </a:cubicBezTo>
                  <a:cubicBezTo>
                    <a:pt x="1510747" y="71334"/>
                    <a:pt x="1519710" y="79735"/>
                    <a:pt x="1530626" y="84587"/>
                  </a:cubicBezTo>
                  <a:cubicBezTo>
                    <a:pt x="1549774" y="93097"/>
                    <a:pt x="1590261" y="104465"/>
                    <a:pt x="1590261" y="104465"/>
                  </a:cubicBezTo>
                  <a:cubicBezTo>
                    <a:pt x="1600200" y="111091"/>
                    <a:pt x="1612212" y="115353"/>
                    <a:pt x="1620078" y="124343"/>
                  </a:cubicBezTo>
                  <a:cubicBezTo>
                    <a:pt x="1635810" y="142323"/>
                    <a:pt x="1659835" y="183978"/>
                    <a:pt x="1659835" y="183978"/>
                  </a:cubicBezTo>
                  <a:cubicBezTo>
                    <a:pt x="1663652" y="206882"/>
                    <a:pt x="1667479" y="248962"/>
                    <a:pt x="1679713" y="273430"/>
                  </a:cubicBezTo>
                  <a:cubicBezTo>
                    <a:pt x="1685055" y="284114"/>
                    <a:pt x="1692965" y="293308"/>
                    <a:pt x="1699591" y="303247"/>
                  </a:cubicBezTo>
                  <a:cubicBezTo>
                    <a:pt x="1723058" y="373651"/>
                    <a:pt x="1725590" y="350244"/>
                    <a:pt x="1709530" y="422517"/>
                  </a:cubicBezTo>
                  <a:cubicBezTo>
                    <a:pt x="1707257" y="432744"/>
                    <a:pt x="1704981" y="443350"/>
                    <a:pt x="1699591" y="452334"/>
                  </a:cubicBezTo>
                  <a:cubicBezTo>
                    <a:pt x="1664187" y="511341"/>
                    <a:pt x="1693935" y="425305"/>
                    <a:pt x="1659835" y="502030"/>
                  </a:cubicBezTo>
                  <a:cubicBezTo>
                    <a:pt x="1651325" y="521178"/>
                    <a:pt x="1646582" y="541787"/>
                    <a:pt x="1639956" y="561665"/>
                  </a:cubicBezTo>
                  <a:lnTo>
                    <a:pt x="1620078" y="621300"/>
                  </a:lnTo>
                  <a:cubicBezTo>
                    <a:pt x="1619039" y="625457"/>
                    <a:pt x="1605684" y="683195"/>
                    <a:pt x="1600200" y="690873"/>
                  </a:cubicBezTo>
                  <a:cubicBezTo>
                    <a:pt x="1588744" y="706912"/>
                    <a:pt x="1552616" y="740735"/>
                    <a:pt x="1530626" y="750508"/>
                  </a:cubicBezTo>
                  <a:cubicBezTo>
                    <a:pt x="1511478" y="759018"/>
                    <a:pt x="1490869" y="763761"/>
                    <a:pt x="1470991" y="770387"/>
                  </a:cubicBezTo>
                  <a:cubicBezTo>
                    <a:pt x="1461052" y="773700"/>
                    <a:pt x="1449891" y="774515"/>
                    <a:pt x="1441174" y="780326"/>
                  </a:cubicBezTo>
                  <a:cubicBezTo>
                    <a:pt x="1402639" y="806015"/>
                    <a:pt x="1422688" y="796427"/>
                    <a:pt x="1381539" y="810143"/>
                  </a:cubicBezTo>
                  <a:cubicBezTo>
                    <a:pt x="1278835" y="806830"/>
                    <a:pt x="1176034" y="805750"/>
                    <a:pt x="1073426" y="800204"/>
                  </a:cubicBezTo>
                  <a:cubicBezTo>
                    <a:pt x="1018119" y="797214"/>
                    <a:pt x="1025287" y="792130"/>
                    <a:pt x="983974" y="780326"/>
                  </a:cubicBezTo>
                  <a:cubicBezTo>
                    <a:pt x="970839" y="776573"/>
                    <a:pt x="957469" y="773700"/>
                    <a:pt x="944217" y="770387"/>
                  </a:cubicBezTo>
                  <a:cubicBezTo>
                    <a:pt x="893855" y="720022"/>
                    <a:pt x="959028" y="779272"/>
                    <a:pt x="894522" y="740569"/>
                  </a:cubicBezTo>
                  <a:cubicBezTo>
                    <a:pt x="886487" y="735748"/>
                    <a:pt x="882440" y="725889"/>
                    <a:pt x="874643" y="720691"/>
                  </a:cubicBezTo>
                  <a:cubicBezTo>
                    <a:pt x="862315" y="712473"/>
                    <a:pt x="848139" y="707439"/>
                    <a:pt x="834887" y="700813"/>
                  </a:cubicBezTo>
                  <a:lnTo>
                    <a:pt x="725556" y="710752"/>
                  </a:lnTo>
                  <a:cubicBezTo>
                    <a:pt x="675897" y="714572"/>
                    <a:pt x="625970" y="715191"/>
                    <a:pt x="576469" y="720691"/>
                  </a:cubicBezTo>
                  <a:cubicBezTo>
                    <a:pt x="566056" y="721848"/>
                    <a:pt x="556925" y="728575"/>
                    <a:pt x="546652" y="730630"/>
                  </a:cubicBezTo>
                  <a:cubicBezTo>
                    <a:pt x="523791" y="735202"/>
                    <a:pt x="416914" y="748089"/>
                    <a:pt x="397565" y="750508"/>
                  </a:cubicBezTo>
                  <a:cubicBezTo>
                    <a:pt x="262432" y="795554"/>
                    <a:pt x="358866" y="771259"/>
                    <a:pt x="99391" y="760447"/>
                  </a:cubicBezTo>
                  <a:cubicBezTo>
                    <a:pt x="79513" y="753821"/>
                    <a:pt x="51379" y="758004"/>
                    <a:pt x="39756" y="740569"/>
                  </a:cubicBezTo>
                  <a:lnTo>
                    <a:pt x="0" y="680934"/>
                  </a:lnTo>
                  <a:cubicBezTo>
                    <a:pt x="3313" y="651117"/>
                    <a:pt x="2663" y="620587"/>
                    <a:pt x="9939" y="591482"/>
                  </a:cubicBezTo>
                  <a:cubicBezTo>
                    <a:pt x="17394" y="561664"/>
                    <a:pt x="38928" y="558353"/>
                    <a:pt x="59635" y="541787"/>
                  </a:cubicBezTo>
                  <a:cubicBezTo>
                    <a:pt x="108808" y="502448"/>
                    <a:pt x="47738" y="543744"/>
                    <a:pt x="99391" y="492091"/>
                  </a:cubicBezTo>
                  <a:cubicBezTo>
                    <a:pt x="107838" y="483644"/>
                    <a:pt x="119880" y="479675"/>
                    <a:pt x="129208" y="472213"/>
                  </a:cubicBezTo>
                  <a:cubicBezTo>
                    <a:pt x="136526" y="466359"/>
                    <a:pt x="141051" y="457155"/>
                    <a:pt x="149087" y="452334"/>
                  </a:cubicBezTo>
                  <a:cubicBezTo>
                    <a:pt x="169144" y="440300"/>
                    <a:pt x="185531" y="450678"/>
                    <a:pt x="208722" y="442395"/>
                  </a:cubicBezTo>
                  <a:close/>
                </a:path>
              </a:pathLst>
            </a:custGeom>
            <a:noFill/>
            <a:ln w="412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xmlns="" val="2885563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222"/>
          <a:stretch/>
        </p:blipFill>
        <p:spPr>
          <a:xfrm>
            <a:off x="0" y="152400"/>
            <a:ext cx="9143999" cy="6705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8600" y="152400"/>
            <a:ext cx="6703823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FF00"/>
                </a:solidFill>
              </a:rPr>
              <a:t>The Mother of all </a:t>
            </a:r>
            <a:r>
              <a:rPr lang="en-US" sz="2800" b="1" dirty="0" err="1" smtClean="0">
                <a:solidFill>
                  <a:srgbClr val="FFFF00"/>
                </a:solidFill>
              </a:rPr>
              <a:t>PyroCbs</a:t>
            </a:r>
            <a:r>
              <a:rPr lang="en-US" sz="2800" b="1" dirty="0" smtClean="0">
                <a:solidFill>
                  <a:srgbClr val="FFFF00"/>
                </a:solidFill>
              </a:rPr>
              <a:t>: British Columbia</a:t>
            </a:r>
          </a:p>
          <a:p>
            <a:pPr algn="ctr"/>
            <a:r>
              <a:rPr lang="en-US" sz="2400" b="1" dirty="0" smtClean="0">
                <a:solidFill>
                  <a:srgbClr val="FFFF00"/>
                </a:solidFill>
              </a:rPr>
              <a:t>12 August 2017</a:t>
            </a:r>
            <a:endParaRPr lang="en-US" sz="2400" b="1" dirty="0">
              <a:solidFill>
                <a:srgbClr val="FFFF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71600" y="1752600"/>
            <a:ext cx="7175169" cy="44012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Off the charts:</a:t>
            </a:r>
          </a:p>
          <a:p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smtClean="0">
                <a:solidFill>
                  <a:schemeClr val="bg1"/>
                </a:solidFill>
              </a:rPr>
              <a:t> * UVAI</a:t>
            </a:r>
          </a:p>
          <a:p>
            <a:r>
              <a:rPr lang="en-US" sz="2800" b="1" dirty="0" smtClean="0">
                <a:solidFill>
                  <a:schemeClr val="bg1"/>
                </a:solidFill>
              </a:rPr>
              <a:t> * Stratospheric… </a:t>
            </a:r>
          </a:p>
          <a:p>
            <a:r>
              <a:rPr lang="en-US" sz="2800" b="1" dirty="0" smtClean="0">
                <a:solidFill>
                  <a:schemeClr val="bg1"/>
                </a:solidFill>
              </a:rPr>
              <a:t>    * plume AOD</a:t>
            </a:r>
          </a:p>
          <a:p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smtClean="0">
                <a:solidFill>
                  <a:schemeClr val="bg1"/>
                </a:solidFill>
              </a:rPr>
              <a:t>   * plume CO</a:t>
            </a:r>
          </a:p>
          <a:p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smtClean="0">
                <a:solidFill>
                  <a:schemeClr val="bg1"/>
                </a:solidFill>
              </a:rPr>
              <a:t>   * plume altitude</a:t>
            </a:r>
          </a:p>
          <a:p>
            <a:r>
              <a:rPr lang="en-US" sz="2800" b="1" dirty="0"/>
              <a:t> </a:t>
            </a:r>
            <a:r>
              <a:rPr lang="en-US" sz="2800" b="1" dirty="0" smtClean="0"/>
              <a:t>* </a:t>
            </a:r>
            <a:r>
              <a:rPr lang="en-US" sz="2800" b="1" dirty="0" err="1" smtClean="0"/>
              <a:t>Diabatic</a:t>
            </a:r>
            <a:r>
              <a:rPr lang="en-US" sz="2800" b="1" dirty="0" smtClean="0"/>
              <a:t> plume ascent from lowermost </a:t>
            </a:r>
            <a:r>
              <a:rPr lang="en-US" sz="2800" b="1" dirty="0" err="1" smtClean="0"/>
              <a:t>strat</a:t>
            </a:r>
            <a:r>
              <a:rPr lang="en-US" sz="2800" b="1" dirty="0" smtClean="0"/>
              <a:t>.</a:t>
            </a:r>
          </a:p>
          <a:p>
            <a:r>
              <a:rPr lang="en-US" sz="2800" b="1" dirty="0" smtClean="0"/>
              <a:t>      *like Chisholm and Black Saturday plumes.</a:t>
            </a:r>
          </a:p>
          <a:p>
            <a:r>
              <a:rPr lang="en-US" sz="2800" b="1" dirty="0" smtClean="0"/>
              <a:t> </a:t>
            </a:r>
          </a:p>
          <a:p>
            <a:r>
              <a:rPr lang="en-US" sz="2800" b="1" dirty="0" smtClean="0"/>
              <a:t>                         ! EGU Session </a:t>
            </a:r>
            <a:r>
              <a:rPr lang="en-US" sz="2800" b="1" i="1" dirty="0" smtClean="0"/>
              <a:t>AS3.4 </a:t>
            </a:r>
            <a:r>
              <a:rPr lang="en-US" sz="2800" b="1" dirty="0" smtClean="0"/>
              <a:t>!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xmlns="" val="169451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1295400"/>
            <a:ext cx="9171921" cy="5562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09600" y="304800"/>
            <a:ext cx="620573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3200" b="1" dirty="0" smtClean="0"/>
          </a:p>
          <a:p>
            <a:r>
              <a:rPr lang="en-US" sz="3200" b="1" dirty="0" smtClean="0"/>
              <a:t>Window IR Brightness Temperature</a:t>
            </a:r>
            <a:endParaRPr lang="en-US" sz="3200" b="1" dirty="0"/>
          </a:p>
        </p:txBody>
      </p:sp>
      <p:grpSp>
        <p:nvGrpSpPr>
          <p:cNvPr id="6" name="Group 5"/>
          <p:cNvGrpSpPr/>
          <p:nvPr/>
        </p:nvGrpSpPr>
        <p:grpSpPr>
          <a:xfrm>
            <a:off x="3619500" y="1676400"/>
            <a:ext cx="5036728" cy="3848100"/>
            <a:chOff x="3619500" y="1676400"/>
            <a:chExt cx="5036728" cy="3848100"/>
          </a:xfrm>
        </p:grpSpPr>
        <p:cxnSp>
          <p:nvCxnSpPr>
            <p:cNvPr id="7" name="Straight Arrow Connector 6"/>
            <p:cNvCxnSpPr/>
            <p:nvPr/>
          </p:nvCxnSpPr>
          <p:spPr>
            <a:xfrm flipH="1">
              <a:off x="3619500" y="1981200"/>
              <a:ext cx="3848100" cy="609600"/>
            </a:xfrm>
            <a:prstGeom prst="straightConnector1">
              <a:avLst/>
            </a:prstGeom>
            <a:ln w="9525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/>
            <p:cNvCxnSpPr/>
            <p:nvPr/>
          </p:nvCxnSpPr>
          <p:spPr>
            <a:xfrm flipH="1">
              <a:off x="5973130" y="1981200"/>
              <a:ext cx="1494470" cy="1181100"/>
            </a:xfrm>
            <a:prstGeom prst="straightConnector1">
              <a:avLst/>
            </a:prstGeom>
            <a:ln w="9525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/>
            <p:cNvCxnSpPr/>
            <p:nvPr/>
          </p:nvCxnSpPr>
          <p:spPr>
            <a:xfrm flipH="1">
              <a:off x="7239000" y="1967359"/>
              <a:ext cx="228600" cy="3557141"/>
            </a:xfrm>
            <a:prstGeom prst="straightConnector1">
              <a:avLst/>
            </a:prstGeom>
            <a:ln w="9525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7548040" y="1676400"/>
              <a:ext cx="1108188" cy="58477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3200" b="1" dirty="0" smtClean="0">
                  <a:solidFill>
                    <a:srgbClr val="FF0000"/>
                  </a:solidFill>
                </a:rPr>
                <a:t>COLD</a:t>
              </a:r>
              <a:endParaRPr lang="en-US" sz="32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868557" y="1321904"/>
            <a:ext cx="6088868" cy="4701209"/>
            <a:chOff x="1868557" y="1321904"/>
            <a:chExt cx="6088868" cy="4701209"/>
          </a:xfrm>
        </p:grpSpPr>
        <p:sp>
          <p:nvSpPr>
            <p:cNvPr id="12" name="Freeform 11"/>
            <p:cNvSpPr/>
            <p:nvPr/>
          </p:nvSpPr>
          <p:spPr>
            <a:xfrm>
              <a:off x="1868557" y="1321904"/>
              <a:ext cx="2944694" cy="2256183"/>
            </a:xfrm>
            <a:custGeom>
              <a:avLst/>
              <a:gdLst>
                <a:gd name="connsiteX0" fmla="*/ 29817 w 2944694"/>
                <a:gd name="connsiteY0" fmla="*/ 2027583 h 2256183"/>
                <a:gd name="connsiteX1" fmla="*/ 39756 w 2944694"/>
                <a:gd name="connsiteY1" fmla="*/ 1868557 h 2256183"/>
                <a:gd name="connsiteX2" fmla="*/ 49695 w 2944694"/>
                <a:gd name="connsiteY2" fmla="*/ 1838739 h 2256183"/>
                <a:gd name="connsiteX3" fmla="*/ 79513 w 2944694"/>
                <a:gd name="connsiteY3" fmla="*/ 1739348 h 2256183"/>
                <a:gd name="connsiteX4" fmla="*/ 119269 w 2944694"/>
                <a:gd name="connsiteY4" fmla="*/ 1679713 h 2256183"/>
                <a:gd name="connsiteX5" fmla="*/ 129208 w 2944694"/>
                <a:gd name="connsiteY5" fmla="*/ 1649896 h 2256183"/>
                <a:gd name="connsiteX6" fmla="*/ 159026 w 2944694"/>
                <a:gd name="connsiteY6" fmla="*/ 1620079 h 2256183"/>
                <a:gd name="connsiteX7" fmla="*/ 178904 w 2944694"/>
                <a:gd name="connsiteY7" fmla="*/ 1590261 h 2256183"/>
                <a:gd name="connsiteX8" fmla="*/ 208721 w 2944694"/>
                <a:gd name="connsiteY8" fmla="*/ 1530626 h 2256183"/>
                <a:gd name="connsiteX9" fmla="*/ 218660 w 2944694"/>
                <a:gd name="connsiteY9" fmla="*/ 1500809 h 2256183"/>
                <a:gd name="connsiteX10" fmla="*/ 258417 w 2944694"/>
                <a:gd name="connsiteY10" fmla="*/ 1451113 h 2256183"/>
                <a:gd name="connsiteX11" fmla="*/ 308113 w 2944694"/>
                <a:gd name="connsiteY11" fmla="*/ 1401418 h 2256183"/>
                <a:gd name="connsiteX12" fmla="*/ 377686 w 2944694"/>
                <a:gd name="connsiteY12" fmla="*/ 1311966 h 2256183"/>
                <a:gd name="connsiteX13" fmla="*/ 397565 w 2944694"/>
                <a:gd name="connsiteY13" fmla="*/ 1282148 h 2256183"/>
                <a:gd name="connsiteX14" fmla="*/ 427382 w 2944694"/>
                <a:gd name="connsiteY14" fmla="*/ 1252331 h 2256183"/>
                <a:gd name="connsiteX15" fmla="*/ 447260 w 2944694"/>
                <a:gd name="connsiteY15" fmla="*/ 1222513 h 2256183"/>
                <a:gd name="connsiteX16" fmla="*/ 496956 w 2944694"/>
                <a:gd name="connsiteY16" fmla="*/ 1172818 h 2256183"/>
                <a:gd name="connsiteX17" fmla="*/ 516834 w 2944694"/>
                <a:gd name="connsiteY17" fmla="*/ 1152939 h 2256183"/>
                <a:gd name="connsiteX18" fmla="*/ 546652 w 2944694"/>
                <a:gd name="connsiteY18" fmla="*/ 1123122 h 2256183"/>
                <a:gd name="connsiteX19" fmla="*/ 566530 w 2944694"/>
                <a:gd name="connsiteY19" fmla="*/ 1093305 h 2256183"/>
                <a:gd name="connsiteX20" fmla="*/ 616226 w 2944694"/>
                <a:gd name="connsiteY20" fmla="*/ 1043609 h 2256183"/>
                <a:gd name="connsiteX21" fmla="*/ 655982 w 2944694"/>
                <a:gd name="connsiteY21" fmla="*/ 993913 h 2256183"/>
                <a:gd name="connsiteX22" fmla="*/ 715617 w 2944694"/>
                <a:gd name="connsiteY22" fmla="*/ 924339 h 2256183"/>
                <a:gd name="connsiteX23" fmla="*/ 745434 w 2944694"/>
                <a:gd name="connsiteY23" fmla="*/ 904461 h 2256183"/>
                <a:gd name="connsiteX24" fmla="*/ 765313 w 2944694"/>
                <a:gd name="connsiteY24" fmla="*/ 884583 h 2256183"/>
                <a:gd name="connsiteX25" fmla="*/ 795130 w 2944694"/>
                <a:gd name="connsiteY25" fmla="*/ 874644 h 2256183"/>
                <a:gd name="connsiteX26" fmla="*/ 854765 w 2944694"/>
                <a:gd name="connsiteY26" fmla="*/ 834887 h 2256183"/>
                <a:gd name="connsiteX27" fmla="*/ 884582 w 2944694"/>
                <a:gd name="connsiteY27" fmla="*/ 815009 h 2256183"/>
                <a:gd name="connsiteX28" fmla="*/ 914400 w 2944694"/>
                <a:gd name="connsiteY28" fmla="*/ 795131 h 2256183"/>
                <a:gd name="connsiteX29" fmla="*/ 944217 w 2944694"/>
                <a:gd name="connsiteY29" fmla="*/ 785192 h 2256183"/>
                <a:gd name="connsiteX30" fmla="*/ 974034 w 2944694"/>
                <a:gd name="connsiteY30" fmla="*/ 765313 h 2256183"/>
                <a:gd name="connsiteX31" fmla="*/ 1083365 w 2944694"/>
                <a:gd name="connsiteY31" fmla="*/ 785192 h 2256183"/>
                <a:gd name="connsiteX32" fmla="*/ 1113182 w 2944694"/>
                <a:gd name="connsiteY32" fmla="*/ 805070 h 2256183"/>
                <a:gd name="connsiteX33" fmla="*/ 1143000 w 2944694"/>
                <a:gd name="connsiteY33" fmla="*/ 815009 h 2256183"/>
                <a:gd name="connsiteX34" fmla="*/ 1182756 w 2944694"/>
                <a:gd name="connsiteY34" fmla="*/ 834887 h 2256183"/>
                <a:gd name="connsiteX35" fmla="*/ 1222513 w 2944694"/>
                <a:gd name="connsiteY35" fmla="*/ 824948 h 2256183"/>
                <a:gd name="connsiteX36" fmla="*/ 1242391 w 2944694"/>
                <a:gd name="connsiteY36" fmla="*/ 795131 h 2256183"/>
                <a:gd name="connsiteX37" fmla="*/ 1262269 w 2944694"/>
                <a:gd name="connsiteY37" fmla="*/ 735496 h 2256183"/>
                <a:gd name="connsiteX38" fmla="*/ 1272208 w 2944694"/>
                <a:gd name="connsiteY38" fmla="*/ 705679 h 2256183"/>
                <a:gd name="connsiteX39" fmla="*/ 1282147 w 2944694"/>
                <a:gd name="connsiteY39" fmla="*/ 665922 h 2256183"/>
                <a:gd name="connsiteX40" fmla="*/ 1302026 w 2944694"/>
                <a:gd name="connsiteY40" fmla="*/ 646044 h 2256183"/>
                <a:gd name="connsiteX41" fmla="*/ 1321904 w 2944694"/>
                <a:gd name="connsiteY41" fmla="*/ 576470 h 2256183"/>
                <a:gd name="connsiteX42" fmla="*/ 1361660 w 2944694"/>
                <a:gd name="connsiteY42" fmla="*/ 506896 h 2256183"/>
                <a:gd name="connsiteX43" fmla="*/ 1391478 w 2944694"/>
                <a:gd name="connsiteY43" fmla="*/ 457200 h 2256183"/>
                <a:gd name="connsiteX44" fmla="*/ 1421295 w 2944694"/>
                <a:gd name="connsiteY44" fmla="*/ 397566 h 2256183"/>
                <a:gd name="connsiteX45" fmla="*/ 1451113 w 2944694"/>
                <a:gd name="connsiteY45" fmla="*/ 347870 h 2256183"/>
                <a:gd name="connsiteX46" fmla="*/ 1451113 w 2944694"/>
                <a:gd name="connsiteY46" fmla="*/ 59635 h 2256183"/>
                <a:gd name="connsiteX47" fmla="*/ 1480930 w 2944694"/>
                <a:gd name="connsiteY47" fmla="*/ 9939 h 2256183"/>
                <a:gd name="connsiteX48" fmla="*/ 1520686 w 2944694"/>
                <a:gd name="connsiteY48" fmla="*/ 0 h 2256183"/>
                <a:gd name="connsiteX49" fmla="*/ 1580321 w 2944694"/>
                <a:gd name="connsiteY49" fmla="*/ 9939 h 2256183"/>
                <a:gd name="connsiteX50" fmla="*/ 1649895 w 2944694"/>
                <a:gd name="connsiteY50" fmla="*/ 19879 h 2256183"/>
                <a:gd name="connsiteX51" fmla="*/ 1709530 w 2944694"/>
                <a:gd name="connsiteY51" fmla="*/ 39757 h 2256183"/>
                <a:gd name="connsiteX52" fmla="*/ 1828800 w 2944694"/>
                <a:gd name="connsiteY52" fmla="*/ 59635 h 2256183"/>
                <a:gd name="connsiteX53" fmla="*/ 1888434 w 2944694"/>
                <a:gd name="connsiteY53" fmla="*/ 79513 h 2256183"/>
                <a:gd name="connsiteX54" fmla="*/ 1928191 w 2944694"/>
                <a:gd name="connsiteY54" fmla="*/ 89453 h 2256183"/>
                <a:gd name="connsiteX55" fmla="*/ 1958008 w 2944694"/>
                <a:gd name="connsiteY55" fmla="*/ 109331 h 2256183"/>
                <a:gd name="connsiteX56" fmla="*/ 1997765 w 2944694"/>
                <a:gd name="connsiteY56" fmla="*/ 139148 h 2256183"/>
                <a:gd name="connsiteX57" fmla="*/ 2027582 w 2944694"/>
                <a:gd name="connsiteY57" fmla="*/ 149087 h 2256183"/>
                <a:gd name="connsiteX58" fmla="*/ 2077278 w 2944694"/>
                <a:gd name="connsiteY58" fmla="*/ 188844 h 2256183"/>
                <a:gd name="connsiteX59" fmla="*/ 2107095 w 2944694"/>
                <a:gd name="connsiteY59" fmla="*/ 218661 h 2256183"/>
                <a:gd name="connsiteX60" fmla="*/ 2166730 w 2944694"/>
                <a:gd name="connsiteY60" fmla="*/ 238539 h 2256183"/>
                <a:gd name="connsiteX61" fmla="*/ 2196547 w 2944694"/>
                <a:gd name="connsiteY61" fmla="*/ 248479 h 2256183"/>
                <a:gd name="connsiteX62" fmla="*/ 2246243 w 2944694"/>
                <a:gd name="connsiteY62" fmla="*/ 278296 h 2256183"/>
                <a:gd name="connsiteX63" fmla="*/ 2305878 w 2944694"/>
                <a:gd name="connsiteY63" fmla="*/ 308113 h 2256183"/>
                <a:gd name="connsiteX64" fmla="*/ 2335695 w 2944694"/>
                <a:gd name="connsiteY64" fmla="*/ 327992 h 2256183"/>
                <a:gd name="connsiteX65" fmla="*/ 2365513 w 2944694"/>
                <a:gd name="connsiteY65" fmla="*/ 337931 h 2256183"/>
                <a:gd name="connsiteX66" fmla="*/ 2385391 w 2944694"/>
                <a:gd name="connsiteY66" fmla="*/ 367748 h 2256183"/>
                <a:gd name="connsiteX67" fmla="*/ 2415208 w 2944694"/>
                <a:gd name="connsiteY67" fmla="*/ 387626 h 2256183"/>
                <a:gd name="connsiteX68" fmla="*/ 2464904 w 2944694"/>
                <a:gd name="connsiteY68" fmla="*/ 437322 h 2256183"/>
                <a:gd name="connsiteX69" fmla="*/ 2514600 w 2944694"/>
                <a:gd name="connsiteY69" fmla="*/ 477079 h 2256183"/>
                <a:gd name="connsiteX70" fmla="*/ 2534478 w 2944694"/>
                <a:gd name="connsiteY70" fmla="*/ 506896 h 2256183"/>
                <a:gd name="connsiteX71" fmla="*/ 2574234 w 2944694"/>
                <a:gd name="connsiteY71" fmla="*/ 546653 h 2256183"/>
                <a:gd name="connsiteX72" fmla="*/ 2623930 w 2944694"/>
                <a:gd name="connsiteY72" fmla="*/ 606287 h 2256183"/>
                <a:gd name="connsiteX73" fmla="*/ 2663686 w 2944694"/>
                <a:gd name="connsiteY73" fmla="*/ 665922 h 2256183"/>
                <a:gd name="connsiteX74" fmla="*/ 2683565 w 2944694"/>
                <a:gd name="connsiteY74" fmla="*/ 685800 h 2256183"/>
                <a:gd name="connsiteX75" fmla="*/ 2703443 w 2944694"/>
                <a:gd name="connsiteY75" fmla="*/ 715618 h 2256183"/>
                <a:gd name="connsiteX76" fmla="*/ 2733260 w 2944694"/>
                <a:gd name="connsiteY76" fmla="*/ 735496 h 2256183"/>
                <a:gd name="connsiteX77" fmla="*/ 2773017 w 2944694"/>
                <a:gd name="connsiteY77" fmla="*/ 775253 h 2256183"/>
                <a:gd name="connsiteX78" fmla="*/ 2782956 w 2944694"/>
                <a:gd name="connsiteY78" fmla="*/ 805070 h 2256183"/>
                <a:gd name="connsiteX79" fmla="*/ 2812773 w 2944694"/>
                <a:gd name="connsiteY79" fmla="*/ 824948 h 2256183"/>
                <a:gd name="connsiteX80" fmla="*/ 2832652 w 2944694"/>
                <a:gd name="connsiteY80" fmla="*/ 884583 h 2256183"/>
                <a:gd name="connsiteX81" fmla="*/ 2852530 w 2944694"/>
                <a:gd name="connsiteY81" fmla="*/ 914400 h 2256183"/>
                <a:gd name="connsiteX82" fmla="*/ 2862469 w 2944694"/>
                <a:gd name="connsiteY82" fmla="*/ 944218 h 2256183"/>
                <a:gd name="connsiteX83" fmla="*/ 2882347 w 2944694"/>
                <a:gd name="connsiteY83" fmla="*/ 974035 h 2256183"/>
                <a:gd name="connsiteX84" fmla="*/ 2902226 w 2944694"/>
                <a:gd name="connsiteY84" fmla="*/ 1033670 h 2256183"/>
                <a:gd name="connsiteX85" fmla="*/ 2912165 w 2944694"/>
                <a:gd name="connsiteY85" fmla="*/ 1063487 h 2256183"/>
                <a:gd name="connsiteX86" fmla="*/ 2922104 w 2944694"/>
                <a:gd name="connsiteY86" fmla="*/ 1152939 h 2256183"/>
                <a:gd name="connsiteX87" fmla="*/ 2932043 w 2944694"/>
                <a:gd name="connsiteY87" fmla="*/ 1252331 h 2256183"/>
                <a:gd name="connsiteX88" fmla="*/ 2941982 w 2944694"/>
                <a:gd name="connsiteY88" fmla="*/ 1311966 h 2256183"/>
                <a:gd name="connsiteX89" fmla="*/ 2922104 w 2944694"/>
                <a:gd name="connsiteY89" fmla="*/ 1480931 h 2256183"/>
                <a:gd name="connsiteX90" fmla="*/ 2902226 w 2944694"/>
                <a:gd name="connsiteY90" fmla="*/ 1510748 h 2256183"/>
                <a:gd name="connsiteX91" fmla="*/ 2872408 w 2944694"/>
                <a:gd name="connsiteY91" fmla="*/ 1530626 h 2256183"/>
                <a:gd name="connsiteX92" fmla="*/ 2812773 w 2944694"/>
                <a:gd name="connsiteY92" fmla="*/ 1550505 h 2256183"/>
                <a:gd name="connsiteX93" fmla="*/ 2753139 w 2944694"/>
                <a:gd name="connsiteY93" fmla="*/ 1580322 h 2256183"/>
                <a:gd name="connsiteX94" fmla="*/ 2723321 w 2944694"/>
                <a:gd name="connsiteY94" fmla="*/ 1600200 h 2256183"/>
                <a:gd name="connsiteX95" fmla="*/ 2623930 w 2944694"/>
                <a:gd name="connsiteY95" fmla="*/ 1620079 h 2256183"/>
                <a:gd name="connsiteX96" fmla="*/ 2574234 w 2944694"/>
                <a:gd name="connsiteY96" fmla="*/ 1630018 h 2256183"/>
                <a:gd name="connsiteX97" fmla="*/ 2514600 w 2944694"/>
                <a:gd name="connsiteY97" fmla="*/ 1649896 h 2256183"/>
                <a:gd name="connsiteX98" fmla="*/ 2484782 w 2944694"/>
                <a:gd name="connsiteY98" fmla="*/ 1669774 h 2256183"/>
                <a:gd name="connsiteX99" fmla="*/ 2425147 w 2944694"/>
                <a:gd name="connsiteY99" fmla="*/ 1689653 h 2256183"/>
                <a:gd name="connsiteX100" fmla="*/ 2355573 w 2944694"/>
                <a:gd name="connsiteY100" fmla="*/ 1729409 h 2256183"/>
                <a:gd name="connsiteX101" fmla="*/ 2266121 w 2944694"/>
                <a:gd name="connsiteY101" fmla="*/ 1749287 h 2256183"/>
                <a:gd name="connsiteX102" fmla="*/ 2236304 w 2944694"/>
                <a:gd name="connsiteY102" fmla="*/ 1759226 h 2256183"/>
                <a:gd name="connsiteX103" fmla="*/ 2007704 w 2944694"/>
                <a:gd name="connsiteY103" fmla="*/ 1769166 h 2256183"/>
                <a:gd name="connsiteX104" fmla="*/ 1948069 w 2944694"/>
                <a:gd name="connsiteY104" fmla="*/ 1789044 h 2256183"/>
                <a:gd name="connsiteX105" fmla="*/ 1888434 w 2944694"/>
                <a:gd name="connsiteY105" fmla="*/ 1818861 h 2256183"/>
                <a:gd name="connsiteX106" fmla="*/ 1798982 w 2944694"/>
                <a:gd name="connsiteY106" fmla="*/ 1868557 h 2256183"/>
                <a:gd name="connsiteX107" fmla="*/ 1709530 w 2944694"/>
                <a:gd name="connsiteY107" fmla="*/ 1938131 h 2256183"/>
                <a:gd name="connsiteX108" fmla="*/ 1679713 w 2944694"/>
                <a:gd name="connsiteY108" fmla="*/ 1948070 h 2256183"/>
                <a:gd name="connsiteX109" fmla="*/ 1649895 w 2944694"/>
                <a:gd name="connsiteY109" fmla="*/ 1967948 h 2256183"/>
                <a:gd name="connsiteX110" fmla="*/ 1590260 w 2944694"/>
                <a:gd name="connsiteY110" fmla="*/ 1987826 h 2256183"/>
                <a:gd name="connsiteX111" fmla="*/ 1560443 w 2944694"/>
                <a:gd name="connsiteY111" fmla="*/ 2007705 h 2256183"/>
                <a:gd name="connsiteX112" fmla="*/ 1401417 w 2944694"/>
                <a:gd name="connsiteY112" fmla="*/ 2037522 h 2256183"/>
                <a:gd name="connsiteX113" fmla="*/ 1351721 w 2944694"/>
                <a:gd name="connsiteY113" fmla="*/ 2047461 h 2256183"/>
                <a:gd name="connsiteX114" fmla="*/ 1272208 w 2944694"/>
                <a:gd name="connsiteY114" fmla="*/ 2057400 h 2256183"/>
                <a:gd name="connsiteX115" fmla="*/ 1143000 w 2944694"/>
                <a:gd name="connsiteY115" fmla="*/ 2087218 h 2256183"/>
                <a:gd name="connsiteX116" fmla="*/ 874643 w 2944694"/>
                <a:gd name="connsiteY116" fmla="*/ 2067339 h 2256183"/>
                <a:gd name="connsiteX117" fmla="*/ 815008 w 2944694"/>
                <a:gd name="connsiteY117" fmla="*/ 2047461 h 2256183"/>
                <a:gd name="connsiteX118" fmla="*/ 785191 w 2944694"/>
                <a:gd name="connsiteY118" fmla="*/ 2037522 h 2256183"/>
                <a:gd name="connsiteX119" fmla="*/ 755373 w 2944694"/>
                <a:gd name="connsiteY119" fmla="*/ 2017644 h 2256183"/>
                <a:gd name="connsiteX120" fmla="*/ 695739 w 2944694"/>
                <a:gd name="connsiteY120" fmla="*/ 1997766 h 2256183"/>
                <a:gd name="connsiteX121" fmla="*/ 646043 w 2944694"/>
                <a:gd name="connsiteY121" fmla="*/ 1967948 h 2256183"/>
                <a:gd name="connsiteX122" fmla="*/ 616226 w 2944694"/>
                <a:gd name="connsiteY122" fmla="*/ 1948070 h 2256183"/>
                <a:gd name="connsiteX123" fmla="*/ 556591 w 2944694"/>
                <a:gd name="connsiteY123" fmla="*/ 1928192 h 2256183"/>
                <a:gd name="connsiteX124" fmla="*/ 526773 w 2944694"/>
                <a:gd name="connsiteY124" fmla="*/ 1918253 h 2256183"/>
                <a:gd name="connsiteX125" fmla="*/ 477078 w 2944694"/>
                <a:gd name="connsiteY125" fmla="*/ 1888435 h 2256183"/>
                <a:gd name="connsiteX126" fmla="*/ 447260 w 2944694"/>
                <a:gd name="connsiteY126" fmla="*/ 1898374 h 2256183"/>
                <a:gd name="connsiteX127" fmla="*/ 407504 w 2944694"/>
                <a:gd name="connsiteY127" fmla="*/ 1948070 h 2256183"/>
                <a:gd name="connsiteX128" fmla="*/ 397565 w 2944694"/>
                <a:gd name="connsiteY128" fmla="*/ 1977887 h 2256183"/>
                <a:gd name="connsiteX129" fmla="*/ 347869 w 2944694"/>
                <a:gd name="connsiteY129" fmla="*/ 2027583 h 2256183"/>
                <a:gd name="connsiteX130" fmla="*/ 327991 w 2944694"/>
                <a:gd name="connsiteY130" fmla="*/ 2057400 h 2256183"/>
                <a:gd name="connsiteX131" fmla="*/ 308113 w 2944694"/>
                <a:gd name="connsiteY131" fmla="*/ 2077279 h 2256183"/>
                <a:gd name="connsiteX132" fmla="*/ 268356 w 2944694"/>
                <a:gd name="connsiteY132" fmla="*/ 2136913 h 2256183"/>
                <a:gd name="connsiteX133" fmla="*/ 248478 w 2944694"/>
                <a:gd name="connsiteY133" fmla="*/ 2156792 h 2256183"/>
                <a:gd name="connsiteX134" fmla="*/ 208721 w 2944694"/>
                <a:gd name="connsiteY134" fmla="*/ 2206487 h 2256183"/>
                <a:gd name="connsiteX135" fmla="*/ 168965 w 2944694"/>
                <a:gd name="connsiteY135" fmla="*/ 2216426 h 2256183"/>
                <a:gd name="connsiteX136" fmla="*/ 139147 w 2944694"/>
                <a:gd name="connsiteY136" fmla="*/ 2236305 h 2256183"/>
                <a:gd name="connsiteX137" fmla="*/ 79513 w 2944694"/>
                <a:gd name="connsiteY137" fmla="*/ 2256183 h 2256183"/>
                <a:gd name="connsiteX138" fmla="*/ 19878 w 2944694"/>
                <a:gd name="connsiteY138" fmla="*/ 2226366 h 2256183"/>
                <a:gd name="connsiteX139" fmla="*/ 0 w 2944694"/>
                <a:gd name="connsiteY139" fmla="*/ 2196548 h 2256183"/>
                <a:gd name="connsiteX140" fmla="*/ 9939 w 2944694"/>
                <a:gd name="connsiteY140" fmla="*/ 1977887 h 22561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</a:cxnLst>
              <a:rect l="l" t="t" r="r" b="b"/>
              <a:pathLst>
                <a:path w="2944694" h="2256183">
                  <a:moveTo>
                    <a:pt x="29817" y="2027583"/>
                  </a:moveTo>
                  <a:cubicBezTo>
                    <a:pt x="33130" y="1974574"/>
                    <a:pt x="34196" y="1921377"/>
                    <a:pt x="39756" y="1868557"/>
                  </a:cubicBezTo>
                  <a:cubicBezTo>
                    <a:pt x="40853" y="1858138"/>
                    <a:pt x="46817" y="1848813"/>
                    <a:pt x="49695" y="1838739"/>
                  </a:cubicBezTo>
                  <a:cubicBezTo>
                    <a:pt x="56640" y="1814429"/>
                    <a:pt x="67702" y="1757065"/>
                    <a:pt x="79513" y="1739348"/>
                  </a:cubicBezTo>
                  <a:cubicBezTo>
                    <a:pt x="92765" y="1719470"/>
                    <a:pt x="111714" y="1702378"/>
                    <a:pt x="119269" y="1679713"/>
                  </a:cubicBezTo>
                  <a:cubicBezTo>
                    <a:pt x="122582" y="1669774"/>
                    <a:pt x="123397" y="1658613"/>
                    <a:pt x="129208" y="1649896"/>
                  </a:cubicBezTo>
                  <a:cubicBezTo>
                    <a:pt x="137005" y="1638201"/>
                    <a:pt x="150027" y="1630877"/>
                    <a:pt x="159026" y="1620079"/>
                  </a:cubicBezTo>
                  <a:cubicBezTo>
                    <a:pt x="166673" y="1610902"/>
                    <a:pt x="172278" y="1600200"/>
                    <a:pt x="178904" y="1590261"/>
                  </a:cubicBezTo>
                  <a:cubicBezTo>
                    <a:pt x="203417" y="1492208"/>
                    <a:pt x="170745" y="1593920"/>
                    <a:pt x="208721" y="1530626"/>
                  </a:cubicBezTo>
                  <a:cubicBezTo>
                    <a:pt x="214111" y="1521642"/>
                    <a:pt x="213975" y="1510180"/>
                    <a:pt x="218660" y="1500809"/>
                  </a:cubicBezTo>
                  <a:cubicBezTo>
                    <a:pt x="239052" y="1460025"/>
                    <a:pt x="233768" y="1481925"/>
                    <a:pt x="258417" y="1451113"/>
                  </a:cubicBezTo>
                  <a:cubicBezTo>
                    <a:pt x="296278" y="1403786"/>
                    <a:pt x="256999" y="1435493"/>
                    <a:pt x="308113" y="1401418"/>
                  </a:cubicBezTo>
                  <a:cubicBezTo>
                    <a:pt x="408588" y="1250703"/>
                    <a:pt x="299839" y="1405382"/>
                    <a:pt x="377686" y="1311966"/>
                  </a:cubicBezTo>
                  <a:cubicBezTo>
                    <a:pt x="385333" y="1302789"/>
                    <a:pt x="389918" y="1291325"/>
                    <a:pt x="397565" y="1282148"/>
                  </a:cubicBezTo>
                  <a:cubicBezTo>
                    <a:pt x="406563" y="1271350"/>
                    <a:pt x="418384" y="1263129"/>
                    <a:pt x="427382" y="1252331"/>
                  </a:cubicBezTo>
                  <a:cubicBezTo>
                    <a:pt x="435029" y="1243154"/>
                    <a:pt x="439394" y="1231503"/>
                    <a:pt x="447260" y="1222513"/>
                  </a:cubicBezTo>
                  <a:cubicBezTo>
                    <a:pt x="462687" y="1204883"/>
                    <a:pt x="480391" y="1189383"/>
                    <a:pt x="496956" y="1172818"/>
                  </a:cubicBezTo>
                  <a:lnTo>
                    <a:pt x="516834" y="1152939"/>
                  </a:lnTo>
                  <a:cubicBezTo>
                    <a:pt x="526773" y="1143000"/>
                    <a:pt x="538855" y="1134817"/>
                    <a:pt x="546652" y="1123122"/>
                  </a:cubicBezTo>
                  <a:cubicBezTo>
                    <a:pt x="553278" y="1113183"/>
                    <a:pt x="558664" y="1102295"/>
                    <a:pt x="566530" y="1093305"/>
                  </a:cubicBezTo>
                  <a:cubicBezTo>
                    <a:pt x="581957" y="1075674"/>
                    <a:pt x="603231" y="1063101"/>
                    <a:pt x="616226" y="1043609"/>
                  </a:cubicBezTo>
                  <a:cubicBezTo>
                    <a:pt x="677408" y="951837"/>
                    <a:pt x="599333" y="1064725"/>
                    <a:pt x="655982" y="993913"/>
                  </a:cubicBezTo>
                  <a:cubicBezTo>
                    <a:pt x="681673" y="961798"/>
                    <a:pt x="674603" y="951681"/>
                    <a:pt x="715617" y="924339"/>
                  </a:cubicBezTo>
                  <a:cubicBezTo>
                    <a:pt x="725556" y="917713"/>
                    <a:pt x="736106" y="911923"/>
                    <a:pt x="745434" y="904461"/>
                  </a:cubicBezTo>
                  <a:cubicBezTo>
                    <a:pt x="752751" y="898607"/>
                    <a:pt x="757278" y="889404"/>
                    <a:pt x="765313" y="884583"/>
                  </a:cubicBezTo>
                  <a:cubicBezTo>
                    <a:pt x="774297" y="879193"/>
                    <a:pt x="785972" y="879732"/>
                    <a:pt x="795130" y="874644"/>
                  </a:cubicBezTo>
                  <a:cubicBezTo>
                    <a:pt x="816014" y="863042"/>
                    <a:pt x="834887" y="848139"/>
                    <a:pt x="854765" y="834887"/>
                  </a:cubicBezTo>
                  <a:lnTo>
                    <a:pt x="884582" y="815009"/>
                  </a:lnTo>
                  <a:cubicBezTo>
                    <a:pt x="894521" y="808383"/>
                    <a:pt x="903068" y="798908"/>
                    <a:pt x="914400" y="795131"/>
                  </a:cubicBezTo>
                  <a:lnTo>
                    <a:pt x="944217" y="785192"/>
                  </a:lnTo>
                  <a:cubicBezTo>
                    <a:pt x="954156" y="778566"/>
                    <a:pt x="962138" y="766394"/>
                    <a:pt x="974034" y="765313"/>
                  </a:cubicBezTo>
                  <a:cubicBezTo>
                    <a:pt x="1018182" y="761300"/>
                    <a:pt x="1046156" y="772789"/>
                    <a:pt x="1083365" y="785192"/>
                  </a:cubicBezTo>
                  <a:cubicBezTo>
                    <a:pt x="1093304" y="791818"/>
                    <a:pt x="1102498" y="799728"/>
                    <a:pt x="1113182" y="805070"/>
                  </a:cubicBezTo>
                  <a:cubicBezTo>
                    <a:pt x="1122553" y="809755"/>
                    <a:pt x="1133370" y="810882"/>
                    <a:pt x="1143000" y="815009"/>
                  </a:cubicBezTo>
                  <a:cubicBezTo>
                    <a:pt x="1156618" y="820845"/>
                    <a:pt x="1169504" y="828261"/>
                    <a:pt x="1182756" y="834887"/>
                  </a:cubicBezTo>
                  <a:cubicBezTo>
                    <a:pt x="1196008" y="831574"/>
                    <a:pt x="1211147" y="832525"/>
                    <a:pt x="1222513" y="824948"/>
                  </a:cubicBezTo>
                  <a:cubicBezTo>
                    <a:pt x="1232452" y="818322"/>
                    <a:pt x="1237540" y="806047"/>
                    <a:pt x="1242391" y="795131"/>
                  </a:cubicBezTo>
                  <a:cubicBezTo>
                    <a:pt x="1250901" y="775983"/>
                    <a:pt x="1255643" y="755374"/>
                    <a:pt x="1262269" y="735496"/>
                  </a:cubicBezTo>
                  <a:cubicBezTo>
                    <a:pt x="1265582" y="725557"/>
                    <a:pt x="1269667" y="715843"/>
                    <a:pt x="1272208" y="705679"/>
                  </a:cubicBezTo>
                  <a:cubicBezTo>
                    <a:pt x="1275521" y="692427"/>
                    <a:pt x="1276038" y="678140"/>
                    <a:pt x="1282147" y="665922"/>
                  </a:cubicBezTo>
                  <a:cubicBezTo>
                    <a:pt x="1286338" y="657541"/>
                    <a:pt x="1295400" y="652670"/>
                    <a:pt x="1302026" y="646044"/>
                  </a:cubicBezTo>
                  <a:cubicBezTo>
                    <a:pt x="1307070" y="625868"/>
                    <a:pt x="1313348" y="596434"/>
                    <a:pt x="1321904" y="576470"/>
                  </a:cubicBezTo>
                  <a:cubicBezTo>
                    <a:pt x="1374166" y="454524"/>
                    <a:pt x="1311762" y="606689"/>
                    <a:pt x="1361660" y="506896"/>
                  </a:cubicBezTo>
                  <a:cubicBezTo>
                    <a:pt x="1387466" y="455286"/>
                    <a:pt x="1352652" y="496028"/>
                    <a:pt x="1391478" y="457200"/>
                  </a:cubicBezTo>
                  <a:cubicBezTo>
                    <a:pt x="1416461" y="382251"/>
                    <a:pt x="1382760" y="474638"/>
                    <a:pt x="1421295" y="397566"/>
                  </a:cubicBezTo>
                  <a:cubicBezTo>
                    <a:pt x="1447099" y="345957"/>
                    <a:pt x="1412286" y="386695"/>
                    <a:pt x="1451113" y="347870"/>
                  </a:cubicBezTo>
                  <a:cubicBezTo>
                    <a:pt x="1442629" y="203652"/>
                    <a:pt x="1433801" y="189469"/>
                    <a:pt x="1451113" y="59635"/>
                  </a:cubicBezTo>
                  <a:cubicBezTo>
                    <a:pt x="1453542" y="41419"/>
                    <a:pt x="1463012" y="18898"/>
                    <a:pt x="1480930" y="9939"/>
                  </a:cubicBezTo>
                  <a:cubicBezTo>
                    <a:pt x="1493148" y="3830"/>
                    <a:pt x="1507434" y="3313"/>
                    <a:pt x="1520686" y="0"/>
                  </a:cubicBezTo>
                  <a:lnTo>
                    <a:pt x="1580321" y="9939"/>
                  </a:lnTo>
                  <a:cubicBezTo>
                    <a:pt x="1603475" y="13501"/>
                    <a:pt x="1627068" y="14611"/>
                    <a:pt x="1649895" y="19879"/>
                  </a:cubicBezTo>
                  <a:cubicBezTo>
                    <a:pt x="1670312" y="24591"/>
                    <a:pt x="1688787" y="36794"/>
                    <a:pt x="1709530" y="39757"/>
                  </a:cubicBezTo>
                  <a:cubicBezTo>
                    <a:pt x="1739394" y="44023"/>
                    <a:pt x="1796827" y="50915"/>
                    <a:pt x="1828800" y="59635"/>
                  </a:cubicBezTo>
                  <a:cubicBezTo>
                    <a:pt x="1849015" y="65148"/>
                    <a:pt x="1868106" y="74431"/>
                    <a:pt x="1888434" y="79513"/>
                  </a:cubicBezTo>
                  <a:lnTo>
                    <a:pt x="1928191" y="89453"/>
                  </a:lnTo>
                  <a:cubicBezTo>
                    <a:pt x="1938130" y="96079"/>
                    <a:pt x="1948288" y="102388"/>
                    <a:pt x="1958008" y="109331"/>
                  </a:cubicBezTo>
                  <a:cubicBezTo>
                    <a:pt x="1971488" y="118959"/>
                    <a:pt x="1983382" y="130929"/>
                    <a:pt x="1997765" y="139148"/>
                  </a:cubicBezTo>
                  <a:cubicBezTo>
                    <a:pt x="2006861" y="144346"/>
                    <a:pt x="2017643" y="145774"/>
                    <a:pt x="2027582" y="149087"/>
                  </a:cubicBezTo>
                  <a:cubicBezTo>
                    <a:pt x="2085404" y="206912"/>
                    <a:pt x="2002060" y="126164"/>
                    <a:pt x="2077278" y="188844"/>
                  </a:cubicBezTo>
                  <a:cubicBezTo>
                    <a:pt x="2088076" y="197842"/>
                    <a:pt x="2094808" y="211835"/>
                    <a:pt x="2107095" y="218661"/>
                  </a:cubicBezTo>
                  <a:cubicBezTo>
                    <a:pt x="2125412" y="228837"/>
                    <a:pt x="2146852" y="231913"/>
                    <a:pt x="2166730" y="238539"/>
                  </a:cubicBezTo>
                  <a:lnTo>
                    <a:pt x="2196547" y="248479"/>
                  </a:lnTo>
                  <a:cubicBezTo>
                    <a:pt x="2235376" y="287306"/>
                    <a:pt x="2194632" y="252491"/>
                    <a:pt x="2246243" y="278296"/>
                  </a:cubicBezTo>
                  <a:cubicBezTo>
                    <a:pt x="2323309" y="316829"/>
                    <a:pt x="2230932" y="283132"/>
                    <a:pt x="2305878" y="308113"/>
                  </a:cubicBezTo>
                  <a:cubicBezTo>
                    <a:pt x="2315817" y="314739"/>
                    <a:pt x="2325011" y="322650"/>
                    <a:pt x="2335695" y="327992"/>
                  </a:cubicBezTo>
                  <a:cubicBezTo>
                    <a:pt x="2345066" y="332677"/>
                    <a:pt x="2357332" y="331386"/>
                    <a:pt x="2365513" y="337931"/>
                  </a:cubicBezTo>
                  <a:cubicBezTo>
                    <a:pt x="2374841" y="345393"/>
                    <a:pt x="2376944" y="359301"/>
                    <a:pt x="2385391" y="367748"/>
                  </a:cubicBezTo>
                  <a:cubicBezTo>
                    <a:pt x="2393838" y="376195"/>
                    <a:pt x="2406218" y="379760"/>
                    <a:pt x="2415208" y="387626"/>
                  </a:cubicBezTo>
                  <a:cubicBezTo>
                    <a:pt x="2432839" y="403053"/>
                    <a:pt x="2445412" y="424327"/>
                    <a:pt x="2464904" y="437322"/>
                  </a:cubicBezTo>
                  <a:cubicBezTo>
                    <a:pt x="2487044" y="452082"/>
                    <a:pt x="2498414" y="456846"/>
                    <a:pt x="2514600" y="477079"/>
                  </a:cubicBezTo>
                  <a:cubicBezTo>
                    <a:pt x="2522062" y="486407"/>
                    <a:pt x="2526704" y="497826"/>
                    <a:pt x="2534478" y="506896"/>
                  </a:cubicBezTo>
                  <a:cubicBezTo>
                    <a:pt x="2546675" y="521126"/>
                    <a:pt x="2562989" y="531660"/>
                    <a:pt x="2574234" y="546653"/>
                  </a:cubicBezTo>
                  <a:cubicBezTo>
                    <a:pt x="2624673" y="613905"/>
                    <a:pt x="2561454" y="564636"/>
                    <a:pt x="2623930" y="606287"/>
                  </a:cubicBezTo>
                  <a:cubicBezTo>
                    <a:pt x="2637182" y="626165"/>
                    <a:pt x="2646792" y="649029"/>
                    <a:pt x="2663686" y="665922"/>
                  </a:cubicBezTo>
                  <a:cubicBezTo>
                    <a:pt x="2670312" y="672548"/>
                    <a:pt x="2677711" y="678483"/>
                    <a:pt x="2683565" y="685800"/>
                  </a:cubicBezTo>
                  <a:cubicBezTo>
                    <a:pt x="2691027" y="695128"/>
                    <a:pt x="2694996" y="707171"/>
                    <a:pt x="2703443" y="715618"/>
                  </a:cubicBezTo>
                  <a:cubicBezTo>
                    <a:pt x="2711889" y="724065"/>
                    <a:pt x="2724191" y="727722"/>
                    <a:pt x="2733260" y="735496"/>
                  </a:cubicBezTo>
                  <a:cubicBezTo>
                    <a:pt x="2747490" y="747693"/>
                    <a:pt x="2773017" y="775253"/>
                    <a:pt x="2773017" y="775253"/>
                  </a:cubicBezTo>
                  <a:cubicBezTo>
                    <a:pt x="2776330" y="785192"/>
                    <a:pt x="2776411" y="796889"/>
                    <a:pt x="2782956" y="805070"/>
                  </a:cubicBezTo>
                  <a:cubicBezTo>
                    <a:pt x="2790418" y="814398"/>
                    <a:pt x="2806442" y="814819"/>
                    <a:pt x="2812773" y="824948"/>
                  </a:cubicBezTo>
                  <a:cubicBezTo>
                    <a:pt x="2823878" y="842717"/>
                    <a:pt x="2821029" y="867148"/>
                    <a:pt x="2832652" y="884583"/>
                  </a:cubicBezTo>
                  <a:lnTo>
                    <a:pt x="2852530" y="914400"/>
                  </a:lnTo>
                  <a:cubicBezTo>
                    <a:pt x="2855843" y="924339"/>
                    <a:pt x="2857784" y="934847"/>
                    <a:pt x="2862469" y="944218"/>
                  </a:cubicBezTo>
                  <a:cubicBezTo>
                    <a:pt x="2867811" y="954902"/>
                    <a:pt x="2877496" y="963119"/>
                    <a:pt x="2882347" y="974035"/>
                  </a:cubicBezTo>
                  <a:cubicBezTo>
                    <a:pt x="2890857" y="993183"/>
                    <a:pt x="2895600" y="1013792"/>
                    <a:pt x="2902226" y="1033670"/>
                  </a:cubicBezTo>
                  <a:lnTo>
                    <a:pt x="2912165" y="1063487"/>
                  </a:lnTo>
                  <a:cubicBezTo>
                    <a:pt x="2915478" y="1093304"/>
                    <a:pt x="2918963" y="1123103"/>
                    <a:pt x="2922104" y="1152939"/>
                  </a:cubicBezTo>
                  <a:cubicBezTo>
                    <a:pt x="2925590" y="1186052"/>
                    <a:pt x="2927913" y="1219292"/>
                    <a:pt x="2932043" y="1252331"/>
                  </a:cubicBezTo>
                  <a:cubicBezTo>
                    <a:pt x="2934543" y="1272328"/>
                    <a:pt x="2938669" y="1292088"/>
                    <a:pt x="2941982" y="1311966"/>
                  </a:cubicBezTo>
                  <a:cubicBezTo>
                    <a:pt x="2940412" y="1333949"/>
                    <a:pt x="2944694" y="1435751"/>
                    <a:pt x="2922104" y="1480931"/>
                  </a:cubicBezTo>
                  <a:cubicBezTo>
                    <a:pt x="2916762" y="1491615"/>
                    <a:pt x="2910673" y="1502302"/>
                    <a:pt x="2902226" y="1510748"/>
                  </a:cubicBezTo>
                  <a:cubicBezTo>
                    <a:pt x="2893779" y="1519195"/>
                    <a:pt x="2883324" y="1525774"/>
                    <a:pt x="2872408" y="1530626"/>
                  </a:cubicBezTo>
                  <a:cubicBezTo>
                    <a:pt x="2853260" y="1539136"/>
                    <a:pt x="2812773" y="1550505"/>
                    <a:pt x="2812773" y="1550505"/>
                  </a:cubicBezTo>
                  <a:cubicBezTo>
                    <a:pt x="2727326" y="1607469"/>
                    <a:pt x="2835433" y="1539176"/>
                    <a:pt x="2753139" y="1580322"/>
                  </a:cubicBezTo>
                  <a:cubicBezTo>
                    <a:pt x="2742455" y="1585664"/>
                    <a:pt x="2734738" y="1596687"/>
                    <a:pt x="2723321" y="1600200"/>
                  </a:cubicBezTo>
                  <a:cubicBezTo>
                    <a:pt x="2691029" y="1610136"/>
                    <a:pt x="2657060" y="1613453"/>
                    <a:pt x="2623930" y="1620079"/>
                  </a:cubicBezTo>
                  <a:cubicBezTo>
                    <a:pt x="2607365" y="1623392"/>
                    <a:pt x="2590260" y="1624676"/>
                    <a:pt x="2574234" y="1630018"/>
                  </a:cubicBezTo>
                  <a:cubicBezTo>
                    <a:pt x="2554356" y="1636644"/>
                    <a:pt x="2532034" y="1638273"/>
                    <a:pt x="2514600" y="1649896"/>
                  </a:cubicBezTo>
                  <a:cubicBezTo>
                    <a:pt x="2504661" y="1656522"/>
                    <a:pt x="2495698" y="1664922"/>
                    <a:pt x="2484782" y="1669774"/>
                  </a:cubicBezTo>
                  <a:cubicBezTo>
                    <a:pt x="2465634" y="1678284"/>
                    <a:pt x="2442582" y="1678030"/>
                    <a:pt x="2425147" y="1689653"/>
                  </a:cubicBezTo>
                  <a:cubicBezTo>
                    <a:pt x="2400429" y="1706132"/>
                    <a:pt x="2384398" y="1718600"/>
                    <a:pt x="2355573" y="1729409"/>
                  </a:cubicBezTo>
                  <a:cubicBezTo>
                    <a:pt x="2335165" y="1737062"/>
                    <a:pt x="2285015" y="1744564"/>
                    <a:pt x="2266121" y="1749287"/>
                  </a:cubicBezTo>
                  <a:cubicBezTo>
                    <a:pt x="2255957" y="1751828"/>
                    <a:pt x="2246750" y="1758422"/>
                    <a:pt x="2236304" y="1759226"/>
                  </a:cubicBezTo>
                  <a:cubicBezTo>
                    <a:pt x="2160257" y="1765076"/>
                    <a:pt x="2083904" y="1765853"/>
                    <a:pt x="2007704" y="1769166"/>
                  </a:cubicBezTo>
                  <a:cubicBezTo>
                    <a:pt x="1987826" y="1775792"/>
                    <a:pt x="1965503" y="1777421"/>
                    <a:pt x="1948069" y="1789044"/>
                  </a:cubicBezTo>
                  <a:cubicBezTo>
                    <a:pt x="1909535" y="1814734"/>
                    <a:pt x="1929584" y="1805145"/>
                    <a:pt x="1888434" y="1818861"/>
                  </a:cubicBezTo>
                  <a:cubicBezTo>
                    <a:pt x="1820083" y="1864430"/>
                    <a:pt x="1851465" y="1851063"/>
                    <a:pt x="1798982" y="1868557"/>
                  </a:cubicBezTo>
                  <a:cubicBezTo>
                    <a:pt x="1773255" y="1894284"/>
                    <a:pt x="1745194" y="1926243"/>
                    <a:pt x="1709530" y="1938131"/>
                  </a:cubicBezTo>
                  <a:cubicBezTo>
                    <a:pt x="1699591" y="1941444"/>
                    <a:pt x="1689084" y="1943385"/>
                    <a:pt x="1679713" y="1948070"/>
                  </a:cubicBezTo>
                  <a:cubicBezTo>
                    <a:pt x="1669029" y="1953412"/>
                    <a:pt x="1660811" y="1963097"/>
                    <a:pt x="1649895" y="1967948"/>
                  </a:cubicBezTo>
                  <a:cubicBezTo>
                    <a:pt x="1630747" y="1976458"/>
                    <a:pt x="1590260" y="1987826"/>
                    <a:pt x="1590260" y="1987826"/>
                  </a:cubicBezTo>
                  <a:cubicBezTo>
                    <a:pt x="1580321" y="1994452"/>
                    <a:pt x="1571669" y="2003623"/>
                    <a:pt x="1560443" y="2007705"/>
                  </a:cubicBezTo>
                  <a:cubicBezTo>
                    <a:pt x="1497131" y="2030728"/>
                    <a:pt x="1466864" y="2027453"/>
                    <a:pt x="1401417" y="2037522"/>
                  </a:cubicBezTo>
                  <a:cubicBezTo>
                    <a:pt x="1384720" y="2040091"/>
                    <a:pt x="1368418" y="2044892"/>
                    <a:pt x="1351721" y="2047461"/>
                  </a:cubicBezTo>
                  <a:cubicBezTo>
                    <a:pt x="1325321" y="2051522"/>
                    <a:pt x="1298712" y="2054087"/>
                    <a:pt x="1272208" y="2057400"/>
                  </a:cubicBezTo>
                  <a:cubicBezTo>
                    <a:pt x="1190349" y="2084687"/>
                    <a:pt x="1233316" y="2074316"/>
                    <a:pt x="1143000" y="2087218"/>
                  </a:cubicBezTo>
                  <a:cubicBezTo>
                    <a:pt x="1107070" y="2085422"/>
                    <a:pt x="944126" y="2083374"/>
                    <a:pt x="874643" y="2067339"/>
                  </a:cubicBezTo>
                  <a:cubicBezTo>
                    <a:pt x="854226" y="2062627"/>
                    <a:pt x="834886" y="2054087"/>
                    <a:pt x="815008" y="2047461"/>
                  </a:cubicBezTo>
                  <a:cubicBezTo>
                    <a:pt x="805069" y="2044148"/>
                    <a:pt x="793908" y="2043333"/>
                    <a:pt x="785191" y="2037522"/>
                  </a:cubicBezTo>
                  <a:cubicBezTo>
                    <a:pt x="775252" y="2030896"/>
                    <a:pt x="766289" y="2022495"/>
                    <a:pt x="755373" y="2017644"/>
                  </a:cubicBezTo>
                  <a:cubicBezTo>
                    <a:pt x="736226" y="2009134"/>
                    <a:pt x="695739" y="1997766"/>
                    <a:pt x="695739" y="1997766"/>
                  </a:cubicBezTo>
                  <a:cubicBezTo>
                    <a:pt x="656911" y="1958938"/>
                    <a:pt x="697653" y="1993753"/>
                    <a:pt x="646043" y="1967948"/>
                  </a:cubicBezTo>
                  <a:cubicBezTo>
                    <a:pt x="635359" y="1962606"/>
                    <a:pt x="627142" y="1952921"/>
                    <a:pt x="616226" y="1948070"/>
                  </a:cubicBezTo>
                  <a:cubicBezTo>
                    <a:pt x="597078" y="1939560"/>
                    <a:pt x="576469" y="1934818"/>
                    <a:pt x="556591" y="1928192"/>
                  </a:cubicBezTo>
                  <a:lnTo>
                    <a:pt x="526773" y="1918253"/>
                  </a:lnTo>
                  <a:cubicBezTo>
                    <a:pt x="511027" y="1902506"/>
                    <a:pt x="502883" y="1888435"/>
                    <a:pt x="477078" y="1888435"/>
                  </a:cubicBezTo>
                  <a:cubicBezTo>
                    <a:pt x="466601" y="1888435"/>
                    <a:pt x="457199" y="1895061"/>
                    <a:pt x="447260" y="1898374"/>
                  </a:cubicBezTo>
                  <a:cubicBezTo>
                    <a:pt x="428772" y="1916863"/>
                    <a:pt x="420041" y="1922995"/>
                    <a:pt x="407504" y="1948070"/>
                  </a:cubicBezTo>
                  <a:cubicBezTo>
                    <a:pt x="402819" y="1957441"/>
                    <a:pt x="403851" y="1969506"/>
                    <a:pt x="397565" y="1977887"/>
                  </a:cubicBezTo>
                  <a:cubicBezTo>
                    <a:pt x="383509" y="1996629"/>
                    <a:pt x="360864" y="2008091"/>
                    <a:pt x="347869" y="2027583"/>
                  </a:cubicBezTo>
                  <a:cubicBezTo>
                    <a:pt x="341243" y="2037522"/>
                    <a:pt x="335453" y="2048072"/>
                    <a:pt x="327991" y="2057400"/>
                  </a:cubicBezTo>
                  <a:cubicBezTo>
                    <a:pt x="322137" y="2064717"/>
                    <a:pt x="313736" y="2069782"/>
                    <a:pt x="308113" y="2077279"/>
                  </a:cubicBezTo>
                  <a:cubicBezTo>
                    <a:pt x="293779" y="2096391"/>
                    <a:pt x="285249" y="2120019"/>
                    <a:pt x="268356" y="2136913"/>
                  </a:cubicBezTo>
                  <a:cubicBezTo>
                    <a:pt x="261730" y="2143539"/>
                    <a:pt x="254332" y="2149475"/>
                    <a:pt x="248478" y="2156792"/>
                  </a:cubicBezTo>
                  <a:cubicBezTo>
                    <a:pt x="239113" y="2168498"/>
                    <a:pt x="224722" y="2198487"/>
                    <a:pt x="208721" y="2206487"/>
                  </a:cubicBezTo>
                  <a:cubicBezTo>
                    <a:pt x="196503" y="2212596"/>
                    <a:pt x="182217" y="2213113"/>
                    <a:pt x="168965" y="2216426"/>
                  </a:cubicBezTo>
                  <a:cubicBezTo>
                    <a:pt x="159026" y="2223052"/>
                    <a:pt x="150063" y="2231453"/>
                    <a:pt x="139147" y="2236305"/>
                  </a:cubicBezTo>
                  <a:cubicBezTo>
                    <a:pt x="120000" y="2244815"/>
                    <a:pt x="79513" y="2256183"/>
                    <a:pt x="79513" y="2256183"/>
                  </a:cubicBezTo>
                  <a:cubicBezTo>
                    <a:pt x="55262" y="2248100"/>
                    <a:pt x="39145" y="2245633"/>
                    <a:pt x="19878" y="2226366"/>
                  </a:cubicBezTo>
                  <a:cubicBezTo>
                    <a:pt x="11431" y="2217919"/>
                    <a:pt x="6626" y="2206487"/>
                    <a:pt x="0" y="2196548"/>
                  </a:cubicBezTo>
                  <a:lnTo>
                    <a:pt x="9939" y="1977887"/>
                  </a:lnTo>
                </a:path>
              </a:pathLst>
            </a:custGeom>
            <a:ln w="412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Freeform 12"/>
            <p:cNvSpPr/>
            <p:nvPr/>
          </p:nvSpPr>
          <p:spPr>
            <a:xfrm>
              <a:off x="4999383" y="2323745"/>
              <a:ext cx="1798982" cy="1864913"/>
            </a:xfrm>
            <a:custGeom>
              <a:avLst/>
              <a:gdLst>
                <a:gd name="connsiteX0" fmla="*/ 894521 w 1798982"/>
                <a:gd name="connsiteY0" fmla="*/ 11951 h 1864913"/>
                <a:gd name="connsiteX1" fmla="*/ 795130 w 1798982"/>
                <a:gd name="connsiteY1" fmla="*/ 91464 h 1864913"/>
                <a:gd name="connsiteX2" fmla="*/ 775252 w 1798982"/>
                <a:gd name="connsiteY2" fmla="*/ 121281 h 1864913"/>
                <a:gd name="connsiteX3" fmla="*/ 725556 w 1798982"/>
                <a:gd name="connsiteY3" fmla="*/ 161038 h 1864913"/>
                <a:gd name="connsiteX4" fmla="*/ 705678 w 1798982"/>
                <a:gd name="connsiteY4" fmla="*/ 190855 h 1864913"/>
                <a:gd name="connsiteX5" fmla="*/ 675860 w 1798982"/>
                <a:gd name="connsiteY5" fmla="*/ 210733 h 1864913"/>
                <a:gd name="connsiteX6" fmla="*/ 655982 w 1798982"/>
                <a:gd name="connsiteY6" fmla="*/ 230612 h 1864913"/>
                <a:gd name="connsiteX7" fmla="*/ 626165 w 1798982"/>
                <a:gd name="connsiteY7" fmla="*/ 240551 h 1864913"/>
                <a:gd name="connsiteX8" fmla="*/ 596347 w 1798982"/>
                <a:gd name="connsiteY8" fmla="*/ 260429 h 1864913"/>
                <a:gd name="connsiteX9" fmla="*/ 566530 w 1798982"/>
                <a:gd name="connsiteY9" fmla="*/ 270368 h 1864913"/>
                <a:gd name="connsiteX10" fmla="*/ 506895 w 1798982"/>
                <a:gd name="connsiteY10" fmla="*/ 300185 h 1864913"/>
                <a:gd name="connsiteX11" fmla="*/ 457200 w 1798982"/>
                <a:gd name="connsiteY11" fmla="*/ 359820 h 1864913"/>
                <a:gd name="connsiteX12" fmla="*/ 407504 w 1798982"/>
                <a:gd name="connsiteY12" fmla="*/ 399577 h 1864913"/>
                <a:gd name="connsiteX13" fmla="*/ 377687 w 1798982"/>
                <a:gd name="connsiteY13" fmla="*/ 429394 h 1864913"/>
                <a:gd name="connsiteX14" fmla="*/ 347869 w 1798982"/>
                <a:gd name="connsiteY14" fmla="*/ 449272 h 1864913"/>
                <a:gd name="connsiteX15" fmla="*/ 327991 w 1798982"/>
                <a:gd name="connsiteY15" fmla="*/ 469151 h 1864913"/>
                <a:gd name="connsiteX16" fmla="*/ 298174 w 1798982"/>
                <a:gd name="connsiteY16" fmla="*/ 479090 h 1864913"/>
                <a:gd name="connsiteX17" fmla="*/ 248478 w 1798982"/>
                <a:gd name="connsiteY17" fmla="*/ 508907 h 1864913"/>
                <a:gd name="connsiteX18" fmla="*/ 159026 w 1798982"/>
                <a:gd name="connsiteY18" fmla="*/ 558603 h 1864913"/>
                <a:gd name="connsiteX19" fmla="*/ 109330 w 1798982"/>
                <a:gd name="connsiteY19" fmla="*/ 608298 h 1864913"/>
                <a:gd name="connsiteX20" fmla="*/ 59634 w 1798982"/>
                <a:gd name="connsiteY20" fmla="*/ 657994 h 1864913"/>
                <a:gd name="connsiteX21" fmla="*/ 29817 w 1798982"/>
                <a:gd name="connsiteY21" fmla="*/ 717629 h 1864913"/>
                <a:gd name="connsiteX22" fmla="*/ 0 w 1798982"/>
                <a:gd name="connsiteY22" fmla="*/ 767325 h 1864913"/>
                <a:gd name="connsiteX23" fmla="*/ 9939 w 1798982"/>
                <a:gd name="connsiteY23" fmla="*/ 916412 h 1864913"/>
                <a:gd name="connsiteX24" fmla="*/ 39756 w 1798982"/>
                <a:gd name="connsiteY24" fmla="*/ 985985 h 1864913"/>
                <a:gd name="connsiteX25" fmla="*/ 79513 w 1798982"/>
                <a:gd name="connsiteY25" fmla="*/ 1025742 h 1864913"/>
                <a:gd name="connsiteX26" fmla="*/ 119269 w 1798982"/>
                <a:gd name="connsiteY26" fmla="*/ 1075438 h 1864913"/>
                <a:gd name="connsiteX27" fmla="*/ 129208 w 1798982"/>
                <a:gd name="connsiteY27" fmla="*/ 1105255 h 1864913"/>
                <a:gd name="connsiteX28" fmla="*/ 168965 w 1798982"/>
                <a:gd name="connsiteY28" fmla="*/ 1145012 h 1864913"/>
                <a:gd name="connsiteX29" fmla="*/ 198782 w 1798982"/>
                <a:gd name="connsiteY29" fmla="*/ 1204646 h 1864913"/>
                <a:gd name="connsiteX30" fmla="*/ 228600 w 1798982"/>
                <a:gd name="connsiteY30" fmla="*/ 1254342 h 1864913"/>
                <a:gd name="connsiteX31" fmla="*/ 268356 w 1798982"/>
                <a:gd name="connsiteY31" fmla="*/ 1343794 h 1864913"/>
                <a:gd name="connsiteX32" fmla="*/ 288234 w 1798982"/>
                <a:gd name="connsiteY32" fmla="*/ 1403429 h 1864913"/>
                <a:gd name="connsiteX33" fmla="*/ 298174 w 1798982"/>
                <a:gd name="connsiteY33" fmla="*/ 1433246 h 1864913"/>
                <a:gd name="connsiteX34" fmla="*/ 318052 w 1798982"/>
                <a:gd name="connsiteY34" fmla="*/ 1453125 h 1864913"/>
                <a:gd name="connsiteX35" fmla="*/ 327991 w 1798982"/>
                <a:gd name="connsiteY35" fmla="*/ 1492881 h 1864913"/>
                <a:gd name="connsiteX36" fmla="*/ 347869 w 1798982"/>
                <a:gd name="connsiteY36" fmla="*/ 1582333 h 1864913"/>
                <a:gd name="connsiteX37" fmla="*/ 367747 w 1798982"/>
                <a:gd name="connsiteY37" fmla="*/ 1641968 h 1864913"/>
                <a:gd name="connsiteX38" fmla="*/ 407504 w 1798982"/>
                <a:gd name="connsiteY38" fmla="*/ 1681725 h 1864913"/>
                <a:gd name="connsiteX39" fmla="*/ 457200 w 1798982"/>
                <a:gd name="connsiteY39" fmla="*/ 1721481 h 1864913"/>
                <a:gd name="connsiteX40" fmla="*/ 487017 w 1798982"/>
                <a:gd name="connsiteY40" fmla="*/ 1771177 h 1864913"/>
                <a:gd name="connsiteX41" fmla="*/ 506895 w 1798982"/>
                <a:gd name="connsiteY41" fmla="*/ 1800994 h 1864913"/>
                <a:gd name="connsiteX42" fmla="*/ 536713 w 1798982"/>
                <a:gd name="connsiteY42" fmla="*/ 1810933 h 1864913"/>
                <a:gd name="connsiteX43" fmla="*/ 556591 w 1798982"/>
                <a:gd name="connsiteY43" fmla="*/ 1830812 h 1864913"/>
                <a:gd name="connsiteX44" fmla="*/ 695739 w 1798982"/>
                <a:gd name="connsiteY44" fmla="*/ 1850690 h 1864913"/>
                <a:gd name="connsiteX45" fmla="*/ 775252 w 1798982"/>
                <a:gd name="connsiteY45" fmla="*/ 1860629 h 1864913"/>
                <a:gd name="connsiteX46" fmla="*/ 864704 w 1798982"/>
                <a:gd name="connsiteY46" fmla="*/ 1850690 h 1864913"/>
                <a:gd name="connsiteX47" fmla="*/ 924339 w 1798982"/>
                <a:gd name="connsiteY47" fmla="*/ 1731420 h 1864913"/>
                <a:gd name="connsiteX48" fmla="*/ 983974 w 1798982"/>
                <a:gd name="connsiteY48" fmla="*/ 1651907 h 1864913"/>
                <a:gd name="connsiteX49" fmla="*/ 993913 w 1798982"/>
                <a:gd name="connsiteY49" fmla="*/ 1622090 h 1864913"/>
                <a:gd name="connsiteX50" fmla="*/ 1013791 w 1798982"/>
                <a:gd name="connsiteY50" fmla="*/ 1592272 h 1864913"/>
                <a:gd name="connsiteX51" fmla="*/ 1053547 w 1798982"/>
                <a:gd name="connsiteY51" fmla="*/ 1512759 h 1864913"/>
                <a:gd name="connsiteX52" fmla="*/ 1113182 w 1798982"/>
                <a:gd name="connsiteY52" fmla="*/ 1433246 h 1864913"/>
                <a:gd name="connsiteX53" fmla="*/ 1133060 w 1798982"/>
                <a:gd name="connsiteY53" fmla="*/ 1403429 h 1864913"/>
                <a:gd name="connsiteX54" fmla="*/ 1162878 w 1798982"/>
                <a:gd name="connsiteY54" fmla="*/ 1393490 h 1864913"/>
                <a:gd name="connsiteX55" fmla="*/ 1182756 w 1798982"/>
                <a:gd name="connsiteY55" fmla="*/ 1363672 h 1864913"/>
                <a:gd name="connsiteX56" fmla="*/ 1242391 w 1798982"/>
                <a:gd name="connsiteY56" fmla="*/ 1323916 h 1864913"/>
                <a:gd name="connsiteX57" fmla="*/ 1272208 w 1798982"/>
                <a:gd name="connsiteY57" fmla="*/ 1284159 h 1864913"/>
                <a:gd name="connsiteX58" fmla="*/ 1292087 w 1798982"/>
                <a:gd name="connsiteY58" fmla="*/ 1264281 h 1864913"/>
                <a:gd name="connsiteX59" fmla="*/ 1311965 w 1798982"/>
                <a:gd name="connsiteY59" fmla="*/ 1234464 h 1864913"/>
                <a:gd name="connsiteX60" fmla="*/ 1331843 w 1798982"/>
                <a:gd name="connsiteY60" fmla="*/ 1214585 h 1864913"/>
                <a:gd name="connsiteX61" fmla="*/ 1371600 w 1798982"/>
                <a:gd name="connsiteY61" fmla="*/ 1164890 h 1864913"/>
                <a:gd name="connsiteX62" fmla="*/ 1401417 w 1798982"/>
                <a:gd name="connsiteY62" fmla="*/ 1145012 h 1864913"/>
                <a:gd name="connsiteX63" fmla="*/ 1441174 w 1798982"/>
                <a:gd name="connsiteY63" fmla="*/ 1105255 h 1864913"/>
                <a:gd name="connsiteX64" fmla="*/ 1470991 w 1798982"/>
                <a:gd name="connsiteY64" fmla="*/ 1075438 h 1864913"/>
                <a:gd name="connsiteX65" fmla="*/ 1490869 w 1798982"/>
                <a:gd name="connsiteY65" fmla="*/ 1055559 h 1864913"/>
                <a:gd name="connsiteX66" fmla="*/ 1540565 w 1798982"/>
                <a:gd name="connsiteY66" fmla="*/ 985985 h 1864913"/>
                <a:gd name="connsiteX67" fmla="*/ 1590260 w 1798982"/>
                <a:gd name="connsiteY67" fmla="*/ 926351 h 1864913"/>
                <a:gd name="connsiteX68" fmla="*/ 1630017 w 1798982"/>
                <a:gd name="connsiteY68" fmla="*/ 876655 h 1864913"/>
                <a:gd name="connsiteX69" fmla="*/ 1649895 w 1798982"/>
                <a:gd name="connsiteY69" fmla="*/ 846838 h 1864913"/>
                <a:gd name="connsiteX70" fmla="*/ 1669774 w 1798982"/>
                <a:gd name="connsiteY70" fmla="*/ 826959 h 1864913"/>
                <a:gd name="connsiteX71" fmla="*/ 1709530 w 1798982"/>
                <a:gd name="connsiteY71" fmla="*/ 767325 h 1864913"/>
                <a:gd name="connsiteX72" fmla="*/ 1749287 w 1798982"/>
                <a:gd name="connsiteY72" fmla="*/ 717629 h 1864913"/>
                <a:gd name="connsiteX73" fmla="*/ 1779104 w 1798982"/>
                <a:gd name="connsiteY73" fmla="*/ 628177 h 1864913"/>
                <a:gd name="connsiteX74" fmla="*/ 1789043 w 1798982"/>
                <a:gd name="connsiteY74" fmla="*/ 598359 h 1864913"/>
                <a:gd name="connsiteX75" fmla="*/ 1798982 w 1798982"/>
                <a:gd name="connsiteY75" fmla="*/ 558603 h 1864913"/>
                <a:gd name="connsiteX76" fmla="*/ 1789043 w 1798982"/>
                <a:gd name="connsiteY76" fmla="*/ 300185 h 1864913"/>
                <a:gd name="connsiteX77" fmla="*/ 1779104 w 1798982"/>
                <a:gd name="connsiteY77" fmla="*/ 270368 h 1864913"/>
                <a:gd name="connsiteX78" fmla="*/ 1759226 w 1798982"/>
                <a:gd name="connsiteY78" fmla="*/ 240551 h 1864913"/>
                <a:gd name="connsiteX79" fmla="*/ 1709530 w 1798982"/>
                <a:gd name="connsiteY79" fmla="*/ 200794 h 1864913"/>
                <a:gd name="connsiteX80" fmla="*/ 1649895 w 1798982"/>
                <a:gd name="connsiteY80" fmla="*/ 161038 h 1864913"/>
                <a:gd name="connsiteX81" fmla="*/ 1600200 w 1798982"/>
                <a:gd name="connsiteY81" fmla="*/ 131220 h 1864913"/>
                <a:gd name="connsiteX82" fmla="*/ 1550504 w 1798982"/>
                <a:gd name="connsiteY82" fmla="*/ 91464 h 1864913"/>
                <a:gd name="connsiteX83" fmla="*/ 1490869 w 1798982"/>
                <a:gd name="connsiteY83" fmla="*/ 71585 h 1864913"/>
                <a:gd name="connsiteX84" fmla="*/ 1401417 w 1798982"/>
                <a:gd name="connsiteY84" fmla="*/ 51707 h 1864913"/>
                <a:gd name="connsiteX85" fmla="*/ 1371600 w 1798982"/>
                <a:gd name="connsiteY85" fmla="*/ 41768 h 1864913"/>
                <a:gd name="connsiteX86" fmla="*/ 1262269 w 1798982"/>
                <a:gd name="connsiteY86" fmla="*/ 21890 h 1864913"/>
                <a:gd name="connsiteX87" fmla="*/ 1143000 w 1798982"/>
                <a:gd name="connsiteY87" fmla="*/ 2012 h 1864913"/>
                <a:gd name="connsiteX88" fmla="*/ 974034 w 1798982"/>
                <a:gd name="connsiteY88" fmla="*/ 11951 h 1864913"/>
                <a:gd name="connsiteX89" fmla="*/ 934278 w 1798982"/>
                <a:gd name="connsiteY89" fmla="*/ 21890 h 1864913"/>
                <a:gd name="connsiteX90" fmla="*/ 874643 w 1798982"/>
                <a:gd name="connsiteY90" fmla="*/ 41768 h 1864913"/>
                <a:gd name="connsiteX91" fmla="*/ 894521 w 1798982"/>
                <a:gd name="connsiteY91" fmla="*/ 11951 h 1864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</a:cxnLst>
              <a:rect l="l" t="t" r="r" b="b"/>
              <a:pathLst>
                <a:path w="1798982" h="1864913">
                  <a:moveTo>
                    <a:pt x="894521" y="11951"/>
                  </a:moveTo>
                  <a:cubicBezTo>
                    <a:pt x="853762" y="36407"/>
                    <a:pt x="823288" y="49227"/>
                    <a:pt x="795130" y="91464"/>
                  </a:cubicBezTo>
                  <a:cubicBezTo>
                    <a:pt x="788504" y="101403"/>
                    <a:pt x="783699" y="112835"/>
                    <a:pt x="775252" y="121281"/>
                  </a:cubicBezTo>
                  <a:cubicBezTo>
                    <a:pt x="723589" y="172943"/>
                    <a:pt x="764901" y="111856"/>
                    <a:pt x="725556" y="161038"/>
                  </a:cubicBezTo>
                  <a:cubicBezTo>
                    <a:pt x="718094" y="170366"/>
                    <a:pt x="714125" y="182409"/>
                    <a:pt x="705678" y="190855"/>
                  </a:cubicBezTo>
                  <a:cubicBezTo>
                    <a:pt x="697231" y="199302"/>
                    <a:pt x="685188" y="203271"/>
                    <a:pt x="675860" y="210733"/>
                  </a:cubicBezTo>
                  <a:cubicBezTo>
                    <a:pt x="668543" y="216587"/>
                    <a:pt x="664017" y="225791"/>
                    <a:pt x="655982" y="230612"/>
                  </a:cubicBezTo>
                  <a:cubicBezTo>
                    <a:pt x="646998" y="236002"/>
                    <a:pt x="635536" y="235866"/>
                    <a:pt x="626165" y="240551"/>
                  </a:cubicBezTo>
                  <a:cubicBezTo>
                    <a:pt x="615481" y="245893"/>
                    <a:pt x="607031" y="255087"/>
                    <a:pt x="596347" y="260429"/>
                  </a:cubicBezTo>
                  <a:cubicBezTo>
                    <a:pt x="586976" y="265114"/>
                    <a:pt x="575901" y="265683"/>
                    <a:pt x="566530" y="270368"/>
                  </a:cubicBezTo>
                  <a:cubicBezTo>
                    <a:pt x="489464" y="308901"/>
                    <a:pt x="581841" y="275204"/>
                    <a:pt x="506895" y="300185"/>
                  </a:cubicBezTo>
                  <a:cubicBezTo>
                    <a:pt x="461931" y="345151"/>
                    <a:pt x="516279" y="288927"/>
                    <a:pt x="457200" y="359820"/>
                  </a:cubicBezTo>
                  <a:cubicBezTo>
                    <a:pt x="430916" y="391360"/>
                    <a:pt x="442515" y="370400"/>
                    <a:pt x="407504" y="399577"/>
                  </a:cubicBezTo>
                  <a:cubicBezTo>
                    <a:pt x="396706" y="408575"/>
                    <a:pt x="388485" y="420396"/>
                    <a:pt x="377687" y="429394"/>
                  </a:cubicBezTo>
                  <a:cubicBezTo>
                    <a:pt x="368510" y="437041"/>
                    <a:pt x="357197" y="441810"/>
                    <a:pt x="347869" y="449272"/>
                  </a:cubicBezTo>
                  <a:cubicBezTo>
                    <a:pt x="340552" y="455126"/>
                    <a:pt x="336026" y="464330"/>
                    <a:pt x="327991" y="469151"/>
                  </a:cubicBezTo>
                  <a:cubicBezTo>
                    <a:pt x="319007" y="474541"/>
                    <a:pt x="308113" y="475777"/>
                    <a:pt x="298174" y="479090"/>
                  </a:cubicBezTo>
                  <a:cubicBezTo>
                    <a:pt x="253573" y="523688"/>
                    <a:pt x="306541" y="476649"/>
                    <a:pt x="248478" y="508907"/>
                  </a:cubicBezTo>
                  <a:cubicBezTo>
                    <a:pt x="145950" y="565867"/>
                    <a:pt x="226494" y="536114"/>
                    <a:pt x="159026" y="558603"/>
                  </a:cubicBezTo>
                  <a:cubicBezTo>
                    <a:pt x="119267" y="618239"/>
                    <a:pt x="162340" y="561914"/>
                    <a:pt x="109330" y="608298"/>
                  </a:cubicBezTo>
                  <a:cubicBezTo>
                    <a:pt x="91699" y="623725"/>
                    <a:pt x="59634" y="657994"/>
                    <a:pt x="59634" y="657994"/>
                  </a:cubicBezTo>
                  <a:cubicBezTo>
                    <a:pt x="34653" y="732940"/>
                    <a:pt x="68350" y="640563"/>
                    <a:pt x="29817" y="717629"/>
                  </a:cubicBezTo>
                  <a:cubicBezTo>
                    <a:pt x="4012" y="769240"/>
                    <a:pt x="38827" y="728496"/>
                    <a:pt x="0" y="767325"/>
                  </a:cubicBezTo>
                  <a:cubicBezTo>
                    <a:pt x="3313" y="817021"/>
                    <a:pt x="4439" y="866911"/>
                    <a:pt x="9939" y="916412"/>
                  </a:cubicBezTo>
                  <a:cubicBezTo>
                    <a:pt x="11608" y="931432"/>
                    <a:pt x="33514" y="977663"/>
                    <a:pt x="39756" y="985985"/>
                  </a:cubicBezTo>
                  <a:cubicBezTo>
                    <a:pt x="51001" y="1000978"/>
                    <a:pt x="69117" y="1010148"/>
                    <a:pt x="79513" y="1025742"/>
                  </a:cubicBezTo>
                  <a:cubicBezTo>
                    <a:pt x="104589" y="1063356"/>
                    <a:pt x="90945" y="1047112"/>
                    <a:pt x="119269" y="1075438"/>
                  </a:cubicBezTo>
                  <a:cubicBezTo>
                    <a:pt x="122582" y="1085377"/>
                    <a:pt x="123119" y="1096730"/>
                    <a:pt x="129208" y="1105255"/>
                  </a:cubicBezTo>
                  <a:cubicBezTo>
                    <a:pt x="140101" y="1120506"/>
                    <a:pt x="168965" y="1145012"/>
                    <a:pt x="168965" y="1145012"/>
                  </a:cubicBezTo>
                  <a:cubicBezTo>
                    <a:pt x="193948" y="1219961"/>
                    <a:pt x="160247" y="1127574"/>
                    <a:pt x="198782" y="1204646"/>
                  </a:cubicBezTo>
                  <a:cubicBezTo>
                    <a:pt x="224586" y="1256255"/>
                    <a:pt x="189773" y="1215517"/>
                    <a:pt x="228600" y="1254342"/>
                  </a:cubicBezTo>
                  <a:cubicBezTo>
                    <a:pt x="252255" y="1325309"/>
                    <a:pt x="236855" y="1296543"/>
                    <a:pt x="268356" y="1343794"/>
                  </a:cubicBezTo>
                  <a:lnTo>
                    <a:pt x="288234" y="1403429"/>
                  </a:lnTo>
                  <a:cubicBezTo>
                    <a:pt x="291547" y="1413368"/>
                    <a:pt x="290766" y="1425838"/>
                    <a:pt x="298174" y="1433246"/>
                  </a:cubicBezTo>
                  <a:lnTo>
                    <a:pt x="318052" y="1453125"/>
                  </a:lnTo>
                  <a:cubicBezTo>
                    <a:pt x="321365" y="1466377"/>
                    <a:pt x="325028" y="1479546"/>
                    <a:pt x="327991" y="1492881"/>
                  </a:cubicBezTo>
                  <a:cubicBezTo>
                    <a:pt x="336098" y="1529364"/>
                    <a:pt x="337480" y="1547703"/>
                    <a:pt x="347869" y="1582333"/>
                  </a:cubicBezTo>
                  <a:cubicBezTo>
                    <a:pt x="353890" y="1602403"/>
                    <a:pt x="352931" y="1627152"/>
                    <a:pt x="367747" y="1641968"/>
                  </a:cubicBezTo>
                  <a:cubicBezTo>
                    <a:pt x="380999" y="1655220"/>
                    <a:pt x="397108" y="1666131"/>
                    <a:pt x="407504" y="1681725"/>
                  </a:cubicBezTo>
                  <a:cubicBezTo>
                    <a:pt x="433194" y="1720259"/>
                    <a:pt x="416050" y="1707765"/>
                    <a:pt x="457200" y="1721481"/>
                  </a:cubicBezTo>
                  <a:cubicBezTo>
                    <a:pt x="474460" y="1773261"/>
                    <a:pt x="455833" y="1732197"/>
                    <a:pt x="487017" y="1771177"/>
                  </a:cubicBezTo>
                  <a:cubicBezTo>
                    <a:pt x="494479" y="1780505"/>
                    <a:pt x="497567" y="1793532"/>
                    <a:pt x="506895" y="1800994"/>
                  </a:cubicBezTo>
                  <a:cubicBezTo>
                    <a:pt x="515076" y="1807539"/>
                    <a:pt x="526774" y="1807620"/>
                    <a:pt x="536713" y="1810933"/>
                  </a:cubicBezTo>
                  <a:cubicBezTo>
                    <a:pt x="543339" y="1817559"/>
                    <a:pt x="548210" y="1826621"/>
                    <a:pt x="556591" y="1830812"/>
                  </a:cubicBezTo>
                  <a:cubicBezTo>
                    <a:pt x="583649" y="1844342"/>
                    <a:pt x="692441" y="1850324"/>
                    <a:pt x="695739" y="1850690"/>
                  </a:cubicBezTo>
                  <a:cubicBezTo>
                    <a:pt x="722286" y="1853640"/>
                    <a:pt x="748748" y="1857316"/>
                    <a:pt x="775252" y="1860629"/>
                  </a:cubicBezTo>
                  <a:cubicBezTo>
                    <a:pt x="805069" y="1857316"/>
                    <a:pt x="838289" y="1864913"/>
                    <a:pt x="864704" y="1850690"/>
                  </a:cubicBezTo>
                  <a:cubicBezTo>
                    <a:pt x="913495" y="1824418"/>
                    <a:pt x="899175" y="1769167"/>
                    <a:pt x="924339" y="1731420"/>
                  </a:cubicBezTo>
                  <a:cubicBezTo>
                    <a:pt x="969293" y="1663988"/>
                    <a:pt x="947201" y="1688678"/>
                    <a:pt x="983974" y="1651907"/>
                  </a:cubicBezTo>
                  <a:cubicBezTo>
                    <a:pt x="987287" y="1641968"/>
                    <a:pt x="989228" y="1631461"/>
                    <a:pt x="993913" y="1622090"/>
                  </a:cubicBezTo>
                  <a:cubicBezTo>
                    <a:pt x="999255" y="1611406"/>
                    <a:pt x="1008940" y="1603188"/>
                    <a:pt x="1013791" y="1592272"/>
                  </a:cubicBezTo>
                  <a:cubicBezTo>
                    <a:pt x="1050337" y="1510043"/>
                    <a:pt x="1012724" y="1553584"/>
                    <a:pt x="1053547" y="1512759"/>
                  </a:cubicBezTo>
                  <a:cubicBezTo>
                    <a:pt x="1079410" y="1435179"/>
                    <a:pt x="1037041" y="1547457"/>
                    <a:pt x="1113182" y="1433246"/>
                  </a:cubicBezTo>
                  <a:cubicBezTo>
                    <a:pt x="1119808" y="1423307"/>
                    <a:pt x="1123732" y="1410891"/>
                    <a:pt x="1133060" y="1403429"/>
                  </a:cubicBezTo>
                  <a:cubicBezTo>
                    <a:pt x="1141241" y="1396884"/>
                    <a:pt x="1152939" y="1396803"/>
                    <a:pt x="1162878" y="1393490"/>
                  </a:cubicBezTo>
                  <a:cubicBezTo>
                    <a:pt x="1169504" y="1383551"/>
                    <a:pt x="1173766" y="1371538"/>
                    <a:pt x="1182756" y="1363672"/>
                  </a:cubicBezTo>
                  <a:cubicBezTo>
                    <a:pt x="1200736" y="1347940"/>
                    <a:pt x="1242391" y="1323916"/>
                    <a:pt x="1242391" y="1323916"/>
                  </a:cubicBezTo>
                  <a:cubicBezTo>
                    <a:pt x="1252330" y="1310664"/>
                    <a:pt x="1261603" y="1296885"/>
                    <a:pt x="1272208" y="1284159"/>
                  </a:cubicBezTo>
                  <a:cubicBezTo>
                    <a:pt x="1278207" y="1276960"/>
                    <a:pt x="1286233" y="1271598"/>
                    <a:pt x="1292087" y="1264281"/>
                  </a:cubicBezTo>
                  <a:cubicBezTo>
                    <a:pt x="1299549" y="1254953"/>
                    <a:pt x="1304503" y="1243792"/>
                    <a:pt x="1311965" y="1234464"/>
                  </a:cubicBezTo>
                  <a:cubicBezTo>
                    <a:pt x="1317819" y="1227147"/>
                    <a:pt x="1325989" y="1221902"/>
                    <a:pt x="1331843" y="1214585"/>
                  </a:cubicBezTo>
                  <a:cubicBezTo>
                    <a:pt x="1354804" y="1185883"/>
                    <a:pt x="1344934" y="1186223"/>
                    <a:pt x="1371600" y="1164890"/>
                  </a:cubicBezTo>
                  <a:cubicBezTo>
                    <a:pt x="1380928" y="1157428"/>
                    <a:pt x="1392348" y="1152786"/>
                    <a:pt x="1401417" y="1145012"/>
                  </a:cubicBezTo>
                  <a:cubicBezTo>
                    <a:pt x="1415647" y="1132815"/>
                    <a:pt x="1427922" y="1118507"/>
                    <a:pt x="1441174" y="1105255"/>
                  </a:cubicBezTo>
                  <a:lnTo>
                    <a:pt x="1470991" y="1075438"/>
                  </a:lnTo>
                  <a:lnTo>
                    <a:pt x="1490869" y="1055559"/>
                  </a:lnTo>
                  <a:cubicBezTo>
                    <a:pt x="1515523" y="981597"/>
                    <a:pt x="1477678" y="1080315"/>
                    <a:pt x="1540565" y="985985"/>
                  </a:cubicBezTo>
                  <a:cubicBezTo>
                    <a:pt x="1568240" y="944473"/>
                    <a:pt x="1551996" y="964615"/>
                    <a:pt x="1590260" y="926351"/>
                  </a:cubicBezTo>
                  <a:cubicBezTo>
                    <a:pt x="1609611" y="868301"/>
                    <a:pt x="1585060" y="921612"/>
                    <a:pt x="1630017" y="876655"/>
                  </a:cubicBezTo>
                  <a:cubicBezTo>
                    <a:pt x="1638464" y="868208"/>
                    <a:pt x="1642433" y="856166"/>
                    <a:pt x="1649895" y="846838"/>
                  </a:cubicBezTo>
                  <a:cubicBezTo>
                    <a:pt x="1655749" y="839520"/>
                    <a:pt x="1664151" y="834456"/>
                    <a:pt x="1669774" y="826959"/>
                  </a:cubicBezTo>
                  <a:cubicBezTo>
                    <a:pt x="1684108" y="807847"/>
                    <a:pt x="1692637" y="784218"/>
                    <a:pt x="1709530" y="767325"/>
                  </a:cubicBezTo>
                  <a:cubicBezTo>
                    <a:pt x="1737854" y="738999"/>
                    <a:pt x="1724210" y="755243"/>
                    <a:pt x="1749287" y="717629"/>
                  </a:cubicBezTo>
                  <a:lnTo>
                    <a:pt x="1779104" y="628177"/>
                  </a:lnTo>
                  <a:cubicBezTo>
                    <a:pt x="1782417" y="618238"/>
                    <a:pt x="1786502" y="608523"/>
                    <a:pt x="1789043" y="598359"/>
                  </a:cubicBezTo>
                  <a:lnTo>
                    <a:pt x="1798982" y="558603"/>
                  </a:lnTo>
                  <a:cubicBezTo>
                    <a:pt x="1795669" y="472464"/>
                    <a:pt x="1794974" y="386184"/>
                    <a:pt x="1789043" y="300185"/>
                  </a:cubicBezTo>
                  <a:cubicBezTo>
                    <a:pt x="1788322" y="289733"/>
                    <a:pt x="1783789" y="279739"/>
                    <a:pt x="1779104" y="270368"/>
                  </a:cubicBezTo>
                  <a:cubicBezTo>
                    <a:pt x="1773762" y="259684"/>
                    <a:pt x="1766688" y="249879"/>
                    <a:pt x="1759226" y="240551"/>
                  </a:cubicBezTo>
                  <a:cubicBezTo>
                    <a:pt x="1736092" y="211634"/>
                    <a:pt x="1740527" y="226624"/>
                    <a:pt x="1709530" y="200794"/>
                  </a:cubicBezTo>
                  <a:cubicBezTo>
                    <a:pt x="1659897" y="159433"/>
                    <a:pt x="1702296" y="178505"/>
                    <a:pt x="1649895" y="161038"/>
                  </a:cubicBezTo>
                  <a:cubicBezTo>
                    <a:pt x="1599533" y="110673"/>
                    <a:pt x="1664706" y="169923"/>
                    <a:pt x="1600200" y="131220"/>
                  </a:cubicBezTo>
                  <a:cubicBezTo>
                    <a:pt x="1541193" y="95816"/>
                    <a:pt x="1627229" y="125564"/>
                    <a:pt x="1550504" y="91464"/>
                  </a:cubicBezTo>
                  <a:cubicBezTo>
                    <a:pt x="1531356" y="82954"/>
                    <a:pt x="1510747" y="78211"/>
                    <a:pt x="1490869" y="71585"/>
                  </a:cubicBezTo>
                  <a:cubicBezTo>
                    <a:pt x="1441936" y="55274"/>
                    <a:pt x="1471382" y="63368"/>
                    <a:pt x="1401417" y="51707"/>
                  </a:cubicBezTo>
                  <a:cubicBezTo>
                    <a:pt x="1391478" y="48394"/>
                    <a:pt x="1381764" y="44309"/>
                    <a:pt x="1371600" y="41768"/>
                  </a:cubicBezTo>
                  <a:cubicBezTo>
                    <a:pt x="1328961" y="31108"/>
                    <a:pt x="1306575" y="30751"/>
                    <a:pt x="1262269" y="21890"/>
                  </a:cubicBezTo>
                  <a:cubicBezTo>
                    <a:pt x="1152819" y="0"/>
                    <a:pt x="1321678" y="24346"/>
                    <a:pt x="1143000" y="2012"/>
                  </a:cubicBezTo>
                  <a:cubicBezTo>
                    <a:pt x="1086678" y="5325"/>
                    <a:pt x="1030199" y="6602"/>
                    <a:pt x="974034" y="11951"/>
                  </a:cubicBezTo>
                  <a:cubicBezTo>
                    <a:pt x="960436" y="13246"/>
                    <a:pt x="947362" y="17965"/>
                    <a:pt x="934278" y="21890"/>
                  </a:cubicBezTo>
                  <a:cubicBezTo>
                    <a:pt x="914208" y="27911"/>
                    <a:pt x="895597" y="41768"/>
                    <a:pt x="874643" y="41768"/>
                  </a:cubicBezTo>
                  <a:lnTo>
                    <a:pt x="894521" y="11951"/>
                  </a:lnTo>
                  <a:close/>
                </a:path>
              </a:pathLst>
            </a:custGeom>
            <a:noFill/>
            <a:ln w="412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 13"/>
            <p:cNvSpPr/>
            <p:nvPr/>
          </p:nvSpPr>
          <p:spPr>
            <a:xfrm>
              <a:off x="6231835" y="5212970"/>
              <a:ext cx="1725590" cy="810143"/>
            </a:xfrm>
            <a:custGeom>
              <a:avLst/>
              <a:gdLst>
                <a:gd name="connsiteX0" fmla="*/ 208722 w 1725590"/>
                <a:gd name="connsiteY0" fmla="*/ 442395 h 810143"/>
                <a:gd name="connsiteX1" fmla="*/ 288235 w 1725590"/>
                <a:gd name="connsiteY1" fmla="*/ 402639 h 810143"/>
                <a:gd name="connsiteX2" fmla="*/ 327991 w 1725590"/>
                <a:gd name="connsiteY2" fmla="*/ 352943 h 810143"/>
                <a:gd name="connsiteX3" fmla="*/ 387626 w 1725590"/>
                <a:gd name="connsiteY3" fmla="*/ 323126 h 810143"/>
                <a:gd name="connsiteX4" fmla="*/ 437322 w 1725590"/>
                <a:gd name="connsiteY4" fmla="*/ 293308 h 810143"/>
                <a:gd name="connsiteX5" fmla="*/ 496956 w 1725590"/>
                <a:gd name="connsiteY5" fmla="*/ 253552 h 810143"/>
                <a:gd name="connsiteX6" fmla="*/ 556591 w 1725590"/>
                <a:gd name="connsiteY6" fmla="*/ 213795 h 810143"/>
                <a:gd name="connsiteX7" fmla="*/ 586408 w 1725590"/>
                <a:gd name="connsiteY7" fmla="*/ 193917 h 810143"/>
                <a:gd name="connsiteX8" fmla="*/ 705678 w 1725590"/>
                <a:gd name="connsiteY8" fmla="*/ 154160 h 810143"/>
                <a:gd name="connsiteX9" fmla="*/ 765313 w 1725590"/>
                <a:gd name="connsiteY9" fmla="*/ 134282 h 810143"/>
                <a:gd name="connsiteX10" fmla="*/ 844826 w 1725590"/>
                <a:gd name="connsiteY10" fmla="*/ 114404 h 810143"/>
                <a:gd name="connsiteX11" fmla="*/ 904461 w 1725590"/>
                <a:gd name="connsiteY11" fmla="*/ 94526 h 810143"/>
                <a:gd name="connsiteX12" fmla="*/ 1003852 w 1725590"/>
                <a:gd name="connsiteY12" fmla="*/ 74647 h 810143"/>
                <a:gd name="connsiteX13" fmla="*/ 1033669 w 1725590"/>
                <a:gd name="connsiteY13" fmla="*/ 54769 h 810143"/>
                <a:gd name="connsiteX14" fmla="*/ 1053548 w 1725590"/>
                <a:gd name="connsiteY14" fmla="*/ 34891 h 810143"/>
                <a:gd name="connsiteX15" fmla="*/ 1083365 w 1725590"/>
                <a:gd name="connsiteY15" fmla="*/ 24952 h 810143"/>
                <a:gd name="connsiteX16" fmla="*/ 1152939 w 1725590"/>
                <a:gd name="connsiteY16" fmla="*/ 5073 h 810143"/>
                <a:gd name="connsiteX17" fmla="*/ 1232452 w 1725590"/>
                <a:gd name="connsiteY17" fmla="*/ 15013 h 810143"/>
                <a:gd name="connsiteX18" fmla="*/ 1282148 w 1725590"/>
                <a:gd name="connsiteY18" fmla="*/ 24952 h 810143"/>
                <a:gd name="connsiteX19" fmla="*/ 1391478 w 1725590"/>
                <a:gd name="connsiteY19" fmla="*/ 34891 h 810143"/>
                <a:gd name="connsiteX20" fmla="*/ 1441174 w 1725590"/>
                <a:gd name="connsiteY20" fmla="*/ 44830 h 810143"/>
                <a:gd name="connsiteX21" fmla="*/ 1500808 w 1725590"/>
                <a:gd name="connsiteY21" fmla="*/ 64708 h 810143"/>
                <a:gd name="connsiteX22" fmla="*/ 1530626 w 1725590"/>
                <a:gd name="connsiteY22" fmla="*/ 84587 h 810143"/>
                <a:gd name="connsiteX23" fmla="*/ 1590261 w 1725590"/>
                <a:gd name="connsiteY23" fmla="*/ 104465 h 810143"/>
                <a:gd name="connsiteX24" fmla="*/ 1620078 w 1725590"/>
                <a:gd name="connsiteY24" fmla="*/ 124343 h 810143"/>
                <a:gd name="connsiteX25" fmla="*/ 1659835 w 1725590"/>
                <a:gd name="connsiteY25" fmla="*/ 183978 h 810143"/>
                <a:gd name="connsiteX26" fmla="*/ 1679713 w 1725590"/>
                <a:gd name="connsiteY26" fmla="*/ 273430 h 810143"/>
                <a:gd name="connsiteX27" fmla="*/ 1699591 w 1725590"/>
                <a:gd name="connsiteY27" fmla="*/ 303247 h 810143"/>
                <a:gd name="connsiteX28" fmla="*/ 1709530 w 1725590"/>
                <a:gd name="connsiteY28" fmla="*/ 422517 h 810143"/>
                <a:gd name="connsiteX29" fmla="*/ 1699591 w 1725590"/>
                <a:gd name="connsiteY29" fmla="*/ 452334 h 810143"/>
                <a:gd name="connsiteX30" fmla="*/ 1659835 w 1725590"/>
                <a:gd name="connsiteY30" fmla="*/ 502030 h 810143"/>
                <a:gd name="connsiteX31" fmla="*/ 1639956 w 1725590"/>
                <a:gd name="connsiteY31" fmla="*/ 561665 h 810143"/>
                <a:gd name="connsiteX32" fmla="*/ 1620078 w 1725590"/>
                <a:gd name="connsiteY32" fmla="*/ 621300 h 810143"/>
                <a:gd name="connsiteX33" fmla="*/ 1600200 w 1725590"/>
                <a:gd name="connsiteY33" fmla="*/ 690873 h 810143"/>
                <a:gd name="connsiteX34" fmla="*/ 1530626 w 1725590"/>
                <a:gd name="connsiteY34" fmla="*/ 750508 h 810143"/>
                <a:gd name="connsiteX35" fmla="*/ 1470991 w 1725590"/>
                <a:gd name="connsiteY35" fmla="*/ 770387 h 810143"/>
                <a:gd name="connsiteX36" fmla="*/ 1441174 w 1725590"/>
                <a:gd name="connsiteY36" fmla="*/ 780326 h 810143"/>
                <a:gd name="connsiteX37" fmla="*/ 1381539 w 1725590"/>
                <a:gd name="connsiteY37" fmla="*/ 810143 h 810143"/>
                <a:gd name="connsiteX38" fmla="*/ 1073426 w 1725590"/>
                <a:gd name="connsiteY38" fmla="*/ 800204 h 810143"/>
                <a:gd name="connsiteX39" fmla="*/ 983974 w 1725590"/>
                <a:gd name="connsiteY39" fmla="*/ 780326 h 810143"/>
                <a:gd name="connsiteX40" fmla="*/ 944217 w 1725590"/>
                <a:gd name="connsiteY40" fmla="*/ 770387 h 810143"/>
                <a:gd name="connsiteX41" fmla="*/ 894522 w 1725590"/>
                <a:gd name="connsiteY41" fmla="*/ 740569 h 810143"/>
                <a:gd name="connsiteX42" fmla="*/ 874643 w 1725590"/>
                <a:gd name="connsiteY42" fmla="*/ 720691 h 810143"/>
                <a:gd name="connsiteX43" fmla="*/ 834887 w 1725590"/>
                <a:gd name="connsiteY43" fmla="*/ 700813 h 810143"/>
                <a:gd name="connsiteX44" fmla="*/ 725556 w 1725590"/>
                <a:gd name="connsiteY44" fmla="*/ 710752 h 810143"/>
                <a:gd name="connsiteX45" fmla="*/ 576469 w 1725590"/>
                <a:gd name="connsiteY45" fmla="*/ 720691 h 810143"/>
                <a:gd name="connsiteX46" fmla="*/ 546652 w 1725590"/>
                <a:gd name="connsiteY46" fmla="*/ 730630 h 810143"/>
                <a:gd name="connsiteX47" fmla="*/ 397565 w 1725590"/>
                <a:gd name="connsiteY47" fmla="*/ 750508 h 810143"/>
                <a:gd name="connsiteX48" fmla="*/ 99391 w 1725590"/>
                <a:gd name="connsiteY48" fmla="*/ 760447 h 810143"/>
                <a:gd name="connsiteX49" fmla="*/ 39756 w 1725590"/>
                <a:gd name="connsiteY49" fmla="*/ 740569 h 810143"/>
                <a:gd name="connsiteX50" fmla="*/ 0 w 1725590"/>
                <a:gd name="connsiteY50" fmla="*/ 680934 h 810143"/>
                <a:gd name="connsiteX51" fmla="*/ 9939 w 1725590"/>
                <a:gd name="connsiteY51" fmla="*/ 591482 h 810143"/>
                <a:gd name="connsiteX52" fmla="*/ 59635 w 1725590"/>
                <a:gd name="connsiteY52" fmla="*/ 541787 h 810143"/>
                <a:gd name="connsiteX53" fmla="*/ 99391 w 1725590"/>
                <a:gd name="connsiteY53" fmla="*/ 492091 h 810143"/>
                <a:gd name="connsiteX54" fmla="*/ 129208 w 1725590"/>
                <a:gd name="connsiteY54" fmla="*/ 472213 h 810143"/>
                <a:gd name="connsiteX55" fmla="*/ 149087 w 1725590"/>
                <a:gd name="connsiteY55" fmla="*/ 452334 h 810143"/>
                <a:gd name="connsiteX56" fmla="*/ 208722 w 1725590"/>
                <a:gd name="connsiteY56" fmla="*/ 442395 h 810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</a:cxnLst>
              <a:rect l="l" t="t" r="r" b="b"/>
              <a:pathLst>
                <a:path w="1725590" h="810143">
                  <a:moveTo>
                    <a:pt x="208722" y="442395"/>
                  </a:moveTo>
                  <a:cubicBezTo>
                    <a:pt x="231913" y="434113"/>
                    <a:pt x="258463" y="426457"/>
                    <a:pt x="288235" y="402639"/>
                  </a:cubicBezTo>
                  <a:cubicBezTo>
                    <a:pt x="337408" y="363300"/>
                    <a:pt x="276338" y="404596"/>
                    <a:pt x="327991" y="352943"/>
                  </a:cubicBezTo>
                  <a:cubicBezTo>
                    <a:pt x="347258" y="333676"/>
                    <a:pt x="363374" y="331210"/>
                    <a:pt x="387626" y="323126"/>
                  </a:cubicBezTo>
                  <a:cubicBezTo>
                    <a:pt x="432221" y="278529"/>
                    <a:pt x="379262" y="325563"/>
                    <a:pt x="437322" y="293308"/>
                  </a:cubicBezTo>
                  <a:cubicBezTo>
                    <a:pt x="458206" y="281706"/>
                    <a:pt x="477078" y="266804"/>
                    <a:pt x="496956" y="253552"/>
                  </a:cubicBezTo>
                  <a:lnTo>
                    <a:pt x="556591" y="213795"/>
                  </a:lnTo>
                  <a:cubicBezTo>
                    <a:pt x="566530" y="207169"/>
                    <a:pt x="575076" y="197694"/>
                    <a:pt x="586408" y="193917"/>
                  </a:cubicBezTo>
                  <a:lnTo>
                    <a:pt x="705678" y="154160"/>
                  </a:lnTo>
                  <a:lnTo>
                    <a:pt x="765313" y="134282"/>
                  </a:lnTo>
                  <a:cubicBezTo>
                    <a:pt x="791817" y="127656"/>
                    <a:pt x="818908" y="123043"/>
                    <a:pt x="844826" y="114404"/>
                  </a:cubicBezTo>
                  <a:cubicBezTo>
                    <a:pt x="864704" y="107778"/>
                    <a:pt x="883793" y="97971"/>
                    <a:pt x="904461" y="94526"/>
                  </a:cubicBezTo>
                  <a:cubicBezTo>
                    <a:pt x="977569" y="82341"/>
                    <a:pt x="944545" y="89475"/>
                    <a:pt x="1003852" y="74647"/>
                  </a:cubicBezTo>
                  <a:cubicBezTo>
                    <a:pt x="1013791" y="68021"/>
                    <a:pt x="1024341" y="62231"/>
                    <a:pt x="1033669" y="54769"/>
                  </a:cubicBezTo>
                  <a:cubicBezTo>
                    <a:pt x="1040986" y="48915"/>
                    <a:pt x="1045513" y="39712"/>
                    <a:pt x="1053548" y="34891"/>
                  </a:cubicBezTo>
                  <a:cubicBezTo>
                    <a:pt x="1062532" y="29501"/>
                    <a:pt x="1073291" y="27830"/>
                    <a:pt x="1083365" y="24952"/>
                  </a:cubicBezTo>
                  <a:cubicBezTo>
                    <a:pt x="1170699" y="0"/>
                    <a:pt x="1081469" y="28899"/>
                    <a:pt x="1152939" y="5073"/>
                  </a:cubicBezTo>
                  <a:cubicBezTo>
                    <a:pt x="1179443" y="8386"/>
                    <a:pt x="1206052" y="10951"/>
                    <a:pt x="1232452" y="15013"/>
                  </a:cubicBezTo>
                  <a:cubicBezTo>
                    <a:pt x="1249149" y="17582"/>
                    <a:pt x="1265385" y="22857"/>
                    <a:pt x="1282148" y="24952"/>
                  </a:cubicBezTo>
                  <a:cubicBezTo>
                    <a:pt x="1318459" y="29491"/>
                    <a:pt x="1355035" y="31578"/>
                    <a:pt x="1391478" y="34891"/>
                  </a:cubicBezTo>
                  <a:cubicBezTo>
                    <a:pt x="1408043" y="38204"/>
                    <a:pt x="1424876" y="40385"/>
                    <a:pt x="1441174" y="44830"/>
                  </a:cubicBezTo>
                  <a:cubicBezTo>
                    <a:pt x="1461389" y="50343"/>
                    <a:pt x="1500808" y="64708"/>
                    <a:pt x="1500808" y="64708"/>
                  </a:cubicBezTo>
                  <a:cubicBezTo>
                    <a:pt x="1510747" y="71334"/>
                    <a:pt x="1519710" y="79735"/>
                    <a:pt x="1530626" y="84587"/>
                  </a:cubicBezTo>
                  <a:cubicBezTo>
                    <a:pt x="1549774" y="93097"/>
                    <a:pt x="1590261" y="104465"/>
                    <a:pt x="1590261" y="104465"/>
                  </a:cubicBezTo>
                  <a:cubicBezTo>
                    <a:pt x="1600200" y="111091"/>
                    <a:pt x="1612212" y="115353"/>
                    <a:pt x="1620078" y="124343"/>
                  </a:cubicBezTo>
                  <a:cubicBezTo>
                    <a:pt x="1635810" y="142323"/>
                    <a:pt x="1659835" y="183978"/>
                    <a:pt x="1659835" y="183978"/>
                  </a:cubicBezTo>
                  <a:cubicBezTo>
                    <a:pt x="1663652" y="206882"/>
                    <a:pt x="1667479" y="248962"/>
                    <a:pt x="1679713" y="273430"/>
                  </a:cubicBezTo>
                  <a:cubicBezTo>
                    <a:pt x="1685055" y="284114"/>
                    <a:pt x="1692965" y="293308"/>
                    <a:pt x="1699591" y="303247"/>
                  </a:cubicBezTo>
                  <a:cubicBezTo>
                    <a:pt x="1723058" y="373651"/>
                    <a:pt x="1725590" y="350244"/>
                    <a:pt x="1709530" y="422517"/>
                  </a:cubicBezTo>
                  <a:cubicBezTo>
                    <a:pt x="1707257" y="432744"/>
                    <a:pt x="1704981" y="443350"/>
                    <a:pt x="1699591" y="452334"/>
                  </a:cubicBezTo>
                  <a:cubicBezTo>
                    <a:pt x="1664187" y="511341"/>
                    <a:pt x="1693935" y="425305"/>
                    <a:pt x="1659835" y="502030"/>
                  </a:cubicBezTo>
                  <a:cubicBezTo>
                    <a:pt x="1651325" y="521178"/>
                    <a:pt x="1646582" y="541787"/>
                    <a:pt x="1639956" y="561665"/>
                  </a:cubicBezTo>
                  <a:lnTo>
                    <a:pt x="1620078" y="621300"/>
                  </a:lnTo>
                  <a:cubicBezTo>
                    <a:pt x="1619039" y="625457"/>
                    <a:pt x="1605684" y="683195"/>
                    <a:pt x="1600200" y="690873"/>
                  </a:cubicBezTo>
                  <a:cubicBezTo>
                    <a:pt x="1588744" y="706912"/>
                    <a:pt x="1552616" y="740735"/>
                    <a:pt x="1530626" y="750508"/>
                  </a:cubicBezTo>
                  <a:cubicBezTo>
                    <a:pt x="1511478" y="759018"/>
                    <a:pt x="1490869" y="763761"/>
                    <a:pt x="1470991" y="770387"/>
                  </a:cubicBezTo>
                  <a:cubicBezTo>
                    <a:pt x="1461052" y="773700"/>
                    <a:pt x="1449891" y="774515"/>
                    <a:pt x="1441174" y="780326"/>
                  </a:cubicBezTo>
                  <a:cubicBezTo>
                    <a:pt x="1402639" y="806015"/>
                    <a:pt x="1422688" y="796427"/>
                    <a:pt x="1381539" y="810143"/>
                  </a:cubicBezTo>
                  <a:cubicBezTo>
                    <a:pt x="1278835" y="806830"/>
                    <a:pt x="1176034" y="805750"/>
                    <a:pt x="1073426" y="800204"/>
                  </a:cubicBezTo>
                  <a:cubicBezTo>
                    <a:pt x="1018119" y="797214"/>
                    <a:pt x="1025287" y="792130"/>
                    <a:pt x="983974" y="780326"/>
                  </a:cubicBezTo>
                  <a:cubicBezTo>
                    <a:pt x="970839" y="776573"/>
                    <a:pt x="957469" y="773700"/>
                    <a:pt x="944217" y="770387"/>
                  </a:cubicBezTo>
                  <a:cubicBezTo>
                    <a:pt x="893855" y="720022"/>
                    <a:pt x="959028" y="779272"/>
                    <a:pt x="894522" y="740569"/>
                  </a:cubicBezTo>
                  <a:cubicBezTo>
                    <a:pt x="886487" y="735748"/>
                    <a:pt x="882440" y="725889"/>
                    <a:pt x="874643" y="720691"/>
                  </a:cubicBezTo>
                  <a:cubicBezTo>
                    <a:pt x="862315" y="712473"/>
                    <a:pt x="848139" y="707439"/>
                    <a:pt x="834887" y="700813"/>
                  </a:cubicBezTo>
                  <a:lnTo>
                    <a:pt x="725556" y="710752"/>
                  </a:lnTo>
                  <a:cubicBezTo>
                    <a:pt x="675897" y="714572"/>
                    <a:pt x="625970" y="715191"/>
                    <a:pt x="576469" y="720691"/>
                  </a:cubicBezTo>
                  <a:cubicBezTo>
                    <a:pt x="566056" y="721848"/>
                    <a:pt x="556925" y="728575"/>
                    <a:pt x="546652" y="730630"/>
                  </a:cubicBezTo>
                  <a:cubicBezTo>
                    <a:pt x="523791" y="735202"/>
                    <a:pt x="416914" y="748089"/>
                    <a:pt x="397565" y="750508"/>
                  </a:cubicBezTo>
                  <a:cubicBezTo>
                    <a:pt x="262432" y="795554"/>
                    <a:pt x="358866" y="771259"/>
                    <a:pt x="99391" y="760447"/>
                  </a:cubicBezTo>
                  <a:cubicBezTo>
                    <a:pt x="79513" y="753821"/>
                    <a:pt x="51379" y="758004"/>
                    <a:pt x="39756" y="740569"/>
                  </a:cubicBezTo>
                  <a:lnTo>
                    <a:pt x="0" y="680934"/>
                  </a:lnTo>
                  <a:cubicBezTo>
                    <a:pt x="3313" y="651117"/>
                    <a:pt x="2663" y="620587"/>
                    <a:pt x="9939" y="591482"/>
                  </a:cubicBezTo>
                  <a:cubicBezTo>
                    <a:pt x="17394" y="561664"/>
                    <a:pt x="38928" y="558353"/>
                    <a:pt x="59635" y="541787"/>
                  </a:cubicBezTo>
                  <a:cubicBezTo>
                    <a:pt x="108808" y="502448"/>
                    <a:pt x="47738" y="543744"/>
                    <a:pt x="99391" y="492091"/>
                  </a:cubicBezTo>
                  <a:cubicBezTo>
                    <a:pt x="107838" y="483644"/>
                    <a:pt x="119880" y="479675"/>
                    <a:pt x="129208" y="472213"/>
                  </a:cubicBezTo>
                  <a:cubicBezTo>
                    <a:pt x="136526" y="466359"/>
                    <a:pt x="141051" y="457155"/>
                    <a:pt x="149087" y="452334"/>
                  </a:cubicBezTo>
                  <a:cubicBezTo>
                    <a:pt x="169144" y="440300"/>
                    <a:pt x="185531" y="450678"/>
                    <a:pt x="208722" y="442395"/>
                  </a:cubicBezTo>
                  <a:close/>
                </a:path>
              </a:pathLst>
            </a:custGeom>
            <a:noFill/>
            <a:ln w="412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xmlns="" val="1588019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 t="9763" r="15044"/>
          <a:stretch>
            <a:fillRect/>
          </a:stretch>
        </p:blipFill>
        <p:spPr bwMode="auto">
          <a:xfrm>
            <a:off x="0" y="192617"/>
            <a:ext cx="9144000" cy="64558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2257578" y="304800"/>
            <a:ext cx="4468467" cy="156966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 smtClean="0"/>
              <a:t>Lightning Strikes</a:t>
            </a:r>
          </a:p>
          <a:p>
            <a:pPr algn="ctr"/>
            <a:r>
              <a:rPr lang="en-US" sz="3200" b="1" dirty="0" smtClean="0"/>
              <a:t>British Columbia</a:t>
            </a:r>
          </a:p>
          <a:p>
            <a:pPr algn="ctr"/>
            <a:r>
              <a:rPr lang="en-US" sz="3200" b="1" dirty="0" smtClean="0"/>
              <a:t>13 Aug 2017     01:19 UTC</a:t>
            </a:r>
            <a:endParaRPr lang="en-US" sz="32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5691464" y="5257800"/>
            <a:ext cx="785536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/>
              <a:t>Fires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 flipH="1" flipV="1">
            <a:off x="4800600" y="4648200"/>
            <a:ext cx="990600" cy="53340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 flipV="1">
            <a:off x="5181600" y="4648200"/>
            <a:ext cx="609600" cy="53340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4" idx="2"/>
          </p:cNvCxnSpPr>
          <p:nvPr/>
        </p:nvCxnSpPr>
        <p:spPr>
          <a:xfrm>
            <a:off x="6084232" y="5719465"/>
            <a:ext cx="697568" cy="300335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81724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 l="31035" t="65926" r="65856" b="30000"/>
          <a:stretch>
            <a:fillRect/>
          </a:stretch>
        </p:blipFill>
        <p:spPr bwMode="auto">
          <a:xfrm>
            <a:off x="7391400" y="1447800"/>
            <a:ext cx="1752600" cy="1927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" name="Straight Arrow Connector 4"/>
          <p:cNvCxnSpPr/>
          <p:nvPr/>
        </p:nvCxnSpPr>
        <p:spPr>
          <a:xfrm flipV="1">
            <a:off x="838200" y="4648200"/>
            <a:ext cx="1447800" cy="228600"/>
          </a:xfrm>
          <a:prstGeom prst="straightConnector1">
            <a:avLst/>
          </a:prstGeom>
          <a:ln w="1111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803090" y="0"/>
            <a:ext cx="5140510" cy="107721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Prince George Radar </a:t>
            </a:r>
            <a:r>
              <a:rPr lang="en-US" sz="3200" b="1" dirty="0" err="1" smtClean="0"/>
              <a:t>Echotop</a:t>
            </a:r>
            <a:endParaRPr lang="en-US" sz="3200" b="1" dirty="0" smtClean="0"/>
          </a:p>
          <a:p>
            <a:r>
              <a:rPr lang="en-US" sz="3200" b="1" dirty="0" smtClean="0"/>
              <a:t>13 Aug 2017       02:00 UTC</a:t>
            </a:r>
            <a:endParaRPr lang="en-US" sz="32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6019800" y="3505200"/>
            <a:ext cx="2958310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Turret to 12-13 km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 l="83916" t="25555" r="10179" b="58889"/>
          <a:stretch>
            <a:fillRect/>
          </a:stretch>
        </p:blipFill>
        <p:spPr bwMode="auto">
          <a:xfrm>
            <a:off x="6096000" y="304800"/>
            <a:ext cx="14478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 t="5000" r="28000"/>
          <a:stretch>
            <a:fillRect/>
          </a:stretch>
        </p:blipFill>
        <p:spPr bwMode="auto">
          <a:xfrm>
            <a:off x="762000" y="457200"/>
            <a:ext cx="5486400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3" name="Straight Arrow Connector 2"/>
          <p:cNvCxnSpPr/>
          <p:nvPr/>
        </p:nvCxnSpPr>
        <p:spPr>
          <a:xfrm flipV="1">
            <a:off x="2438400" y="2971800"/>
            <a:ext cx="0" cy="2671466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76200" y="2514600"/>
            <a:ext cx="94769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14.0 km</a:t>
            </a:r>
          </a:p>
          <a:p>
            <a:r>
              <a:rPr lang="en-US" sz="800" b="1" dirty="0" smtClean="0"/>
              <a:t> </a:t>
            </a:r>
          </a:p>
          <a:p>
            <a:r>
              <a:rPr lang="en-US" b="1" dirty="0" smtClean="0"/>
              <a:t>12.1 km</a:t>
            </a:r>
            <a:endParaRPr lang="en-US" b="1" dirty="0"/>
          </a:p>
        </p:txBody>
      </p:sp>
      <p:sp>
        <p:nvSpPr>
          <p:cNvPr id="9" name="TextBox 8"/>
          <p:cNvSpPr txBox="1"/>
          <p:nvPr/>
        </p:nvSpPr>
        <p:spPr>
          <a:xfrm>
            <a:off x="2252705" y="5943600"/>
            <a:ext cx="27755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GOES </a:t>
            </a:r>
            <a:r>
              <a:rPr lang="en-US" b="1" dirty="0" err="1" smtClean="0">
                <a:solidFill>
                  <a:srgbClr val="FF0000"/>
                </a:solidFill>
              </a:rPr>
              <a:t>Bt</a:t>
            </a:r>
            <a:r>
              <a:rPr lang="en-US" b="1" baseline="-25000" dirty="0" err="1" smtClean="0">
                <a:solidFill>
                  <a:srgbClr val="FF0000"/>
                </a:solidFill>
              </a:rPr>
              <a:t>min</a:t>
            </a:r>
            <a:r>
              <a:rPr lang="en-US" b="1" dirty="0" smtClean="0">
                <a:solidFill>
                  <a:srgbClr val="FF0000"/>
                </a:solidFill>
              </a:rPr>
              <a:t>=-63°C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 - 3°C colder than </a:t>
            </a:r>
            <a:r>
              <a:rPr lang="en-US" b="1" dirty="0" err="1" smtClean="0">
                <a:solidFill>
                  <a:srgbClr val="FF0000"/>
                </a:solidFill>
              </a:rPr>
              <a:t>coldpoint</a:t>
            </a:r>
            <a:endParaRPr lang="en-US" b="1" dirty="0" smtClean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274424" y="2754868"/>
            <a:ext cx="196637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        Peak Echo Top</a:t>
            </a:r>
          </a:p>
        </p:txBody>
      </p:sp>
      <p:sp>
        <p:nvSpPr>
          <p:cNvPr id="11" name="Left Brace 10"/>
          <p:cNvSpPr/>
          <p:nvPr/>
        </p:nvSpPr>
        <p:spPr>
          <a:xfrm>
            <a:off x="3276600" y="2743200"/>
            <a:ext cx="457200" cy="304800"/>
          </a:xfrm>
          <a:prstGeom prst="leftBrace">
            <a:avLst/>
          </a:prstGeom>
          <a:solidFill>
            <a:schemeClr val="bg1"/>
          </a:solidFill>
          <a:ln w="412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6172200" y="685800"/>
            <a:ext cx="2981778" cy="41549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Prince George  RAOB</a:t>
            </a:r>
          </a:p>
          <a:p>
            <a:r>
              <a:rPr lang="en-US" sz="2400" b="1" dirty="0" smtClean="0"/>
              <a:t>00 UTC</a:t>
            </a:r>
          </a:p>
          <a:p>
            <a:r>
              <a:rPr lang="en-US" sz="2400" b="1" dirty="0" smtClean="0"/>
              <a:t>13 Aug 2017</a:t>
            </a:r>
          </a:p>
          <a:p>
            <a:endParaRPr lang="en-US" sz="2400" b="1" dirty="0" smtClean="0"/>
          </a:p>
          <a:p>
            <a:endParaRPr lang="en-US" sz="2400" b="1" dirty="0" smtClean="0"/>
          </a:p>
          <a:p>
            <a:endParaRPr lang="en-US" sz="2400" b="1" dirty="0" smtClean="0"/>
          </a:p>
          <a:p>
            <a:r>
              <a:rPr lang="en-US" sz="2000" b="1" dirty="0" smtClean="0"/>
              <a:t>Conclusion: </a:t>
            </a:r>
          </a:p>
          <a:p>
            <a:r>
              <a:rPr lang="en-US" sz="2000" b="1" dirty="0" smtClean="0"/>
              <a:t> * Injection z</a:t>
            </a:r>
            <a:r>
              <a:rPr lang="en-US" sz="2000" dirty="0" smtClean="0"/>
              <a:t>: </a:t>
            </a:r>
            <a:r>
              <a:rPr lang="en-US" sz="2000" b="1" dirty="0" smtClean="0"/>
              <a:t>12-13</a:t>
            </a:r>
            <a:r>
              <a:rPr lang="en-US" sz="2000" dirty="0" smtClean="0"/>
              <a:t> </a:t>
            </a:r>
            <a:r>
              <a:rPr lang="en-US" sz="2000" b="1" dirty="0" smtClean="0"/>
              <a:t>km</a:t>
            </a:r>
          </a:p>
          <a:p>
            <a:r>
              <a:rPr lang="en-US" sz="2000" b="1" dirty="0" smtClean="0"/>
              <a:t>      * Perhaps conservative</a:t>
            </a:r>
          </a:p>
          <a:p>
            <a:r>
              <a:rPr lang="en-US" sz="2000" b="1" dirty="0" smtClean="0"/>
              <a:t> * Multiple </a:t>
            </a:r>
            <a:r>
              <a:rPr lang="en-US" sz="2000" b="1" dirty="0" err="1" smtClean="0"/>
              <a:t>pyroCbs</a:t>
            </a:r>
            <a:endParaRPr lang="en-US" sz="2000" b="1" dirty="0" smtClean="0"/>
          </a:p>
          <a:p>
            <a:r>
              <a:rPr lang="en-US" sz="2000" b="1" dirty="0" smtClean="0"/>
              <a:t>      * 4 to 6 </a:t>
            </a:r>
          </a:p>
          <a:p>
            <a:r>
              <a:rPr lang="en-US" sz="2000" b="1" dirty="0" smtClean="0"/>
              <a:t> * Duration: ~5 hours</a:t>
            </a:r>
            <a:endParaRPr lang="en-US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222"/>
          <a:stretch/>
        </p:blipFill>
        <p:spPr>
          <a:xfrm>
            <a:off x="0" y="152400"/>
            <a:ext cx="9143999" cy="6705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676400" y="3200400"/>
            <a:ext cx="5480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Now to post-</a:t>
            </a:r>
            <a:r>
              <a:rPr lang="en-US" sz="2400" b="1" dirty="0" err="1" smtClean="0"/>
              <a:t>pyroCb</a:t>
            </a:r>
            <a:r>
              <a:rPr lang="en-US" sz="2400" b="1" dirty="0" smtClean="0"/>
              <a:t>: What do we know?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xmlns="" val="362590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76200" y="0"/>
            <a:ext cx="5790752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Plume Top: </a:t>
            </a:r>
            <a:r>
              <a:rPr lang="en-US" sz="2800" b="1" dirty="0" err="1" smtClean="0"/>
              <a:t>pyroCb</a:t>
            </a:r>
            <a:r>
              <a:rPr lang="en-US" sz="2800" b="1" dirty="0" smtClean="0"/>
              <a:t> + 2 days (14 Aug)</a:t>
            </a:r>
          </a:p>
        </p:txBody>
      </p:sp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133" t="33376" r="14131" b="3333"/>
          <a:stretch>
            <a:fillRect/>
          </a:stretch>
        </p:blipFill>
        <p:spPr bwMode="auto">
          <a:xfrm>
            <a:off x="609600" y="609600"/>
            <a:ext cx="38100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507582"/>
            <a:ext cx="9144000" cy="4331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Multiply 2"/>
          <p:cNvSpPr/>
          <p:nvPr/>
        </p:nvSpPr>
        <p:spPr>
          <a:xfrm>
            <a:off x="4038600" y="3962400"/>
            <a:ext cx="609600" cy="457200"/>
          </a:xfrm>
          <a:prstGeom prst="mathMultiply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omps_ai_l2_Mother_20170814_polar180_fixmax25_printfmax_orb_11_v1.gif"/>
          <p:cNvPicPr>
            <a:picLocks noChangeAspect="1"/>
          </p:cNvPicPr>
          <p:nvPr/>
        </p:nvPicPr>
        <p:blipFill>
          <a:blip r:embed="rId5" cstate="print"/>
          <a:srcRect l="34167" t="31500" r="47500" b="38167"/>
          <a:stretch>
            <a:fillRect/>
          </a:stretch>
        </p:blipFill>
        <p:spPr>
          <a:xfrm>
            <a:off x="0" y="4876800"/>
            <a:ext cx="1676400" cy="1981200"/>
          </a:xfrm>
          <a:prstGeom prst="rect">
            <a:avLst/>
          </a:prstGeom>
        </p:spPr>
      </p:pic>
      <p:sp>
        <p:nvSpPr>
          <p:cNvPr id="6" name="Freeform 5"/>
          <p:cNvSpPr/>
          <p:nvPr/>
        </p:nvSpPr>
        <p:spPr>
          <a:xfrm>
            <a:off x="2709333" y="3285067"/>
            <a:ext cx="3776134" cy="3098800"/>
          </a:xfrm>
          <a:custGeom>
            <a:avLst/>
            <a:gdLst>
              <a:gd name="connsiteX0" fmla="*/ 0 w 3776134"/>
              <a:gd name="connsiteY0" fmla="*/ 0 h 3098800"/>
              <a:gd name="connsiteX1" fmla="*/ 711200 w 3776134"/>
              <a:gd name="connsiteY1" fmla="*/ 270933 h 3098800"/>
              <a:gd name="connsiteX2" fmla="*/ 1202267 w 3776134"/>
              <a:gd name="connsiteY2" fmla="*/ 491066 h 3098800"/>
              <a:gd name="connsiteX3" fmla="*/ 1693334 w 3776134"/>
              <a:gd name="connsiteY3" fmla="*/ 778933 h 3098800"/>
              <a:gd name="connsiteX4" fmla="*/ 2319867 w 3776134"/>
              <a:gd name="connsiteY4" fmla="*/ 1270000 h 3098800"/>
              <a:gd name="connsiteX5" fmla="*/ 2929467 w 3776134"/>
              <a:gd name="connsiteY5" fmla="*/ 1913466 h 3098800"/>
              <a:gd name="connsiteX6" fmla="*/ 3454400 w 3776134"/>
              <a:gd name="connsiteY6" fmla="*/ 2472266 h 3098800"/>
              <a:gd name="connsiteX7" fmla="*/ 3776134 w 3776134"/>
              <a:gd name="connsiteY7" fmla="*/ 3098800 h 309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776134" h="3098800">
                <a:moveTo>
                  <a:pt x="0" y="0"/>
                </a:moveTo>
                <a:cubicBezTo>
                  <a:pt x="255411" y="94544"/>
                  <a:pt x="510822" y="189089"/>
                  <a:pt x="711200" y="270933"/>
                </a:cubicBezTo>
                <a:cubicBezTo>
                  <a:pt x="911578" y="352777"/>
                  <a:pt x="1038578" y="406399"/>
                  <a:pt x="1202267" y="491066"/>
                </a:cubicBezTo>
                <a:cubicBezTo>
                  <a:pt x="1365956" y="575733"/>
                  <a:pt x="1507067" y="649111"/>
                  <a:pt x="1693334" y="778933"/>
                </a:cubicBezTo>
                <a:cubicBezTo>
                  <a:pt x="1879601" y="908755"/>
                  <a:pt x="2113845" y="1080911"/>
                  <a:pt x="2319867" y="1270000"/>
                </a:cubicBezTo>
                <a:cubicBezTo>
                  <a:pt x="2525889" y="1459089"/>
                  <a:pt x="2929467" y="1913466"/>
                  <a:pt x="2929467" y="1913466"/>
                </a:cubicBezTo>
                <a:cubicBezTo>
                  <a:pt x="3118556" y="2113844"/>
                  <a:pt x="3313289" y="2274710"/>
                  <a:pt x="3454400" y="2472266"/>
                </a:cubicBezTo>
                <a:cubicBezTo>
                  <a:pt x="3595511" y="2669822"/>
                  <a:pt x="3685822" y="2884311"/>
                  <a:pt x="3776134" y="3098800"/>
                </a:cubicBezTo>
              </a:path>
            </a:pathLst>
          </a:cu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3200400" y="3488267"/>
            <a:ext cx="3217333" cy="3048000"/>
          </a:xfrm>
          <a:custGeom>
            <a:avLst/>
            <a:gdLst>
              <a:gd name="connsiteX0" fmla="*/ 3217333 w 3217333"/>
              <a:gd name="connsiteY0" fmla="*/ 0 h 3048000"/>
              <a:gd name="connsiteX1" fmla="*/ 2658533 w 3217333"/>
              <a:gd name="connsiteY1" fmla="*/ 203200 h 3048000"/>
              <a:gd name="connsiteX2" fmla="*/ 2252133 w 3217333"/>
              <a:gd name="connsiteY2" fmla="*/ 440266 h 3048000"/>
              <a:gd name="connsiteX3" fmla="*/ 1744133 w 3217333"/>
              <a:gd name="connsiteY3" fmla="*/ 745066 h 3048000"/>
              <a:gd name="connsiteX4" fmla="*/ 1270000 w 3217333"/>
              <a:gd name="connsiteY4" fmla="*/ 1168400 h 3048000"/>
              <a:gd name="connsiteX5" fmla="*/ 931333 w 3217333"/>
              <a:gd name="connsiteY5" fmla="*/ 1608666 h 3048000"/>
              <a:gd name="connsiteX6" fmla="*/ 457200 w 3217333"/>
              <a:gd name="connsiteY6" fmla="*/ 2184400 h 3048000"/>
              <a:gd name="connsiteX7" fmla="*/ 0 w 3217333"/>
              <a:gd name="connsiteY7" fmla="*/ 3048000 h 304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217333" h="3048000">
                <a:moveTo>
                  <a:pt x="3217333" y="0"/>
                </a:moveTo>
                <a:cubicBezTo>
                  <a:pt x="3018366" y="64911"/>
                  <a:pt x="2819400" y="129822"/>
                  <a:pt x="2658533" y="203200"/>
                </a:cubicBezTo>
                <a:cubicBezTo>
                  <a:pt x="2497666" y="276578"/>
                  <a:pt x="2252133" y="440266"/>
                  <a:pt x="2252133" y="440266"/>
                </a:cubicBezTo>
                <a:cubicBezTo>
                  <a:pt x="2099733" y="530577"/>
                  <a:pt x="1907822" y="623710"/>
                  <a:pt x="1744133" y="745066"/>
                </a:cubicBezTo>
                <a:cubicBezTo>
                  <a:pt x="1580444" y="866422"/>
                  <a:pt x="1405467" y="1024467"/>
                  <a:pt x="1270000" y="1168400"/>
                </a:cubicBezTo>
                <a:cubicBezTo>
                  <a:pt x="1134533" y="1312333"/>
                  <a:pt x="1066800" y="1439333"/>
                  <a:pt x="931333" y="1608666"/>
                </a:cubicBezTo>
                <a:cubicBezTo>
                  <a:pt x="795866" y="1777999"/>
                  <a:pt x="612422" y="1944511"/>
                  <a:pt x="457200" y="2184400"/>
                </a:cubicBezTo>
                <a:cubicBezTo>
                  <a:pt x="301978" y="2424289"/>
                  <a:pt x="150989" y="2736144"/>
                  <a:pt x="0" y="3048000"/>
                </a:cubicBezTo>
              </a:path>
            </a:pathLst>
          </a:custGeom>
          <a:ln w="666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 rot="20600078">
            <a:off x="6439343" y="3214868"/>
            <a:ext cx="68640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 smtClean="0"/>
              <a:t>MISR</a:t>
            </a:r>
            <a:endParaRPr lang="en-US" b="1" dirty="0"/>
          </a:p>
        </p:txBody>
      </p:sp>
      <p:sp>
        <p:nvSpPr>
          <p:cNvPr id="10" name="TextBox 9"/>
          <p:cNvSpPr txBox="1"/>
          <p:nvPr/>
        </p:nvSpPr>
        <p:spPr>
          <a:xfrm rot="850425">
            <a:off x="1644311" y="2935302"/>
            <a:ext cx="99257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 smtClean="0"/>
              <a:t>CALIPSO</a:t>
            </a:r>
            <a:endParaRPr lang="en-US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818986" y="5153566"/>
            <a:ext cx="857414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 smtClean="0"/>
              <a:t>AI Max</a:t>
            </a:r>
          </a:p>
          <a:p>
            <a:r>
              <a:rPr lang="en-US" b="1" dirty="0" smtClean="0"/>
              <a:t>49.4</a:t>
            </a:r>
            <a:endParaRPr lang="en-US" b="1" dirty="0"/>
          </a:p>
        </p:txBody>
      </p:sp>
      <p:cxnSp>
        <p:nvCxnSpPr>
          <p:cNvPr id="13" name="Straight Arrow Connector 12"/>
          <p:cNvCxnSpPr/>
          <p:nvPr/>
        </p:nvCxnSpPr>
        <p:spPr>
          <a:xfrm flipV="1">
            <a:off x="1600200" y="4267200"/>
            <a:ext cx="2514600" cy="99060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638800" y="1"/>
            <a:ext cx="35052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Box 16"/>
          <p:cNvSpPr txBox="1"/>
          <p:nvPr/>
        </p:nvSpPr>
        <p:spPr>
          <a:xfrm>
            <a:off x="6172200" y="1295400"/>
            <a:ext cx="223586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 smtClean="0"/>
              <a:t>MISR  Stereo Hgt.</a:t>
            </a:r>
          </a:p>
          <a:p>
            <a:r>
              <a:rPr lang="en-US" b="1" dirty="0" smtClean="0"/>
              <a:t>  Credit: Mika Tosca</a:t>
            </a:r>
            <a:endParaRPr lang="en-US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2133600" y="5715000"/>
            <a:ext cx="3020314" cy="1107996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200" b="1" dirty="0" smtClean="0"/>
              <a:t>Aqua MODIS  True Color</a:t>
            </a:r>
          </a:p>
          <a:p>
            <a:r>
              <a:rPr lang="en-US" sz="2200" b="1" dirty="0" smtClean="0"/>
              <a:t>OMPS AI</a:t>
            </a:r>
          </a:p>
          <a:p>
            <a:r>
              <a:rPr lang="en-US" sz="2200" b="1" dirty="0" smtClean="0"/>
              <a:t>Credit: Worldview</a:t>
            </a:r>
            <a:endParaRPr lang="en-US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1047586" y="1676400"/>
            <a:ext cx="29052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CALIPSO 532 nm backscatter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762000" y="838200"/>
            <a:ext cx="3505200" cy="152400"/>
          </a:xfrm>
          <a:prstGeom prst="rect">
            <a:avLst/>
          </a:prstGeom>
          <a:noFill/>
          <a:ln w="63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6172200" y="228600"/>
            <a:ext cx="2362200" cy="304800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4597386" y="1676400"/>
            <a:ext cx="1117614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smtClean="0"/>
              <a:t>Plume z:</a:t>
            </a:r>
          </a:p>
          <a:p>
            <a:r>
              <a:rPr lang="en-US" b="1" dirty="0" smtClean="0"/>
              <a:t> 12-14 km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5816586" y="1524000"/>
            <a:ext cx="1117614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smtClean="0"/>
              <a:t>Plume z:</a:t>
            </a:r>
          </a:p>
          <a:p>
            <a:r>
              <a:rPr lang="en-US" b="1" dirty="0" smtClean="0"/>
              <a:t> 12-14 km</a:t>
            </a:r>
            <a:endParaRPr lang="en-US" b="1" dirty="0"/>
          </a:p>
        </p:txBody>
      </p:sp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2" cstate="print"/>
          <a:srcRect l="2133" t="31333" r="16267" b="10000"/>
          <a:stretch>
            <a:fillRect/>
          </a:stretch>
        </p:blipFill>
        <p:spPr bwMode="auto">
          <a:xfrm>
            <a:off x="457200" y="533400"/>
            <a:ext cx="51054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507582"/>
            <a:ext cx="9144000" cy="4331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Multiply 2"/>
          <p:cNvSpPr/>
          <p:nvPr/>
        </p:nvSpPr>
        <p:spPr>
          <a:xfrm>
            <a:off x="7086600" y="4419600"/>
            <a:ext cx="609600" cy="457200"/>
          </a:xfrm>
          <a:prstGeom prst="mathMultiply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omps_ai_l2_Mother_20170815_polar180_fixmax25_printfmax_orb_11_v1.gif"/>
          <p:cNvPicPr>
            <a:picLocks noChangeAspect="1"/>
          </p:cNvPicPr>
          <p:nvPr/>
        </p:nvPicPr>
        <p:blipFill>
          <a:blip r:embed="rId4" cstate="print"/>
          <a:srcRect l="34166" t="45500" r="44167" b="16000"/>
          <a:stretch>
            <a:fillRect/>
          </a:stretch>
        </p:blipFill>
        <p:spPr>
          <a:xfrm>
            <a:off x="0" y="4343400"/>
            <a:ext cx="1981200" cy="2514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6200" y="4343400"/>
            <a:ext cx="857414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 smtClean="0"/>
              <a:t>AI Max</a:t>
            </a:r>
          </a:p>
          <a:p>
            <a:r>
              <a:rPr lang="en-US" b="1" dirty="0" smtClean="0"/>
              <a:t>49.7</a:t>
            </a:r>
            <a:endParaRPr lang="en-US" b="1" dirty="0"/>
          </a:p>
        </p:txBody>
      </p:sp>
      <p:sp>
        <p:nvSpPr>
          <p:cNvPr id="8" name="Freeform 7"/>
          <p:cNvSpPr/>
          <p:nvPr/>
        </p:nvSpPr>
        <p:spPr>
          <a:xfrm>
            <a:off x="4682066" y="3285067"/>
            <a:ext cx="3776134" cy="3098800"/>
          </a:xfrm>
          <a:custGeom>
            <a:avLst/>
            <a:gdLst>
              <a:gd name="connsiteX0" fmla="*/ 0 w 3776134"/>
              <a:gd name="connsiteY0" fmla="*/ 0 h 3098800"/>
              <a:gd name="connsiteX1" fmla="*/ 711200 w 3776134"/>
              <a:gd name="connsiteY1" fmla="*/ 270933 h 3098800"/>
              <a:gd name="connsiteX2" fmla="*/ 1202267 w 3776134"/>
              <a:gd name="connsiteY2" fmla="*/ 491066 h 3098800"/>
              <a:gd name="connsiteX3" fmla="*/ 1693334 w 3776134"/>
              <a:gd name="connsiteY3" fmla="*/ 778933 h 3098800"/>
              <a:gd name="connsiteX4" fmla="*/ 2319867 w 3776134"/>
              <a:gd name="connsiteY4" fmla="*/ 1270000 h 3098800"/>
              <a:gd name="connsiteX5" fmla="*/ 2929467 w 3776134"/>
              <a:gd name="connsiteY5" fmla="*/ 1913466 h 3098800"/>
              <a:gd name="connsiteX6" fmla="*/ 3454400 w 3776134"/>
              <a:gd name="connsiteY6" fmla="*/ 2472266 h 3098800"/>
              <a:gd name="connsiteX7" fmla="*/ 3776134 w 3776134"/>
              <a:gd name="connsiteY7" fmla="*/ 3098800 h 309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776134" h="3098800">
                <a:moveTo>
                  <a:pt x="0" y="0"/>
                </a:moveTo>
                <a:cubicBezTo>
                  <a:pt x="255411" y="94544"/>
                  <a:pt x="510822" y="189089"/>
                  <a:pt x="711200" y="270933"/>
                </a:cubicBezTo>
                <a:cubicBezTo>
                  <a:pt x="911578" y="352777"/>
                  <a:pt x="1038578" y="406399"/>
                  <a:pt x="1202267" y="491066"/>
                </a:cubicBezTo>
                <a:cubicBezTo>
                  <a:pt x="1365956" y="575733"/>
                  <a:pt x="1507067" y="649111"/>
                  <a:pt x="1693334" y="778933"/>
                </a:cubicBezTo>
                <a:cubicBezTo>
                  <a:pt x="1879601" y="908755"/>
                  <a:pt x="2113845" y="1080911"/>
                  <a:pt x="2319867" y="1270000"/>
                </a:cubicBezTo>
                <a:cubicBezTo>
                  <a:pt x="2525889" y="1459089"/>
                  <a:pt x="2929467" y="1913466"/>
                  <a:pt x="2929467" y="1913466"/>
                </a:cubicBezTo>
                <a:cubicBezTo>
                  <a:pt x="3118556" y="2113844"/>
                  <a:pt x="3313289" y="2274710"/>
                  <a:pt x="3454400" y="2472266"/>
                </a:cubicBezTo>
                <a:cubicBezTo>
                  <a:pt x="3595511" y="2669822"/>
                  <a:pt x="3685822" y="2884311"/>
                  <a:pt x="3776134" y="3098800"/>
                </a:cubicBezTo>
              </a:path>
            </a:pathLst>
          </a:cu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685800" y="4572000"/>
            <a:ext cx="6400800" cy="7620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Freeform 8"/>
          <p:cNvSpPr/>
          <p:nvPr/>
        </p:nvSpPr>
        <p:spPr>
          <a:xfrm>
            <a:off x="5240867" y="3488267"/>
            <a:ext cx="3217333" cy="3048000"/>
          </a:xfrm>
          <a:custGeom>
            <a:avLst/>
            <a:gdLst>
              <a:gd name="connsiteX0" fmla="*/ 3217333 w 3217333"/>
              <a:gd name="connsiteY0" fmla="*/ 0 h 3048000"/>
              <a:gd name="connsiteX1" fmla="*/ 2658533 w 3217333"/>
              <a:gd name="connsiteY1" fmla="*/ 203200 h 3048000"/>
              <a:gd name="connsiteX2" fmla="*/ 2252133 w 3217333"/>
              <a:gd name="connsiteY2" fmla="*/ 440266 h 3048000"/>
              <a:gd name="connsiteX3" fmla="*/ 1744133 w 3217333"/>
              <a:gd name="connsiteY3" fmla="*/ 745066 h 3048000"/>
              <a:gd name="connsiteX4" fmla="*/ 1270000 w 3217333"/>
              <a:gd name="connsiteY4" fmla="*/ 1168400 h 3048000"/>
              <a:gd name="connsiteX5" fmla="*/ 931333 w 3217333"/>
              <a:gd name="connsiteY5" fmla="*/ 1608666 h 3048000"/>
              <a:gd name="connsiteX6" fmla="*/ 457200 w 3217333"/>
              <a:gd name="connsiteY6" fmla="*/ 2184400 h 3048000"/>
              <a:gd name="connsiteX7" fmla="*/ 0 w 3217333"/>
              <a:gd name="connsiteY7" fmla="*/ 3048000 h 304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217333" h="3048000">
                <a:moveTo>
                  <a:pt x="3217333" y="0"/>
                </a:moveTo>
                <a:cubicBezTo>
                  <a:pt x="3018366" y="64911"/>
                  <a:pt x="2819400" y="129822"/>
                  <a:pt x="2658533" y="203200"/>
                </a:cubicBezTo>
                <a:cubicBezTo>
                  <a:pt x="2497666" y="276578"/>
                  <a:pt x="2252133" y="440266"/>
                  <a:pt x="2252133" y="440266"/>
                </a:cubicBezTo>
                <a:cubicBezTo>
                  <a:pt x="2099733" y="530577"/>
                  <a:pt x="1907822" y="623710"/>
                  <a:pt x="1744133" y="745066"/>
                </a:cubicBezTo>
                <a:cubicBezTo>
                  <a:pt x="1580444" y="866422"/>
                  <a:pt x="1405467" y="1024467"/>
                  <a:pt x="1270000" y="1168400"/>
                </a:cubicBezTo>
                <a:cubicBezTo>
                  <a:pt x="1134533" y="1312333"/>
                  <a:pt x="1066800" y="1439333"/>
                  <a:pt x="931333" y="1608666"/>
                </a:cubicBezTo>
                <a:cubicBezTo>
                  <a:pt x="795866" y="1777999"/>
                  <a:pt x="612422" y="1944511"/>
                  <a:pt x="457200" y="2184400"/>
                </a:cubicBezTo>
                <a:cubicBezTo>
                  <a:pt x="301978" y="2424289"/>
                  <a:pt x="150989" y="2736144"/>
                  <a:pt x="0" y="3048000"/>
                </a:cubicBezTo>
              </a:path>
            </a:pathLst>
          </a:custGeom>
          <a:ln w="666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 rot="20600078">
            <a:off x="8419051" y="3214868"/>
            <a:ext cx="68640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 smtClean="0"/>
              <a:t>MISR</a:t>
            </a:r>
            <a:endParaRPr lang="en-US" b="1" dirty="0"/>
          </a:p>
        </p:txBody>
      </p:sp>
      <p:sp>
        <p:nvSpPr>
          <p:cNvPr id="11" name="TextBox 10"/>
          <p:cNvSpPr txBox="1"/>
          <p:nvPr/>
        </p:nvSpPr>
        <p:spPr>
          <a:xfrm rot="850425">
            <a:off x="3701711" y="2935302"/>
            <a:ext cx="99257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 smtClean="0"/>
              <a:t>CALIPSO</a:t>
            </a:r>
            <a:endParaRPr lang="en-US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76200" y="0"/>
            <a:ext cx="5598392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Plume Top: </a:t>
            </a:r>
            <a:r>
              <a:rPr lang="en-US" sz="2800" b="1" dirty="0" err="1" smtClean="0"/>
              <a:t>pyroCb</a:t>
            </a:r>
            <a:r>
              <a:rPr lang="en-US" sz="2800" b="1" dirty="0" smtClean="0"/>
              <a:t> + 3 days (15 Aug)</a:t>
            </a:r>
          </a:p>
        </p:txBody>
      </p:sp>
      <p:sp>
        <p:nvSpPr>
          <p:cNvPr id="16" name="Rectangle 15"/>
          <p:cNvSpPr/>
          <p:nvPr/>
        </p:nvSpPr>
        <p:spPr>
          <a:xfrm>
            <a:off x="838200" y="762000"/>
            <a:ext cx="4419600" cy="228600"/>
          </a:xfrm>
          <a:prstGeom prst="rect">
            <a:avLst/>
          </a:prstGeom>
          <a:noFill/>
          <a:ln w="63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410" name="Picture 2" descr="/data/BROWSE/expedited/V3-30/2017-08-15/2017-08-15_18-00-00_Exp_V3.30_2_1.png image missing"/>
          <p:cNvPicPr>
            <a:picLocks noChangeAspect="1" noChangeArrowheads="1"/>
          </p:cNvPicPr>
          <p:nvPr/>
        </p:nvPicPr>
        <p:blipFill>
          <a:blip r:embed="rId5" cstate="print"/>
          <a:srcRect l="39007" t="42817" r="37810" b="15493"/>
          <a:stretch>
            <a:fillRect/>
          </a:stretch>
        </p:blipFill>
        <p:spPr bwMode="auto">
          <a:xfrm>
            <a:off x="5715000" y="228600"/>
            <a:ext cx="3352800" cy="2197705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7086600" y="1295400"/>
            <a:ext cx="120385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FFFF00"/>
                </a:solidFill>
              </a:rPr>
              <a:t>Total</a:t>
            </a:r>
          </a:p>
          <a:p>
            <a:r>
              <a:rPr lang="en-US" sz="1600" b="1" dirty="0" smtClean="0">
                <a:solidFill>
                  <a:srgbClr val="FFFF00"/>
                </a:solidFill>
              </a:rPr>
              <a:t>Attenuation</a:t>
            </a:r>
          </a:p>
          <a:p>
            <a:r>
              <a:rPr lang="en-US" sz="1600" b="1" dirty="0" smtClean="0">
                <a:solidFill>
                  <a:srgbClr val="FFFF00"/>
                </a:solidFill>
              </a:rPr>
              <a:t> - AOD &gt;3?!</a:t>
            </a:r>
            <a:endParaRPr lang="en-US" sz="16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2507580"/>
            <a:ext cx="9144000" cy="4331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Freeform 2"/>
          <p:cNvSpPr/>
          <p:nvPr/>
        </p:nvSpPr>
        <p:spPr>
          <a:xfrm>
            <a:off x="1295400" y="3488267"/>
            <a:ext cx="3217333" cy="3048000"/>
          </a:xfrm>
          <a:custGeom>
            <a:avLst/>
            <a:gdLst>
              <a:gd name="connsiteX0" fmla="*/ 3217333 w 3217333"/>
              <a:gd name="connsiteY0" fmla="*/ 0 h 3048000"/>
              <a:gd name="connsiteX1" fmla="*/ 2658533 w 3217333"/>
              <a:gd name="connsiteY1" fmla="*/ 203200 h 3048000"/>
              <a:gd name="connsiteX2" fmla="*/ 2252133 w 3217333"/>
              <a:gd name="connsiteY2" fmla="*/ 440266 h 3048000"/>
              <a:gd name="connsiteX3" fmla="*/ 1744133 w 3217333"/>
              <a:gd name="connsiteY3" fmla="*/ 745066 h 3048000"/>
              <a:gd name="connsiteX4" fmla="*/ 1270000 w 3217333"/>
              <a:gd name="connsiteY4" fmla="*/ 1168400 h 3048000"/>
              <a:gd name="connsiteX5" fmla="*/ 931333 w 3217333"/>
              <a:gd name="connsiteY5" fmla="*/ 1608666 h 3048000"/>
              <a:gd name="connsiteX6" fmla="*/ 457200 w 3217333"/>
              <a:gd name="connsiteY6" fmla="*/ 2184400 h 3048000"/>
              <a:gd name="connsiteX7" fmla="*/ 0 w 3217333"/>
              <a:gd name="connsiteY7" fmla="*/ 3048000 h 304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217333" h="3048000">
                <a:moveTo>
                  <a:pt x="3217333" y="0"/>
                </a:moveTo>
                <a:cubicBezTo>
                  <a:pt x="3018366" y="64911"/>
                  <a:pt x="2819400" y="129822"/>
                  <a:pt x="2658533" y="203200"/>
                </a:cubicBezTo>
                <a:cubicBezTo>
                  <a:pt x="2497666" y="276578"/>
                  <a:pt x="2252133" y="440266"/>
                  <a:pt x="2252133" y="440266"/>
                </a:cubicBezTo>
                <a:cubicBezTo>
                  <a:pt x="2099733" y="530577"/>
                  <a:pt x="1907822" y="623710"/>
                  <a:pt x="1744133" y="745066"/>
                </a:cubicBezTo>
                <a:cubicBezTo>
                  <a:pt x="1580444" y="866422"/>
                  <a:pt x="1405467" y="1024467"/>
                  <a:pt x="1270000" y="1168400"/>
                </a:cubicBezTo>
                <a:cubicBezTo>
                  <a:pt x="1134533" y="1312333"/>
                  <a:pt x="1066800" y="1439333"/>
                  <a:pt x="931333" y="1608666"/>
                </a:cubicBezTo>
                <a:cubicBezTo>
                  <a:pt x="795866" y="1777999"/>
                  <a:pt x="612422" y="1944511"/>
                  <a:pt x="457200" y="2184400"/>
                </a:cubicBezTo>
                <a:cubicBezTo>
                  <a:pt x="301978" y="2424289"/>
                  <a:pt x="150989" y="2736144"/>
                  <a:pt x="0" y="3048000"/>
                </a:cubicBezTo>
              </a:path>
            </a:pathLst>
          </a:custGeom>
          <a:ln w="666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 rot="20600078">
            <a:off x="4456651" y="3214868"/>
            <a:ext cx="68640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 smtClean="0"/>
              <a:t>MISR</a:t>
            </a:r>
            <a:endParaRPr lang="en-US" b="1" dirty="0"/>
          </a:p>
        </p:txBody>
      </p:sp>
      <p:pic>
        <p:nvPicPr>
          <p:cNvPr id="5" name="Picture 4" descr="gome2_PMD_Mother_aai_l2_20170813polar180_fixmax25_printfmax_orb_25446_v1.gif"/>
          <p:cNvPicPr>
            <a:picLocks noChangeAspect="1"/>
          </p:cNvPicPr>
          <p:nvPr/>
        </p:nvPicPr>
        <p:blipFill>
          <a:blip r:embed="rId3" cstate="print"/>
          <a:srcRect l="23333" t="43167" r="61667" b="27666"/>
          <a:stretch>
            <a:fillRect/>
          </a:stretch>
        </p:blipFill>
        <p:spPr>
          <a:xfrm>
            <a:off x="0" y="4953000"/>
            <a:ext cx="1371600" cy="1905000"/>
          </a:xfrm>
          <a:prstGeom prst="rect">
            <a:avLst/>
          </a:prstGeom>
        </p:spPr>
      </p:pic>
      <p:sp>
        <p:nvSpPr>
          <p:cNvPr id="6" name="Freeform 5"/>
          <p:cNvSpPr/>
          <p:nvPr/>
        </p:nvSpPr>
        <p:spPr>
          <a:xfrm>
            <a:off x="838200" y="3285067"/>
            <a:ext cx="3776134" cy="3098800"/>
          </a:xfrm>
          <a:custGeom>
            <a:avLst/>
            <a:gdLst>
              <a:gd name="connsiteX0" fmla="*/ 0 w 3776134"/>
              <a:gd name="connsiteY0" fmla="*/ 0 h 3098800"/>
              <a:gd name="connsiteX1" fmla="*/ 711200 w 3776134"/>
              <a:gd name="connsiteY1" fmla="*/ 270933 h 3098800"/>
              <a:gd name="connsiteX2" fmla="*/ 1202267 w 3776134"/>
              <a:gd name="connsiteY2" fmla="*/ 491066 h 3098800"/>
              <a:gd name="connsiteX3" fmla="*/ 1693334 w 3776134"/>
              <a:gd name="connsiteY3" fmla="*/ 778933 h 3098800"/>
              <a:gd name="connsiteX4" fmla="*/ 2319867 w 3776134"/>
              <a:gd name="connsiteY4" fmla="*/ 1270000 h 3098800"/>
              <a:gd name="connsiteX5" fmla="*/ 2929467 w 3776134"/>
              <a:gd name="connsiteY5" fmla="*/ 1913466 h 3098800"/>
              <a:gd name="connsiteX6" fmla="*/ 3454400 w 3776134"/>
              <a:gd name="connsiteY6" fmla="*/ 2472266 h 3098800"/>
              <a:gd name="connsiteX7" fmla="*/ 3776134 w 3776134"/>
              <a:gd name="connsiteY7" fmla="*/ 3098800 h 309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776134" h="3098800">
                <a:moveTo>
                  <a:pt x="0" y="0"/>
                </a:moveTo>
                <a:cubicBezTo>
                  <a:pt x="255411" y="94544"/>
                  <a:pt x="510822" y="189089"/>
                  <a:pt x="711200" y="270933"/>
                </a:cubicBezTo>
                <a:cubicBezTo>
                  <a:pt x="911578" y="352777"/>
                  <a:pt x="1038578" y="406399"/>
                  <a:pt x="1202267" y="491066"/>
                </a:cubicBezTo>
                <a:cubicBezTo>
                  <a:pt x="1365956" y="575733"/>
                  <a:pt x="1507067" y="649111"/>
                  <a:pt x="1693334" y="778933"/>
                </a:cubicBezTo>
                <a:cubicBezTo>
                  <a:pt x="1879601" y="908755"/>
                  <a:pt x="2113845" y="1080911"/>
                  <a:pt x="2319867" y="1270000"/>
                </a:cubicBezTo>
                <a:cubicBezTo>
                  <a:pt x="2525889" y="1459089"/>
                  <a:pt x="2929467" y="1913466"/>
                  <a:pt x="2929467" y="1913466"/>
                </a:cubicBezTo>
                <a:cubicBezTo>
                  <a:pt x="3118556" y="2113844"/>
                  <a:pt x="3313289" y="2274710"/>
                  <a:pt x="3454400" y="2472266"/>
                </a:cubicBezTo>
                <a:cubicBezTo>
                  <a:pt x="3595511" y="2669822"/>
                  <a:pt x="3685822" y="2884311"/>
                  <a:pt x="3776134" y="3098800"/>
                </a:cubicBezTo>
              </a:path>
            </a:pathLst>
          </a:cu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Multiply 6"/>
          <p:cNvSpPr/>
          <p:nvPr/>
        </p:nvSpPr>
        <p:spPr>
          <a:xfrm>
            <a:off x="1981200" y="5029200"/>
            <a:ext cx="609600" cy="457200"/>
          </a:xfrm>
          <a:prstGeom prst="mathMultiply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590386" y="4724400"/>
            <a:ext cx="857414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 smtClean="0"/>
              <a:t>AI Max</a:t>
            </a:r>
          </a:p>
          <a:p>
            <a:r>
              <a:rPr lang="en-US" b="1" dirty="0" smtClean="0"/>
              <a:t>39.9</a:t>
            </a:r>
            <a:endParaRPr lang="en-US" b="1" dirty="0"/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1371600" y="5257800"/>
            <a:ext cx="762000" cy="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76200" y="0"/>
            <a:ext cx="9096208" cy="224676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? What about the day after the </a:t>
            </a:r>
            <a:r>
              <a:rPr lang="en-US" sz="2800" b="1" dirty="0" err="1" smtClean="0"/>
              <a:t>pyroCbs</a:t>
            </a:r>
            <a:r>
              <a:rPr lang="en-US" sz="2800" b="1" dirty="0" smtClean="0"/>
              <a:t> (13 August)?</a:t>
            </a:r>
          </a:p>
          <a:p>
            <a:r>
              <a:rPr lang="en-US" sz="2800" b="1" dirty="0" smtClean="0"/>
              <a:t>   * CALIPSO is too far east.   OMPS/LP misses too.</a:t>
            </a:r>
          </a:p>
          <a:p>
            <a:endParaRPr lang="en-US" sz="2800" b="1" dirty="0" smtClean="0"/>
          </a:p>
          <a:p>
            <a:r>
              <a:rPr lang="en-US" sz="2800" b="1" dirty="0" smtClean="0"/>
              <a:t>   * MISR has an ideal vantage point.</a:t>
            </a:r>
          </a:p>
          <a:p>
            <a:r>
              <a:rPr lang="en-US" sz="2800" b="1" dirty="0" smtClean="0"/>
              <a:t>   * But at present, stereo </a:t>
            </a:r>
            <a:r>
              <a:rPr lang="en-US" sz="2800" b="1" dirty="0" err="1" smtClean="0"/>
              <a:t>hgt</a:t>
            </a:r>
            <a:r>
              <a:rPr lang="en-US" sz="2800" b="1" dirty="0" smtClean="0"/>
              <a:t> retrievals have not succeeded.</a:t>
            </a:r>
          </a:p>
        </p:txBody>
      </p:sp>
      <p:sp>
        <p:nvSpPr>
          <p:cNvPr id="12" name="TextBox 11"/>
          <p:cNvSpPr txBox="1"/>
          <p:nvPr/>
        </p:nvSpPr>
        <p:spPr>
          <a:xfrm rot="850425">
            <a:off x="-32089" y="2935302"/>
            <a:ext cx="99257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 smtClean="0"/>
              <a:t>CALIPSO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76200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/>
              <a:t>Hot off the press (GRL)…</a:t>
            </a:r>
          </a:p>
          <a:p>
            <a:endParaRPr lang="en-US" b="1" dirty="0" smtClean="0"/>
          </a:p>
          <a:p>
            <a:r>
              <a:rPr lang="en-US" sz="2400" b="1" u="sng" dirty="0" smtClean="0">
                <a:solidFill>
                  <a:srgbClr val="C00000"/>
                </a:solidFill>
              </a:rPr>
              <a:t>Stratospheric smoke with unprecedentedly high backscatter observed by </a:t>
            </a:r>
            <a:r>
              <a:rPr lang="en-US" sz="2400" b="1" u="sng" dirty="0" err="1" smtClean="0">
                <a:solidFill>
                  <a:srgbClr val="C00000"/>
                </a:solidFill>
              </a:rPr>
              <a:t>lidars</a:t>
            </a:r>
            <a:r>
              <a:rPr lang="en-US" sz="2400" b="1" u="sng" dirty="0" smtClean="0">
                <a:solidFill>
                  <a:srgbClr val="C00000"/>
                </a:solidFill>
              </a:rPr>
              <a:t> above southern France</a:t>
            </a:r>
          </a:p>
          <a:p>
            <a:endParaRPr lang="en-US" b="1" dirty="0" smtClean="0">
              <a:solidFill>
                <a:srgbClr val="C00000"/>
              </a:solidFill>
            </a:endParaRPr>
          </a:p>
          <a:p>
            <a:r>
              <a:rPr lang="en-US" b="1" dirty="0" smtClean="0">
                <a:solidFill>
                  <a:srgbClr val="C00000"/>
                </a:solidFill>
              </a:rPr>
              <a:t>S.M. </a:t>
            </a:r>
            <a:r>
              <a:rPr lang="en-US" b="1" dirty="0" err="1" smtClean="0">
                <a:solidFill>
                  <a:srgbClr val="C00000"/>
                </a:solidFill>
              </a:rPr>
              <a:t>Khaykin</a:t>
            </a:r>
            <a:r>
              <a:rPr lang="en-US" b="1" dirty="0" smtClean="0">
                <a:solidFill>
                  <a:srgbClr val="C00000"/>
                </a:solidFill>
              </a:rPr>
              <a:t>, S. </a:t>
            </a:r>
            <a:r>
              <a:rPr lang="en-US" b="1" dirty="0" err="1" smtClean="0">
                <a:solidFill>
                  <a:srgbClr val="C00000"/>
                </a:solidFill>
              </a:rPr>
              <a:t>Godin-Beekmann</a:t>
            </a:r>
            <a:r>
              <a:rPr lang="en-US" b="1" dirty="0" smtClean="0">
                <a:solidFill>
                  <a:srgbClr val="C00000"/>
                </a:solidFill>
              </a:rPr>
              <a:t>, A. </a:t>
            </a:r>
            <a:r>
              <a:rPr lang="en-US" b="1" dirty="0" err="1" smtClean="0">
                <a:solidFill>
                  <a:srgbClr val="C00000"/>
                </a:solidFill>
              </a:rPr>
              <a:t>Hauchecorne</a:t>
            </a:r>
            <a:r>
              <a:rPr lang="en-US" b="1" dirty="0" smtClean="0">
                <a:solidFill>
                  <a:srgbClr val="C00000"/>
                </a:solidFill>
              </a:rPr>
              <a:t> , J. </a:t>
            </a:r>
            <a:r>
              <a:rPr lang="en-US" b="1" dirty="0" err="1" smtClean="0">
                <a:solidFill>
                  <a:srgbClr val="C00000"/>
                </a:solidFill>
              </a:rPr>
              <a:t>Pelon</a:t>
            </a:r>
            <a:r>
              <a:rPr lang="en-US" b="1" dirty="0" smtClean="0">
                <a:solidFill>
                  <a:srgbClr val="C00000"/>
                </a:solidFill>
              </a:rPr>
              <a:t>, F. </a:t>
            </a:r>
            <a:r>
              <a:rPr lang="en-US" b="1" dirty="0" err="1" smtClean="0">
                <a:solidFill>
                  <a:srgbClr val="C00000"/>
                </a:solidFill>
              </a:rPr>
              <a:t>Ravetta</a:t>
            </a:r>
            <a:r>
              <a:rPr lang="en-US" b="1" dirty="0" smtClean="0">
                <a:solidFill>
                  <a:srgbClr val="C00000"/>
                </a:solidFill>
              </a:rPr>
              <a:t>, and P. </a:t>
            </a:r>
            <a:r>
              <a:rPr lang="en-US" b="1" dirty="0" err="1" smtClean="0">
                <a:solidFill>
                  <a:srgbClr val="C00000"/>
                </a:solidFill>
              </a:rPr>
              <a:t>Keckhut</a:t>
            </a:r>
            <a:endParaRPr lang="en-US" b="1" dirty="0" smtClean="0">
              <a:solidFill>
                <a:srgbClr val="C0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2209800"/>
            <a:ext cx="91440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From Key Points:</a:t>
            </a:r>
          </a:p>
          <a:p>
            <a:r>
              <a:rPr lang="en-US" b="1" dirty="0" smtClean="0">
                <a:solidFill>
                  <a:srgbClr val="C00000"/>
                </a:solidFill>
              </a:rPr>
              <a:t>Hemisphere-scale impact of wildfires on stratospheric aerosol load similar to that of moderate  volcanic eruption…</a:t>
            </a:r>
          </a:p>
          <a:p>
            <a:endParaRPr lang="en-US" b="1" dirty="0" smtClean="0"/>
          </a:p>
          <a:p>
            <a:endParaRPr lang="en-US" b="1" dirty="0" smtClean="0"/>
          </a:p>
          <a:p>
            <a:endParaRPr lang="en-US" b="1" dirty="0" smtClean="0"/>
          </a:p>
          <a:p>
            <a:r>
              <a:rPr lang="en-US" b="1" dirty="0" smtClean="0"/>
              <a:t>Plume source(s):</a:t>
            </a:r>
          </a:p>
          <a:p>
            <a:r>
              <a:rPr lang="en-US" b="1" dirty="0" smtClean="0"/>
              <a:t>  * </a:t>
            </a:r>
            <a:r>
              <a:rPr lang="en-US" b="1" dirty="0" err="1" smtClean="0"/>
              <a:t>pyroconvection</a:t>
            </a:r>
            <a:endParaRPr lang="en-US" b="1" dirty="0" smtClean="0"/>
          </a:p>
          <a:p>
            <a:r>
              <a:rPr lang="en-US" b="1" dirty="0" smtClean="0"/>
              <a:t>  * Athabasca-area fires</a:t>
            </a:r>
          </a:p>
          <a:p>
            <a:r>
              <a:rPr lang="en-US" b="1" dirty="0" smtClean="0"/>
              <a:t>  * Fires in NW USA</a:t>
            </a:r>
          </a:p>
          <a:p>
            <a:r>
              <a:rPr lang="en-US" b="1" dirty="0" smtClean="0"/>
              <a:t>  * Initial plume: 16 August</a:t>
            </a:r>
          </a:p>
          <a:p>
            <a:endParaRPr lang="en-US" b="1" dirty="0" smtClean="0"/>
          </a:p>
          <a:p>
            <a:r>
              <a:rPr lang="en-US" b="1" dirty="0" smtClean="0"/>
              <a:t>! Nice paper; lots of useful</a:t>
            </a:r>
          </a:p>
          <a:p>
            <a:r>
              <a:rPr lang="en-US" b="1" dirty="0" smtClean="0"/>
              <a:t>   information.</a:t>
            </a:r>
          </a:p>
        </p:txBody>
      </p:sp>
      <p:pic>
        <p:nvPicPr>
          <p:cNvPr id="4" name="Picture 2" descr="Daily Hotspot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527" t="35726" r="53670" b="9569"/>
          <a:stretch>
            <a:fillRect/>
          </a:stretch>
        </p:blipFill>
        <p:spPr bwMode="auto">
          <a:xfrm>
            <a:off x="3276600" y="3352800"/>
            <a:ext cx="3315478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al 4"/>
          <p:cNvSpPr/>
          <p:nvPr/>
        </p:nvSpPr>
        <p:spPr>
          <a:xfrm>
            <a:off x="4876800" y="3962400"/>
            <a:ext cx="1143000" cy="762000"/>
          </a:xfrm>
          <a:prstGeom prst="ellipse">
            <a:avLst/>
          </a:prstGeom>
          <a:noFill/>
          <a:ln w="1111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3048000" y="5638800"/>
            <a:ext cx="1600200" cy="990600"/>
          </a:xfrm>
          <a:prstGeom prst="ellipse">
            <a:avLst/>
          </a:prstGeom>
          <a:noFill/>
          <a:ln w="1111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Explosion 2 6"/>
          <p:cNvSpPr/>
          <p:nvPr/>
        </p:nvSpPr>
        <p:spPr>
          <a:xfrm>
            <a:off x="3657600" y="4800600"/>
            <a:ext cx="762000" cy="533400"/>
          </a:xfrm>
          <a:prstGeom prst="irregularSeal2">
            <a:avLst/>
          </a:prstGeom>
          <a:noFill/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581400" y="4267200"/>
            <a:ext cx="9637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    BC</a:t>
            </a:r>
          </a:p>
          <a:p>
            <a:r>
              <a:rPr lang="en-US" b="1" dirty="0" err="1" smtClean="0">
                <a:solidFill>
                  <a:schemeClr val="bg1"/>
                </a:solidFill>
              </a:rPr>
              <a:t>pyroCbs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019800" y="3962400"/>
            <a:ext cx="17022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No “Athabasca”</a:t>
            </a:r>
          </a:p>
          <a:p>
            <a:r>
              <a:rPr lang="en-US" b="1" dirty="0" err="1" smtClean="0"/>
              <a:t>pyroCbs</a:t>
            </a:r>
            <a:endParaRPr lang="en-US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4724400" y="5906869"/>
            <a:ext cx="22872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/>
              <a:t>pyroCbs</a:t>
            </a:r>
            <a:r>
              <a:rPr lang="en-US" b="1" dirty="0" smtClean="0"/>
              <a:t>, but between</a:t>
            </a:r>
          </a:p>
          <a:p>
            <a:r>
              <a:rPr lang="en-US" b="1" dirty="0" smtClean="0"/>
              <a:t>29 Aug &amp; 5 Sep</a:t>
            </a:r>
            <a:endParaRPr lang="en-US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6878380" y="4572000"/>
            <a:ext cx="226562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 “volcano-like”</a:t>
            </a:r>
          </a:p>
          <a:p>
            <a:r>
              <a:rPr lang="en-US" dirty="0" smtClean="0"/>
              <a:t> plume came from BC</a:t>
            </a:r>
          </a:p>
          <a:p>
            <a:r>
              <a:rPr lang="en-US" dirty="0" smtClean="0"/>
              <a:t> on 12 August.</a:t>
            </a:r>
          </a:p>
          <a:p>
            <a:r>
              <a:rPr lang="en-US" dirty="0" smtClean="0"/>
              <a:t>Models need accurate</a:t>
            </a:r>
          </a:p>
          <a:p>
            <a:r>
              <a:rPr lang="en-US" dirty="0" smtClean="0"/>
              <a:t> initial conditions.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9" grpId="0"/>
      <p:bldP spid="10" grpId="0"/>
      <p:bldP spid="1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7-08-31_18-00-00_Exp_V3.40_3_1.png"/>
          <p:cNvPicPr>
            <a:picLocks noChangeAspect="1"/>
          </p:cNvPicPr>
          <p:nvPr/>
        </p:nvPicPr>
        <p:blipFill>
          <a:blip r:embed="rId2" cstate="print"/>
          <a:srcRect l="2692" t="8333" r="41739" b="8333"/>
          <a:stretch>
            <a:fillRect/>
          </a:stretch>
        </p:blipFill>
        <p:spPr>
          <a:xfrm>
            <a:off x="0" y="304800"/>
            <a:ext cx="8229600" cy="32766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t="9091"/>
          <a:stretch>
            <a:fillRect/>
          </a:stretch>
        </p:blipFill>
        <p:spPr bwMode="auto">
          <a:xfrm>
            <a:off x="228600" y="3657600"/>
            <a:ext cx="89154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914400" y="533400"/>
            <a:ext cx="47741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rgbClr val="FFFF00"/>
                </a:solidFill>
              </a:rPr>
              <a:t>pyroCb</a:t>
            </a:r>
            <a:r>
              <a:rPr lang="en-US" b="1" dirty="0" smtClean="0">
                <a:solidFill>
                  <a:srgbClr val="FFFF00"/>
                </a:solidFill>
              </a:rPr>
              <a:t> Smoke    31 Aug </a:t>
            </a:r>
            <a:r>
              <a:rPr lang="en-US" b="1" smtClean="0">
                <a:solidFill>
                  <a:srgbClr val="FFFF00"/>
                </a:solidFill>
              </a:rPr>
              <a:t>2017           ~19 </a:t>
            </a:r>
            <a:r>
              <a:rPr lang="en-US" b="1" dirty="0" smtClean="0">
                <a:solidFill>
                  <a:srgbClr val="FFFF00"/>
                </a:solidFill>
              </a:rPr>
              <a:t>Days Old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14400" y="3821668"/>
            <a:ext cx="50121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rgbClr val="FFFF00"/>
                </a:solidFill>
              </a:rPr>
              <a:t>Kasatochi</a:t>
            </a:r>
            <a:r>
              <a:rPr lang="en-US" b="1" dirty="0" smtClean="0">
                <a:solidFill>
                  <a:srgbClr val="FFFF00"/>
                </a:solidFill>
              </a:rPr>
              <a:t> Sulfate    13 Sep 2008           ~37 Days Old</a:t>
            </a:r>
            <a:endParaRPr lang="en-US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30480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b="1" dirty="0" smtClean="0"/>
              <a:t>13 August 2017</a:t>
            </a:r>
            <a:endParaRPr lang="en-US" sz="3600" b="1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6513" r="4633" b="41091"/>
          <a:stretch/>
        </p:blipFill>
        <p:spPr bwMode="auto">
          <a:xfrm>
            <a:off x="6068291" y="228600"/>
            <a:ext cx="3075709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9412" t="89176" r="28571" b="2849"/>
          <a:stretch/>
        </p:blipFill>
        <p:spPr bwMode="auto">
          <a:xfrm>
            <a:off x="0" y="4495800"/>
            <a:ext cx="9144000" cy="639960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1250" y="5181600"/>
            <a:ext cx="875400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</a:rPr>
              <a:t>On 8/13 the max AI was 39.9.     </a:t>
            </a:r>
            <a:r>
              <a:rPr lang="en-US" sz="1600" b="1" dirty="0" err="1" smtClean="0"/>
              <a:t>SInce</a:t>
            </a:r>
            <a:r>
              <a:rPr lang="en-US" sz="1600" b="1" dirty="0" smtClean="0"/>
              <a:t> 1979, TOMS-OMI-OMPS AI (OMTO3) had never exceeded 36.7.</a:t>
            </a:r>
          </a:p>
          <a:p>
            <a:endParaRPr lang="en-US" sz="1600" b="1" dirty="0">
              <a:solidFill>
                <a:srgbClr val="FF0000"/>
              </a:solidFill>
            </a:endParaRPr>
          </a:p>
          <a:p>
            <a:r>
              <a:rPr lang="en-US" sz="1600" b="1" dirty="0" smtClean="0">
                <a:solidFill>
                  <a:srgbClr val="FF0000"/>
                </a:solidFill>
              </a:rPr>
              <a:t>On 8/14 the max </a:t>
            </a:r>
            <a:r>
              <a:rPr lang="en-US" sz="1600" b="1" dirty="0">
                <a:solidFill>
                  <a:srgbClr val="FF0000"/>
                </a:solidFill>
              </a:rPr>
              <a:t>AI surged to  </a:t>
            </a:r>
            <a:r>
              <a:rPr lang="en-US" sz="1600" b="1" dirty="0" smtClean="0">
                <a:solidFill>
                  <a:srgbClr val="FF0000"/>
                </a:solidFill>
              </a:rPr>
              <a:t>49.4.   </a:t>
            </a:r>
            <a:r>
              <a:rPr lang="en-US" sz="1600" b="1" dirty="0" smtClean="0"/>
              <a:t>Such an increase within a plume has never happened.</a:t>
            </a:r>
          </a:p>
          <a:p>
            <a:endParaRPr lang="en-US" sz="1600" b="1" dirty="0"/>
          </a:p>
          <a:p>
            <a:r>
              <a:rPr lang="en-US" sz="1600" b="1" dirty="0" smtClean="0">
                <a:solidFill>
                  <a:srgbClr val="FF0000"/>
                </a:solidFill>
              </a:rPr>
              <a:t>On 8/15 </a:t>
            </a:r>
            <a:r>
              <a:rPr lang="en-US" sz="1600" b="1" dirty="0">
                <a:solidFill>
                  <a:srgbClr val="FF0000"/>
                </a:solidFill>
              </a:rPr>
              <a:t>it increased to </a:t>
            </a:r>
            <a:r>
              <a:rPr lang="en-US" sz="1600" b="1" dirty="0" smtClean="0">
                <a:solidFill>
                  <a:srgbClr val="FF0000"/>
                </a:solidFill>
              </a:rPr>
              <a:t>49.7.  </a:t>
            </a:r>
            <a:r>
              <a:rPr lang="en-US" sz="1600" b="1" dirty="0" smtClean="0"/>
              <a:t>This is just plain unprecedented. The plume is either higher, thicker, or </a:t>
            </a:r>
          </a:p>
          <a:p>
            <a:r>
              <a:rPr lang="en-US" sz="1600" b="1" dirty="0" smtClean="0"/>
              <a:t>blacker than any smoke plume since 1979.  NO VOLCANO has created anything like this.</a:t>
            </a:r>
          </a:p>
        </p:txBody>
      </p:sp>
      <p:sp>
        <p:nvSpPr>
          <p:cNvPr id="9" name="Rectangle 8"/>
          <p:cNvSpPr/>
          <p:nvPr/>
        </p:nvSpPr>
        <p:spPr>
          <a:xfrm>
            <a:off x="228600" y="533400"/>
            <a:ext cx="876300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</a:rPr>
              <a:t>Email to the </a:t>
            </a:r>
            <a:r>
              <a:rPr lang="en-US" sz="2400" b="1" dirty="0" err="1" smtClean="0">
                <a:solidFill>
                  <a:srgbClr val="C00000"/>
                </a:solidFill>
              </a:rPr>
              <a:t>pyroCb</a:t>
            </a:r>
            <a:r>
              <a:rPr lang="en-US" sz="2400" b="1" dirty="0" smtClean="0">
                <a:solidFill>
                  <a:srgbClr val="C00000"/>
                </a:solidFill>
              </a:rPr>
              <a:t> discussion group, </a:t>
            </a:r>
          </a:p>
          <a:p>
            <a:r>
              <a:rPr lang="en-US" sz="2400" b="1" dirty="0" smtClean="0">
                <a:solidFill>
                  <a:srgbClr val="C00000"/>
                </a:solidFill>
              </a:rPr>
              <a:t>regarding </a:t>
            </a:r>
            <a:r>
              <a:rPr lang="en-US" sz="2400" b="1" u="sng" dirty="0" smtClean="0">
                <a:solidFill>
                  <a:srgbClr val="C00000"/>
                </a:solidFill>
              </a:rPr>
              <a:t>OMPS UV Aerosol Index</a:t>
            </a:r>
            <a:r>
              <a:rPr lang="en-US" sz="2400" b="1" dirty="0" smtClean="0">
                <a:solidFill>
                  <a:srgbClr val="C00000"/>
                </a:solidFill>
              </a:rPr>
              <a:t>…</a:t>
            </a:r>
            <a:r>
              <a:rPr lang="en-US" sz="2400" b="1" dirty="0"/>
              <a:t/>
            </a:r>
            <a:br>
              <a:rPr lang="en-US" sz="2400" b="1" dirty="0"/>
            </a:br>
            <a:endParaRPr lang="en-US" sz="800" b="1" dirty="0" smtClean="0"/>
          </a:p>
          <a:p>
            <a:r>
              <a:rPr lang="en-US" sz="2800" b="1" dirty="0" smtClean="0"/>
              <a:t>Colin </a:t>
            </a:r>
            <a:r>
              <a:rPr lang="en-US" sz="2800" b="1" dirty="0" err="1" smtClean="0"/>
              <a:t>Seftor</a:t>
            </a:r>
            <a:r>
              <a:rPr lang="en-US" sz="2800" b="1" dirty="0" smtClean="0"/>
              <a:t> (SSAI/NASA): “I </a:t>
            </a:r>
            <a:r>
              <a:rPr lang="en-US" sz="2800" b="1" dirty="0"/>
              <a:t>can </a:t>
            </a:r>
            <a:endParaRPr lang="en-US" sz="2800" b="1" dirty="0" smtClean="0"/>
          </a:p>
          <a:p>
            <a:r>
              <a:rPr lang="en-US" sz="2800" b="1" dirty="0" smtClean="0"/>
              <a:t>safely </a:t>
            </a:r>
            <a:r>
              <a:rPr lang="en-US" sz="2800" b="1" dirty="0"/>
              <a:t>say that I have never used the </a:t>
            </a:r>
            <a:endParaRPr lang="en-US" sz="2800" b="1" dirty="0" smtClean="0"/>
          </a:p>
          <a:p>
            <a:r>
              <a:rPr lang="en-US" sz="2800" b="1" dirty="0" smtClean="0"/>
              <a:t>AI </a:t>
            </a:r>
            <a:r>
              <a:rPr lang="en-US" sz="2800" b="1" dirty="0"/>
              <a:t>scale that I have on the </a:t>
            </a:r>
            <a:r>
              <a:rPr lang="en-US" sz="2800" b="1" dirty="0" smtClean="0"/>
              <a:t>attached </a:t>
            </a:r>
            <a:r>
              <a:rPr lang="en-US" sz="2800" b="1" dirty="0"/>
              <a:t>OMPS AI imagery before</a:t>
            </a:r>
            <a:r>
              <a:rPr lang="en-US" sz="2800" b="1" dirty="0" smtClean="0"/>
              <a:t>.” </a:t>
            </a:r>
          </a:p>
          <a:p>
            <a:endParaRPr lang="en-US" sz="800" b="1" dirty="0" smtClean="0"/>
          </a:p>
          <a:p>
            <a:r>
              <a:rPr lang="en-US" sz="2800" b="1" dirty="0" smtClean="0"/>
              <a:t>…I </a:t>
            </a:r>
            <a:r>
              <a:rPr lang="en-US" sz="2800" b="1" dirty="0"/>
              <a:t>think this maximum AI value (39.9) is the highest ever seen (including </a:t>
            </a:r>
            <a:r>
              <a:rPr lang="en-US" sz="2800" b="1" dirty="0" smtClean="0"/>
              <a:t>for </a:t>
            </a:r>
            <a:r>
              <a:rPr lang="en-US" sz="2800" b="1" dirty="0"/>
              <a:t>volcanic ash).  It's the highest I can remember</a:t>
            </a:r>
            <a:r>
              <a:rPr lang="en-US" sz="2800" b="1" dirty="0" smtClean="0"/>
              <a:t>.”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xmlns="" val="912873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2438399"/>
            <a:ext cx="9144000" cy="4343401"/>
          </a:xfrm>
          <a:prstGeom prst="rect">
            <a:avLst/>
          </a:prstGeom>
        </p:spPr>
      </p:pic>
      <p:pic>
        <p:nvPicPr>
          <p:cNvPr id="2050" name="Picture 2" descr="/data/BROWSE/expedited/V3-30/2017-08-22/2017-08-22_15-00-00_Exp_V3.30_map_1.png image missi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6667" t="20000" r="33333" b="42000"/>
          <a:stretch/>
        </p:blipFill>
        <p:spPr bwMode="auto">
          <a:xfrm>
            <a:off x="5162727" y="13446"/>
            <a:ext cx="3828873" cy="2424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929634" y="76200"/>
            <a:ext cx="3946080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9-day old </a:t>
            </a:r>
            <a:r>
              <a:rPr lang="en-US" sz="3200" b="1" dirty="0" err="1" smtClean="0"/>
              <a:t>strat</a:t>
            </a:r>
            <a:r>
              <a:rPr lang="en-US" sz="3200" b="1" dirty="0" smtClean="0"/>
              <a:t>. smoke</a:t>
            </a:r>
          </a:p>
          <a:p>
            <a:endParaRPr lang="en-US" sz="3200" b="1" dirty="0" smtClean="0"/>
          </a:p>
          <a:p>
            <a:r>
              <a:rPr lang="en-US" sz="3200" b="1" dirty="0" smtClean="0"/>
              <a:t>22 August 2017</a:t>
            </a:r>
            <a:endParaRPr lang="en-US" sz="3200" b="1" dirty="0"/>
          </a:p>
          <a:p>
            <a:r>
              <a:rPr lang="en-US" sz="3200" b="1" dirty="0" smtClean="0"/>
              <a:t>CALIPSO 532 nm </a:t>
            </a:r>
          </a:p>
          <a:p>
            <a:r>
              <a:rPr lang="en-US" sz="3200" b="1" dirty="0" smtClean="0"/>
              <a:t>Backscatter</a:t>
            </a:r>
            <a:endParaRPr lang="en-US" sz="3200" b="1" dirty="0"/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929634" y="3962400"/>
            <a:ext cx="5471166" cy="0"/>
          </a:xfrm>
          <a:prstGeom prst="straightConnector1">
            <a:avLst/>
          </a:prstGeom>
          <a:ln w="539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066800" y="3505200"/>
            <a:ext cx="10967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17 km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590800" y="4734580"/>
            <a:ext cx="30780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X  OMPS LP Cloud Z</a:t>
            </a:r>
            <a:endParaRPr lang="en-US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83320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181600" y="1447800"/>
            <a:ext cx="2362200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49222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6200" y="914400"/>
            <a:ext cx="8893397" cy="54245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CALIPSO aerosol and Aura MLS Carbon Monoxide together</a:t>
            </a:r>
          </a:p>
          <a:p>
            <a:endParaRPr lang="en-US" sz="2800" b="1" dirty="0"/>
          </a:p>
          <a:p>
            <a:r>
              <a:rPr lang="en-US" sz="2800" b="1" dirty="0" smtClean="0"/>
              <a:t> * 31 August (</a:t>
            </a:r>
            <a:r>
              <a:rPr lang="en-US" sz="2800" b="1" dirty="0" err="1" smtClean="0"/>
              <a:t>pyroCb</a:t>
            </a:r>
            <a:r>
              <a:rPr lang="en-US" sz="2800" b="1" dirty="0" smtClean="0"/>
              <a:t> + 19 days)</a:t>
            </a:r>
          </a:p>
          <a:p>
            <a:endParaRPr lang="en-US" sz="2800" b="1" dirty="0"/>
          </a:p>
          <a:p>
            <a:r>
              <a:rPr lang="en-US" sz="2800" b="1" dirty="0" smtClean="0"/>
              <a:t> * Plume height above 20 km!!</a:t>
            </a:r>
          </a:p>
          <a:p>
            <a:r>
              <a:rPr lang="en-US" sz="2800" b="1" dirty="0"/>
              <a:t> </a:t>
            </a:r>
            <a:r>
              <a:rPr lang="en-US" sz="2800" b="1" dirty="0" smtClean="0"/>
              <a:t>    * That’s </a:t>
            </a:r>
            <a:r>
              <a:rPr lang="el-GR" sz="2800" b="1" dirty="0" smtClean="0"/>
              <a:t>Θ</a:t>
            </a:r>
            <a:r>
              <a:rPr lang="en-US" sz="2800" b="1" dirty="0" smtClean="0"/>
              <a:t> &gt; 500 K </a:t>
            </a:r>
          </a:p>
          <a:p>
            <a:endParaRPr lang="en-US" sz="2800" b="1" dirty="0"/>
          </a:p>
          <a:p>
            <a:r>
              <a:rPr lang="en-US" sz="2800" b="1" dirty="0" smtClean="0">
                <a:solidFill>
                  <a:srgbClr val="FF0000"/>
                </a:solidFill>
              </a:rPr>
              <a:t> * MLS CO &gt; 330 </a:t>
            </a:r>
            <a:r>
              <a:rPr lang="en-US" sz="2800" b="1" dirty="0" err="1" smtClean="0">
                <a:solidFill>
                  <a:srgbClr val="FF0000"/>
                </a:solidFill>
              </a:rPr>
              <a:t>ppbv</a:t>
            </a:r>
            <a:r>
              <a:rPr lang="en-US" sz="2800" b="1" dirty="0" smtClean="0">
                <a:solidFill>
                  <a:srgbClr val="FF0000"/>
                </a:solidFill>
              </a:rPr>
              <a:t>!!</a:t>
            </a:r>
          </a:p>
          <a:p>
            <a:endParaRPr lang="en-US" sz="1050" b="1" dirty="0" smtClean="0"/>
          </a:p>
          <a:p>
            <a:r>
              <a:rPr lang="en-US" sz="2800" b="1" dirty="0" smtClean="0">
                <a:solidFill>
                  <a:srgbClr val="FF0000"/>
                </a:solidFill>
              </a:rPr>
              <a:t> Michael Schwartz: “</a:t>
            </a:r>
            <a:r>
              <a:rPr lang="en-US" sz="2800" b="1" dirty="0">
                <a:solidFill>
                  <a:srgbClr val="FF0000"/>
                </a:solidFill>
              </a:rPr>
              <a:t>Also, I'd just like to note how </a:t>
            </a:r>
            <a:endParaRPr lang="en-US" sz="2800" b="1" dirty="0" smtClean="0">
              <a:solidFill>
                <a:srgbClr val="FF0000"/>
              </a:solidFill>
            </a:endParaRPr>
          </a:p>
          <a:p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</a:rPr>
              <a:t>unprecedented </a:t>
            </a:r>
            <a:r>
              <a:rPr lang="en-US" sz="2800" b="1" dirty="0">
                <a:solidFill>
                  <a:srgbClr val="FF0000"/>
                </a:solidFill>
              </a:rPr>
              <a:t>these values are in the </a:t>
            </a:r>
            <a:r>
              <a:rPr lang="en-US" sz="2800" b="1" dirty="0" smtClean="0">
                <a:solidFill>
                  <a:srgbClr val="FF0000"/>
                </a:solidFill>
              </a:rPr>
              <a:t>MLS </a:t>
            </a:r>
            <a:r>
              <a:rPr lang="en-US" sz="2800" b="1" dirty="0">
                <a:solidFill>
                  <a:srgbClr val="FF0000"/>
                </a:solidFill>
              </a:rPr>
              <a:t>record at </a:t>
            </a:r>
            <a:endParaRPr lang="en-US" sz="2800" b="1" dirty="0" smtClean="0">
              <a:solidFill>
                <a:srgbClr val="FF0000"/>
              </a:solidFill>
            </a:endParaRPr>
          </a:p>
          <a:p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</a:rPr>
              <a:t>215 </a:t>
            </a:r>
            <a:r>
              <a:rPr lang="en-US" sz="2800" b="1" dirty="0" err="1">
                <a:solidFill>
                  <a:srgbClr val="FF0000"/>
                </a:solidFill>
              </a:rPr>
              <a:t>hPa</a:t>
            </a:r>
            <a:r>
              <a:rPr lang="en-US" sz="2800" b="1" dirty="0">
                <a:solidFill>
                  <a:srgbClr val="FF0000"/>
                </a:solidFill>
              </a:rPr>
              <a:t> and 147 </a:t>
            </a:r>
            <a:r>
              <a:rPr lang="en-US" sz="2800" b="1" dirty="0" err="1">
                <a:solidFill>
                  <a:srgbClr val="FF0000"/>
                </a:solidFill>
              </a:rPr>
              <a:t>hPa</a:t>
            </a:r>
            <a:r>
              <a:rPr lang="en-US" sz="2800" b="1" dirty="0">
                <a:solidFill>
                  <a:srgbClr val="FF0000"/>
                </a:solidFill>
              </a:rPr>
              <a:t>. At 100 </a:t>
            </a:r>
            <a:r>
              <a:rPr lang="en-US" sz="2800" b="1" dirty="0" err="1">
                <a:solidFill>
                  <a:srgbClr val="FF0000"/>
                </a:solidFill>
              </a:rPr>
              <a:t>hPa</a:t>
            </a:r>
            <a:r>
              <a:rPr lang="en-US" sz="2800" b="1" dirty="0">
                <a:solidFill>
                  <a:srgbClr val="FF0000"/>
                </a:solidFill>
              </a:rPr>
              <a:t> they are rivaled only by </a:t>
            </a:r>
            <a:br>
              <a:rPr lang="en-US" sz="2800" b="1" dirty="0">
                <a:solidFill>
                  <a:srgbClr val="FF0000"/>
                </a:solidFill>
              </a:rPr>
            </a:br>
            <a:r>
              <a:rPr lang="en-US" sz="2800" b="1" dirty="0" smtClean="0">
                <a:solidFill>
                  <a:srgbClr val="FF0000"/>
                </a:solidFill>
              </a:rPr>
              <a:t> Black </a:t>
            </a:r>
            <a:r>
              <a:rPr lang="en-US" sz="2800" b="1" dirty="0">
                <a:solidFill>
                  <a:srgbClr val="FF0000"/>
                </a:solidFill>
              </a:rPr>
              <a:t>Saturday.</a:t>
            </a:r>
          </a:p>
        </p:txBody>
      </p:sp>
    </p:spTree>
    <p:extLst>
      <p:ext uri="{BB962C8B-B14F-4D97-AF65-F5344CB8AC3E}">
        <p14:creationId xmlns:p14="http://schemas.microsoft.com/office/powerpoint/2010/main" xmlns="" val="106009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/>
          <a:srcRect l="8229" t="58296" r="2870"/>
          <a:stretch/>
        </p:blipFill>
        <p:spPr>
          <a:xfrm>
            <a:off x="24353" y="76200"/>
            <a:ext cx="9141643" cy="661094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/>
          <a:srcRect r="52689" b="50223"/>
          <a:stretch/>
        </p:blipFill>
        <p:spPr>
          <a:xfrm>
            <a:off x="685800" y="2895600"/>
            <a:ext cx="2765612" cy="2164392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762000" y="1371600"/>
            <a:ext cx="3657600" cy="0"/>
          </a:xfrm>
          <a:prstGeom prst="line">
            <a:avLst/>
          </a:prstGeom>
          <a:ln w="793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914400" y="914400"/>
            <a:ext cx="10967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20 km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895600" y="0"/>
            <a:ext cx="27785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31 August 2017</a:t>
            </a:r>
            <a:endParaRPr lang="en-US" sz="3200" b="1" dirty="0"/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2590800" y="2286000"/>
            <a:ext cx="1524000" cy="114300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235955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71500"/>
            <a:ext cx="9144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 l="70536" t="22619" r="11607" b="57143"/>
          <a:stretch>
            <a:fillRect/>
          </a:stretch>
        </p:blipFill>
        <p:spPr bwMode="auto">
          <a:xfrm>
            <a:off x="3505200" y="2971800"/>
            <a:ext cx="2133600" cy="1813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" name="Straight Arrow Connector 4"/>
          <p:cNvCxnSpPr/>
          <p:nvPr/>
        </p:nvCxnSpPr>
        <p:spPr>
          <a:xfrm flipH="1">
            <a:off x="838200" y="1752600"/>
            <a:ext cx="2667000" cy="0"/>
          </a:xfrm>
          <a:prstGeom prst="straightConnector1">
            <a:avLst/>
          </a:prstGeom>
          <a:ln w="762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914400" y="76200"/>
            <a:ext cx="64073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Mother Smoke Plume @ 24 km, 19 October 2017</a:t>
            </a:r>
          </a:p>
          <a:p>
            <a:r>
              <a:rPr lang="en-US" sz="2400" b="1" dirty="0" smtClean="0"/>
              <a:t>           CALIPSO 532 nm Backscatter</a:t>
            </a:r>
            <a:endParaRPr lang="en-US" sz="24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6096000" y="1676400"/>
            <a:ext cx="1021433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 smtClean="0"/>
              <a:t>P=30 </a:t>
            </a:r>
            <a:r>
              <a:rPr lang="en-US" b="1" dirty="0" err="1" smtClean="0"/>
              <a:t>mb</a:t>
            </a:r>
            <a:endParaRPr lang="en-US" b="1" dirty="0" smtClean="0"/>
          </a:p>
          <a:p>
            <a:r>
              <a:rPr lang="el-GR" b="1" dirty="0" smtClean="0"/>
              <a:t>Θ</a:t>
            </a:r>
            <a:r>
              <a:rPr lang="en-US" b="1" dirty="0" smtClean="0"/>
              <a:t>=590K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l="79488" t="49246" r="18200" b="48692"/>
          <a:stretch>
            <a:fillRect/>
          </a:stretch>
        </p:blipFill>
        <p:spPr bwMode="auto">
          <a:xfrm>
            <a:off x="6629400" y="5210908"/>
            <a:ext cx="1295400" cy="1494692"/>
          </a:xfrm>
          <a:prstGeom prst="rect">
            <a:avLst/>
          </a:prstGeom>
          <a:noFill/>
          <a:ln w="349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003021" y="0"/>
            <a:ext cx="720133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OMPS/LP Cloud Hgt., 18 October 2017</a:t>
            </a:r>
          </a:p>
          <a:p>
            <a:r>
              <a:rPr lang="en-US" sz="2400" b="1" dirty="0" smtClean="0"/>
              <a:t>      - Cloud Hgt. flag  is indicator of strong gradient </a:t>
            </a:r>
          </a:p>
          <a:p>
            <a:r>
              <a:rPr lang="en-US" sz="2400" b="1" dirty="0" smtClean="0"/>
              <a:t>         in aerosol scattering index</a:t>
            </a:r>
          </a:p>
          <a:p>
            <a:r>
              <a:rPr lang="en-US" sz="2400" b="1" dirty="0" smtClean="0"/>
              <a:t>     - Big, colored dots: Cloud </a:t>
            </a:r>
            <a:r>
              <a:rPr lang="en-US" sz="2400" b="1" dirty="0" err="1" smtClean="0"/>
              <a:t>Hgt</a:t>
            </a:r>
            <a:r>
              <a:rPr lang="en-US" sz="2400" b="1" dirty="0" smtClean="0"/>
              <a:t> Flag set at Z&gt;= 20.5 km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50075" y="5345668"/>
            <a:ext cx="650325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 - High “cloud” where CALIPSO shows aerosol layer, south of Japan</a:t>
            </a:r>
          </a:p>
          <a:p>
            <a:r>
              <a:rPr lang="en-US" b="1" dirty="0" smtClean="0"/>
              <a:t> - OMPS/LP cloud Z close to CALIPSO plume height</a:t>
            </a:r>
          </a:p>
          <a:p>
            <a:r>
              <a:rPr lang="en-US" b="1" dirty="0" smtClean="0"/>
              <a:t> - 2 months post-</a:t>
            </a:r>
            <a:r>
              <a:rPr lang="en-US" b="1" dirty="0" err="1" smtClean="0"/>
              <a:t>pyroCb</a:t>
            </a:r>
            <a:r>
              <a:rPr lang="en-US" b="1" dirty="0" smtClean="0"/>
              <a:t>, smoke ~24 km  and optically dense</a:t>
            </a:r>
          </a:p>
          <a:p>
            <a:r>
              <a:rPr lang="en-US" b="1" dirty="0" smtClean="0"/>
              <a:t>   enough to trigger cloud flag </a:t>
            </a:r>
            <a:endParaRPr lang="en-US" b="1" dirty="0"/>
          </a:p>
        </p:txBody>
      </p:sp>
      <p:pic>
        <p:nvPicPr>
          <p:cNvPr id="12289" name="Picture 1"/>
          <p:cNvPicPr>
            <a:picLocks noChangeAspect="1" noChangeArrowheads="1"/>
          </p:cNvPicPr>
          <p:nvPr/>
        </p:nvPicPr>
        <p:blipFill>
          <a:blip r:embed="rId2" cstate="print"/>
          <a:srcRect l="9816" t="29724" r="10290" b="44980"/>
          <a:stretch>
            <a:fillRect/>
          </a:stretch>
        </p:blipFill>
        <p:spPr bwMode="auto">
          <a:xfrm>
            <a:off x="0" y="1524000"/>
            <a:ext cx="8915400" cy="365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9" name="Picture 1"/>
          <p:cNvPicPr>
            <a:picLocks noChangeAspect="1" noChangeArrowheads="1"/>
          </p:cNvPicPr>
          <p:nvPr/>
        </p:nvPicPr>
        <p:blipFill>
          <a:blip r:embed="rId3" cstate="print"/>
          <a:srcRect l="9816" t="29724" r="10290" b="44980"/>
          <a:stretch>
            <a:fillRect/>
          </a:stretch>
        </p:blipFill>
        <p:spPr bwMode="auto">
          <a:xfrm>
            <a:off x="0" y="82550"/>
            <a:ext cx="8915400" cy="365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2411" r="17939" b="68705"/>
          <a:stretch/>
        </p:blipFill>
        <p:spPr bwMode="auto">
          <a:xfrm>
            <a:off x="1981200" y="4343400"/>
            <a:ext cx="2438400" cy="23029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057400" y="6324600"/>
            <a:ext cx="13564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13 Aug 2017</a:t>
            </a:r>
            <a:endParaRPr lang="en-US" b="1" dirty="0"/>
          </a:p>
        </p:txBody>
      </p:sp>
      <p:sp>
        <p:nvSpPr>
          <p:cNvPr id="9" name="TextBox 8"/>
          <p:cNvSpPr txBox="1"/>
          <p:nvPr/>
        </p:nvSpPr>
        <p:spPr>
          <a:xfrm>
            <a:off x="-64201" y="3810000"/>
            <a:ext cx="9284401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And all that came from inside that, which came from that. </a:t>
            </a:r>
            <a:r>
              <a:rPr lang="en-US" sz="2800" b="1" dirty="0" smtClean="0">
                <a:sym typeface="Wingdings" pitchFamily="2" charset="2"/>
              </a:rPr>
              <a:t></a:t>
            </a:r>
          </a:p>
          <a:p>
            <a:endParaRPr lang="en-US" b="1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53000" y="4404845"/>
            <a:ext cx="4044896" cy="2453155"/>
          </a:xfrm>
          <a:prstGeom prst="rect">
            <a:avLst/>
          </a:prstGeom>
        </p:spPr>
      </p:pic>
      <p:cxnSp>
        <p:nvCxnSpPr>
          <p:cNvPr id="11" name="Straight Arrow Connector 10"/>
          <p:cNvCxnSpPr/>
          <p:nvPr/>
        </p:nvCxnSpPr>
        <p:spPr>
          <a:xfrm flipV="1">
            <a:off x="1600200" y="3048000"/>
            <a:ext cx="1828800" cy="91440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3657600" y="4267200"/>
            <a:ext cx="990600" cy="106680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>
            <a:off x="7696200" y="4267200"/>
            <a:ext cx="533400" cy="533400"/>
          </a:xfrm>
          <a:prstGeom prst="straightConnector1">
            <a:avLst/>
          </a:prstGeom>
          <a:ln w="571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2186" y="1522274"/>
            <a:ext cx="8527014" cy="1754326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u="sng" dirty="0" err="1" smtClean="0"/>
              <a:t>pyroCb</a:t>
            </a:r>
            <a:r>
              <a:rPr lang="en-US" b="1" u="sng" dirty="0" smtClean="0"/>
              <a:t> Event</a:t>
            </a:r>
            <a:r>
              <a:rPr lang="en-US" b="1" dirty="0" smtClean="0"/>
              <a:t>	</a:t>
            </a:r>
            <a:r>
              <a:rPr lang="en-US" b="1" u="sng" dirty="0" smtClean="0"/>
              <a:t>Injection  z</a:t>
            </a:r>
            <a:r>
              <a:rPr lang="en-US" b="1" u="sng" baseline="30000" dirty="0" smtClean="0"/>
              <a:t>1</a:t>
            </a:r>
            <a:r>
              <a:rPr lang="en-US" b="1" dirty="0" smtClean="0"/>
              <a:t>	</a:t>
            </a:r>
            <a:r>
              <a:rPr lang="en-US" b="1" u="sng" dirty="0" smtClean="0"/>
              <a:t>Post-injection  z</a:t>
            </a:r>
            <a:r>
              <a:rPr lang="en-US" b="1" u="sng" baseline="30000" dirty="0" smtClean="0"/>
              <a:t>2,3</a:t>
            </a:r>
            <a:r>
              <a:rPr lang="en-US" b="1" dirty="0" smtClean="0"/>
              <a:t>	</a:t>
            </a:r>
            <a:r>
              <a:rPr lang="en-US" b="1" u="sng" dirty="0" smtClean="0"/>
              <a:t>Top z</a:t>
            </a:r>
            <a:r>
              <a:rPr lang="en-US" b="1" u="sng" baseline="30000" dirty="0" smtClean="0"/>
              <a:t>3</a:t>
            </a:r>
            <a:r>
              <a:rPr lang="en-US" b="1" dirty="0" smtClean="0"/>
              <a:t>	</a:t>
            </a:r>
            <a:r>
              <a:rPr lang="en-US" b="1" u="sng" dirty="0" smtClean="0"/>
              <a:t>Duration </a:t>
            </a:r>
            <a:r>
              <a:rPr lang="en-US" b="1" u="sng" baseline="30000" dirty="0" smtClean="0"/>
              <a:t>3 </a:t>
            </a:r>
            <a:r>
              <a:rPr lang="en-US" b="1" u="sng" dirty="0" smtClean="0"/>
              <a:t>(months)</a:t>
            </a:r>
          </a:p>
          <a:p>
            <a:r>
              <a:rPr lang="en-US" b="1" dirty="0" smtClean="0"/>
              <a:t>Chisholm		14 km		12 km		18 km	3</a:t>
            </a:r>
          </a:p>
          <a:p>
            <a:endParaRPr lang="en-US" b="1" dirty="0" smtClean="0"/>
          </a:p>
          <a:p>
            <a:r>
              <a:rPr lang="en-US" b="1" dirty="0" smtClean="0"/>
              <a:t>Black Saturday	15 km		17 km		23 km	4</a:t>
            </a:r>
          </a:p>
          <a:p>
            <a:endParaRPr lang="en-US" b="1" dirty="0" smtClean="0"/>
          </a:p>
          <a:p>
            <a:r>
              <a:rPr lang="en-US" b="1" dirty="0" smtClean="0"/>
              <a:t>BC2017		13 km		13-14 km		24 km	2+ (TBD)</a:t>
            </a:r>
            <a:endParaRPr lang="en-US" b="1" dirty="0"/>
          </a:p>
        </p:txBody>
      </p:sp>
      <p:sp>
        <p:nvSpPr>
          <p:cNvPr id="3" name="TextBox 2"/>
          <p:cNvSpPr txBox="1"/>
          <p:nvPr/>
        </p:nvSpPr>
        <p:spPr>
          <a:xfrm>
            <a:off x="0" y="0"/>
            <a:ext cx="854682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Apples  to Apples*: Comparison of 3 Top </a:t>
            </a:r>
            <a:r>
              <a:rPr lang="en-US" sz="2800" b="1" dirty="0" err="1" smtClean="0"/>
              <a:t>PyroCb</a:t>
            </a:r>
            <a:r>
              <a:rPr lang="en-US" sz="2800" b="1" dirty="0" smtClean="0"/>
              <a:t> Events</a:t>
            </a:r>
          </a:p>
          <a:p>
            <a:r>
              <a:rPr lang="en-US" sz="2800" b="1" dirty="0" smtClean="0"/>
              <a:t>                                    ? Where does BC2017 fit in ?</a:t>
            </a:r>
            <a:endParaRPr lang="en-US" sz="28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76200" y="914400"/>
            <a:ext cx="80028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 * All confirmed as </a:t>
            </a:r>
            <a:r>
              <a:rPr lang="en-US" b="1" dirty="0" err="1" smtClean="0"/>
              <a:t>pyroCb</a:t>
            </a:r>
            <a:r>
              <a:rPr lang="en-US" b="1" dirty="0" smtClean="0"/>
              <a:t> based on radar echo-top and lightning  observations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219200" y="3276600"/>
            <a:ext cx="6184193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   1 - Based on radar echo tops</a:t>
            </a:r>
          </a:p>
          <a:p>
            <a:r>
              <a:rPr lang="en-US" b="1" dirty="0" smtClean="0"/>
              <a:t>   2 - One or two days post-</a:t>
            </a:r>
            <a:r>
              <a:rPr lang="en-US" b="1" dirty="0" err="1" smtClean="0"/>
              <a:t>pyroCb</a:t>
            </a:r>
            <a:endParaRPr lang="en-US" b="1" dirty="0" smtClean="0"/>
          </a:p>
          <a:p>
            <a:r>
              <a:rPr lang="en-US" b="1" dirty="0" smtClean="0"/>
              <a:t>   3 - Based on published works  (Chisholm and Black Saturday)</a:t>
            </a:r>
          </a:p>
          <a:p>
            <a:endParaRPr lang="en-US" b="1" dirty="0" smtClean="0"/>
          </a:p>
          <a:p>
            <a:r>
              <a:rPr lang="en-US" b="1" dirty="0" smtClean="0"/>
              <a:t>	Chisholm (Alberta, Canada, 28 May 2001):</a:t>
            </a:r>
          </a:p>
          <a:p>
            <a:r>
              <a:rPr lang="en-US" b="1" dirty="0" smtClean="0"/>
              <a:t> 		              Rosenfeld et al. (ACP, 2007)</a:t>
            </a:r>
          </a:p>
          <a:p>
            <a:r>
              <a:rPr lang="en-US" b="1" dirty="0" smtClean="0"/>
              <a:t> 		              Fromm et al.  (JGR, 2008)</a:t>
            </a:r>
          </a:p>
          <a:p>
            <a:endParaRPr lang="en-US" b="1" dirty="0" smtClean="0"/>
          </a:p>
          <a:p>
            <a:r>
              <a:rPr lang="en-US" b="1" dirty="0" smtClean="0"/>
              <a:t>	Black Saturday  (Victoria, Australia, 7 February 2009):</a:t>
            </a:r>
          </a:p>
          <a:p>
            <a:r>
              <a:rPr lang="en-US" b="1" dirty="0" smtClean="0"/>
              <a:t>		             </a:t>
            </a:r>
            <a:r>
              <a:rPr lang="en-US" b="1" dirty="0" err="1" smtClean="0"/>
              <a:t>Siddaway</a:t>
            </a:r>
            <a:r>
              <a:rPr lang="en-US" b="1" dirty="0" smtClean="0"/>
              <a:t> and </a:t>
            </a:r>
            <a:r>
              <a:rPr lang="en-US" b="1" dirty="0" err="1" smtClean="0"/>
              <a:t>Petelina</a:t>
            </a:r>
            <a:r>
              <a:rPr lang="en-US" b="1" dirty="0" smtClean="0"/>
              <a:t>, (JGR, 2011)</a:t>
            </a:r>
          </a:p>
          <a:p>
            <a:r>
              <a:rPr lang="en-US" b="1" dirty="0" smtClean="0"/>
              <a:t>		             </a:t>
            </a:r>
            <a:r>
              <a:rPr lang="en-US" b="1" dirty="0" err="1" smtClean="0"/>
              <a:t>Pumphrey</a:t>
            </a:r>
            <a:r>
              <a:rPr lang="en-US" b="1" dirty="0" smtClean="0"/>
              <a:t> et al. (ACP, 2011)</a:t>
            </a:r>
          </a:p>
          <a:p>
            <a:r>
              <a:rPr lang="en-US" b="1" dirty="0" smtClean="0"/>
              <a:t>                                                Dowdy et al. (JGR, 2017)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222"/>
          <a:stretch/>
        </p:blipFill>
        <p:spPr>
          <a:xfrm>
            <a:off x="0" y="152400"/>
            <a:ext cx="9143999" cy="6705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8600" y="152400"/>
            <a:ext cx="6703823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FF00"/>
                </a:solidFill>
              </a:rPr>
              <a:t>The Mother of all </a:t>
            </a:r>
            <a:r>
              <a:rPr lang="en-US" sz="2800" b="1" dirty="0" err="1" smtClean="0">
                <a:solidFill>
                  <a:srgbClr val="FFFF00"/>
                </a:solidFill>
              </a:rPr>
              <a:t>PyroCbs</a:t>
            </a:r>
            <a:r>
              <a:rPr lang="en-US" sz="2800" b="1" dirty="0" smtClean="0">
                <a:solidFill>
                  <a:srgbClr val="FFFF00"/>
                </a:solidFill>
              </a:rPr>
              <a:t>: British Columbia</a:t>
            </a:r>
          </a:p>
          <a:p>
            <a:pPr algn="ctr"/>
            <a:r>
              <a:rPr lang="en-US" sz="2400" b="1" dirty="0" smtClean="0">
                <a:solidFill>
                  <a:srgbClr val="FFFF00"/>
                </a:solidFill>
              </a:rPr>
              <a:t>12 August 2017</a:t>
            </a:r>
            <a:endParaRPr lang="en-US" sz="2400" b="1" dirty="0">
              <a:solidFill>
                <a:srgbClr val="FFFF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71600" y="1752600"/>
            <a:ext cx="7175169" cy="44012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Off the charts:</a:t>
            </a:r>
          </a:p>
          <a:p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smtClean="0">
                <a:solidFill>
                  <a:schemeClr val="bg1"/>
                </a:solidFill>
              </a:rPr>
              <a:t> * UVAI</a:t>
            </a:r>
          </a:p>
          <a:p>
            <a:r>
              <a:rPr lang="en-US" sz="2800" b="1" dirty="0" smtClean="0">
                <a:solidFill>
                  <a:schemeClr val="bg1"/>
                </a:solidFill>
              </a:rPr>
              <a:t> * Stratospheric… </a:t>
            </a:r>
          </a:p>
          <a:p>
            <a:r>
              <a:rPr lang="en-US" sz="2800" b="1" dirty="0" smtClean="0">
                <a:solidFill>
                  <a:schemeClr val="bg1"/>
                </a:solidFill>
              </a:rPr>
              <a:t>    * plume AOD</a:t>
            </a:r>
          </a:p>
          <a:p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smtClean="0">
                <a:solidFill>
                  <a:schemeClr val="bg1"/>
                </a:solidFill>
              </a:rPr>
              <a:t>   * plume CO</a:t>
            </a:r>
          </a:p>
          <a:p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smtClean="0">
                <a:solidFill>
                  <a:schemeClr val="bg1"/>
                </a:solidFill>
              </a:rPr>
              <a:t>   * plume altitude</a:t>
            </a:r>
          </a:p>
          <a:p>
            <a:r>
              <a:rPr lang="en-US" sz="2800" b="1" dirty="0"/>
              <a:t> </a:t>
            </a:r>
            <a:r>
              <a:rPr lang="en-US" sz="2800" b="1" dirty="0" smtClean="0"/>
              <a:t>* </a:t>
            </a:r>
            <a:r>
              <a:rPr lang="en-US" sz="2800" b="1" dirty="0" err="1" smtClean="0"/>
              <a:t>Diabatic</a:t>
            </a:r>
            <a:r>
              <a:rPr lang="en-US" sz="2800" b="1" dirty="0" smtClean="0"/>
              <a:t> plume ascent from lowermost </a:t>
            </a:r>
            <a:r>
              <a:rPr lang="en-US" sz="2800" b="1" dirty="0" err="1" smtClean="0"/>
              <a:t>strat</a:t>
            </a:r>
            <a:r>
              <a:rPr lang="en-US" sz="2800" b="1" dirty="0" smtClean="0"/>
              <a:t>.</a:t>
            </a:r>
          </a:p>
          <a:p>
            <a:r>
              <a:rPr lang="en-US" sz="2800" b="1" dirty="0" smtClean="0"/>
              <a:t>      *like Chisholm and Black Saturday plumes.</a:t>
            </a:r>
          </a:p>
          <a:p>
            <a:r>
              <a:rPr lang="en-US" sz="2800" b="1" dirty="0" smtClean="0"/>
              <a:t> </a:t>
            </a:r>
          </a:p>
          <a:p>
            <a:r>
              <a:rPr lang="en-US" sz="2800" b="1" dirty="0" smtClean="0"/>
              <a:t>                         ! EGU Session </a:t>
            </a:r>
            <a:r>
              <a:rPr lang="en-US" sz="2800" b="1" i="1" dirty="0" smtClean="0"/>
              <a:t>AS3.4 </a:t>
            </a:r>
            <a:r>
              <a:rPr lang="en-US" sz="2800" b="1" dirty="0" smtClean="0"/>
              <a:t>!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xmlns="" val="169451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222"/>
          <a:stretch/>
        </p:blipFill>
        <p:spPr>
          <a:xfrm>
            <a:off x="0" y="152400"/>
            <a:ext cx="9143999" cy="6705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57400" y="152400"/>
            <a:ext cx="5421164" cy="61247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FF00"/>
                </a:solidFill>
              </a:rPr>
              <a:t>Acknowledgements:</a:t>
            </a:r>
          </a:p>
          <a:p>
            <a:pPr algn="ctr"/>
            <a:endParaRPr lang="en-US" sz="2800" b="1" dirty="0" smtClean="0">
              <a:solidFill>
                <a:srgbClr val="FFFF00"/>
              </a:solidFill>
            </a:endParaRPr>
          </a:p>
          <a:p>
            <a:pPr algn="ctr"/>
            <a:endParaRPr lang="en-US" sz="2800" b="1" dirty="0" smtClean="0">
              <a:solidFill>
                <a:srgbClr val="FFFF00"/>
              </a:solidFill>
            </a:endParaRPr>
          </a:p>
          <a:p>
            <a:pPr algn="ctr"/>
            <a:r>
              <a:rPr lang="en-US" sz="2800" b="1" dirty="0" smtClean="0">
                <a:solidFill>
                  <a:srgbClr val="FFFF00"/>
                </a:solidFill>
              </a:rPr>
              <a:t>René </a:t>
            </a:r>
            <a:r>
              <a:rPr lang="en-US" sz="2800" b="1" dirty="0" err="1" smtClean="0">
                <a:solidFill>
                  <a:srgbClr val="FFFF00"/>
                </a:solidFill>
              </a:rPr>
              <a:t>Servranckx</a:t>
            </a:r>
            <a:endParaRPr lang="en-US" sz="2800" b="1" dirty="0" smtClean="0">
              <a:solidFill>
                <a:srgbClr val="FFFF00"/>
              </a:solidFill>
            </a:endParaRPr>
          </a:p>
          <a:p>
            <a:pPr algn="ctr"/>
            <a:r>
              <a:rPr lang="en-US" sz="2800" b="1" dirty="0" smtClean="0">
                <a:solidFill>
                  <a:srgbClr val="FFFF00"/>
                </a:solidFill>
              </a:rPr>
              <a:t>Colin </a:t>
            </a:r>
            <a:r>
              <a:rPr lang="en-US" sz="2800" b="1" dirty="0" err="1" smtClean="0">
                <a:solidFill>
                  <a:srgbClr val="FFFF00"/>
                </a:solidFill>
              </a:rPr>
              <a:t>Seftor</a:t>
            </a:r>
            <a:endParaRPr lang="en-US" sz="2800" b="1" dirty="0" smtClean="0">
              <a:solidFill>
                <a:srgbClr val="FFFF00"/>
              </a:solidFill>
            </a:endParaRPr>
          </a:p>
          <a:p>
            <a:pPr algn="ctr"/>
            <a:r>
              <a:rPr lang="en-US" sz="2800" b="1" dirty="0" err="1" smtClean="0">
                <a:solidFill>
                  <a:srgbClr val="FFFF00"/>
                </a:solidFill>
              </a:rPr>
              <a:t>Marloes</a:t>
            </a:r>
            <a:r>
              <a:rPr lang="en-US" sz="2800" b="1" dirty="0" smtClean="0">
                <a:solidFill>
                  <a:srgbClr val="FFFF00"/>
                </a:solidFill>
              </a:rPr>
              <a:t> Penning  de </a:t>
            </a:r>
            <a:r>
              <a:rPr lang="en-US" sz="2800" b="1" dirty="0" err="1" smtClean="0">
                <a:solidFill>
                  <a:srgbClr val="FFFF00"/>
                </a:solidFill>
              </a:rPr>
              <a:t>Vries</a:t>
            </a:r>
            <a:endParaRPr lang="en-US" sz="2800" b="1" dirty="0" smtClean="0">
              <a:solidFill>
                <a:srgbClr val="FFFF00"/>
              </a:solidFill>
            </a:endParaRPr>
          </a:p>
          <a:p>
            <a:pPr algn="ctr"/>
            <a:r>
              <a:rPr lang="en-US" sz="2800" b="1" dirty="0" smtClean="0">
                <a:solidFill>
                  <a:srgbClr val="FFFF00"/>
                </a:solidFill>
              </a:rPr>
              <a:t>P.K. </a:t>
            </a:r>
            <a:r>
              <a:rPr lang="en-US" sz="2800" b="1" dirty="0" err="1" smtClean="0">
                <a:solidFill>
                  <a:srgbClr val="FFFF00"/>
                </a:solidFill>
              </a:rPr>
              <a:t>Bhartia</a:t>
            </a:r>
            <a:endParaRPr lang="en-US" sz="2800" b="1" dirty="0" smtClean="0">
              <a:solidFill>
                <a:srgbClr val="FFFF00"/>
              </a:solidFill>
            </a:endParaRPr>
          </a:p>
          <a:p>
            <a:pPr algn="ctr"/>
            <a:r>
              <a:rPr lang="en-US" sz="2800" b="1" dirty="0" err="1" smtClean="0">
                <a:solidFill>
                  <a:srgbClr val="FFFF00"/>
                </a:solidFill>
              </a:rPr>
              <a:t>Ghassan</a:t>
            </a:r>
            <a:r>
              <a:rPr lang="en-US" sz="2800" b="1" dirty="0" smtClean="0">
                <a:solidFill>
                  <a:srgbClr val="FFFF00"/>
                </a:solidFill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</a:rPr>
              <a:t>Taha</a:t>
            </a:r>
            <a:endParaRPr lang="en-US" sz="2800" b="1" dirty="0" smtClean="0">
              <a:solidFill>
                <a:srgbClr val="FFFF00"/>
              </a:solidFill>
            </a:endParaRPr>
          </a:p>
          <a:p>
            <a:pPr algn="ctr"/>
            <a:r>
              <a:rPr lang="en-US" sz="2800" b="1" dirty="0" smtClean="0">
                <a:solidFill>
                  <a:srgbClr val="FFFF00"/>
                </a:solidFill>
              </a:rPr>
              <a:t>Omar Torres</a:t>
            </a:r>
          </a:p>
          <a:p>
            <a:pPr algn="ctr"/>
            <a:r>
              <a:rPr lang="en-US" sz="2800" b="1" dirty="0" smtClean="0">
                <a:solidFill>
                  <a:srgbClr val="FFFF00"/>
                </a:solidFill>
              </a:rPr>
              <a:t>Mika Tosca</a:t>
            </a:r>
          </a:p>
          <a:p>
            <a:pPr algn="ctr"/>
            <a:endParaRPr lang="en-US" sz="2800" b="1" dirty="0" smtClean="0">
              <a:solidFill>
                <a:srgbClr val="FFFF00"/>
              </a:solidFill>
            </a:endParaRPr>
          </a:p>
          <a:p>
            <a:pPr algn="ctr"/>
            <a:r>
              <a:rPr lang="en-US" sz="2800" b="1" dirty="0" smtClean="0"/>
              <a:t>NASA LANCE</a:t>
            </a:r>
          </a:p>
          <a:p>
            <a:pPr algn="ctr"/>
            <a:r>
              <a:rPr lang="en-US" sz="2800" b="1" dirty="0" smtClean="0"/>
              <a:t>NOAA Weather and Climate Toolkit</a:t>
            </a:r>
          </a:p>
          <a:p>
            <a:pPr algn="ctr"/>
            <a:r>
              <a:rPr lang="en-US" sz="2800" b="1" dirty="0" smtClean="0"/>
              <a:t>Environment Canada</a:t>
            </a:r>
          </a:p>
        </p:txBody>
      </p:sp>
    </p:spTree>
    <p:extLst>
      <p:ext uri="{BB962C8B-B14F-4D97-AF65-F5344CB8AC3E}">
        <p14:creationId xmlns:p14="http://schemas.microsoft.com/office/powerpoint/2010/main" xmlns="" val="169451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6200" y="1284744"/>
            <a:ext cx="8406597" cy="39395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UV Aerosol Index: GOME 2 &amp; OMPS Together</a:t>
            </a:r>
          </a:p>
          <a:p>
            <a:r>
              <a:rPr lang="en-US" sz="3200" b="1" dirty="0" smtClean="0"/>
              <a:t>            - 12-17 August 2017</a:t>
            </a:r>
          </a:p>
          <a:p>
            <a:r>
              <a:rPr lang="en-US" b="1" dirty="0" smtClean="0"/>
              <a:t> </a:t>
            </a:r>
          </a:p>
          <a:p>
            <a:r>
              <a:rPr lang="en-US" sz="2400" b="1" dirty="0"/>
              <a:t>&gt;</a:t>
            </a:r>
            <a:r>
              <a:rPr lang="en-US" sz="2400" b="1" dirty="0" smtClean="0"/>
              <a:t> Level 2 AAI</a:t>
            </a:r>
          </a:p>
          <a:p>
            <a:r>
              <a:rPr lang="en-US" sz="2400" b="1" dirty="0" smtClean="0"/>
              <a:t>&gt; One orbit per map</a:t>
            </a:r>
          </a:p>
          <a:p>
            <a:r>
              <a:rPr lang="en-US" sz="2400" b="1" dirty="0" smtClean="0"/>
              <a:t> &gt; Maps are time order</a:t>
            </a:r>
          </a:p>
          <a:p>
            <a:r>
              <a:rPr lang="en-US" sz="2400" b="1" dirty="0"/>
              <a:t> </a:t>
            </a:r>
            <a:endParaRPr lang="en-US" sz="2400" b="1" dirty="0" smtClean="0"/>
          </a:p>
          <a:p>
            <a:r>
              <a:rPr lang="en-US" sz="2400" b="1" dirty="0" smtClean="0"/>
              <a:t>&gt; Rainbow color scale, violet (just above noise) to red (large AAI)</a:t>
            </a:r>
          </a:p>
          <a:p>
            <a:r>
              <a:rPr lang="en-US" sz="2400" b="1" dirty="0"/>
              <a:t> </a:t>
            </a:r>
            <a:r>
              <a:rPr lang="en-US" sz="2400" b="1" dirty="0" smtClean="0"/>
              <a:t>    &gt; Red fixed AAI=25.</a:t>
            </a:r>
          </a:p>
          <a:p>
            <a:r>
              <a:rPr lang="en-US" sz="2400" b="1" dirty="0" smtClean="0"/>
              <a:t>     &gt; OMPS AAI is divided by 2 (OMTO3 to OMAERUV scaling).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ome2_PMD_Mother_aai_l2_20170812polar180_fixmax25_printfmax_orb_25432_v1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"/>
            <a:ext cx="9144000" cy="6531429"/>
          </a:xfrm>
          <a:prstGeom prst="rect">
            <a:avLst/>
          </a:prstGeom>
        </p:spPr>
      </p:pic>
      <p:cxnSp>
        <p:nvCxnSpPr>
          <p:cNvPr id="4" name="Straight Arrow Connector 3"/>
          <p:cNvCxnSpPr/>
          <p:nvPr/>
        </p:nvCxnSpPr>
        <p:spPr>
          <a:xfrm flipH="1" flipV="1">
            <a:off x="3276600" y="4419600"/>
            <a:ext cx="2667000" cy="1905000"/>
          </a:xfrm>
          <a:prstGeom prst="straightConnector1">
            <a:avLst/>
          </a:prstGeom>
          <a:ln w="666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19"/>
          <p:cNvGrpSpPr/>
          <p:nvPr/>
        </p:nvGrpSpPr>
        <p:grpSpPr>
          <a:xfrm>
            <a:off x="4191000" y="6248400"/>
            <a:ext cx="533400" cy="457200"/>
            <a:chOff x="7162800" y="4191000"/>
            <a:chExt cx="914400" cy="914400"/>
          </a:xfrm>
        </p:grpSpPr>
        <p:sp>
          <p:nvSpPr>
            <p:cNvPr id="8" name="Rectangle 7"/>
            <p:cNvSpPr/>
            <p:nvPr/>
          </p:nvSpPr>
          <p:spPr>
            <a:xfrm>
              <a:off x="7162800" y="4191000"/>
              <a:ext cx="914400" cy="914400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" name="Straight Connector 8"/>
            <p:cNvCxnSpPr/>
            <p:nvPr/>
          </p:nvCxnSpPr>
          <p:spPr>
            <a:xfrm>
              <a:off x="7162800" y="4648200"/>
              <a:ext cx="914400" cy="0"/>
            </a:xfrm>
            <a:prstGeom prst="line">
              <a:avLst/>
            </a:prstGeom>
            <a:ln w="666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>
              <a:stCxn id="8" idx="2"/>
              <a:endCxn id="8" idx="0"/>
            </p:cNvCxnSpPr>
            <p:nvPr/>
          </p:nvCxnSpPr>
          <p:spPr>
            <a:xfrm flipV="1">
              <a:off x="7620000" y="4191000"/>
              <a:ext cx="0" cy="914400"/>
            </a:xfrm>
            <a:prstGeom prst="line">
              <a:avLst/>
            </a:prstGeom>
            <a:ln w="666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7162800" y="4648200"/>
              <a:ext cx="914400" cy="0"/>
            </a:xfrm>
            <a:prstGeom prst="line">
              <a:avLst/>
            </a:prstGeom>
            <a:ln w="349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>
              <a:endCxn id="8" idx="0"/>
            </p:cNvCxnSpPr>
            <p:nvPr/>
          </p:nvCxnSpPr>
          <p:spPr>
            <a:xfrm flipV="1">
              <a:off x="7620000" y="4191000"/>
              <a:ext cx="0" cy="914400"/>
            </a:xfrm>
            <a:prstGeom prst="line">
              <a:avLst/>
            </a:prstGeom>
            <a:ln w="349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ome2_PMD_Mother_aai_l2_20170813polar180_fixmax25_printfmax_orb_25446_v1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"/>
            <a:ext cx="9144000" cy="653142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omps_ai_l2_Mother_20170814_polar180_fixmax25_printfmax_orb_10_v1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"/>
            <a:ext cx="9144000" cy="653142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ome2_PMD_Mother_aai_l2_20170814polar180_fixmax25_printfmax_orb_25460_v1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"/>
            <a:ext cx="9144000" cy="653142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omps_ai_l2_Mother_20170814_polar180_fixmax25_printfmax_orb_11_v1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"/>
            <a:ext cx="9144000" cy="653142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7987</TotalTime>
  <Words>1169</Words>
  <Application>Microsoft Office PowerPoint</Application>
  <PresentationFormat>On-screen Show (4:3)</PresentationFormat>
  <Paragraphs>251</Paragraphs>
  <Slides>39</Slides>
  <Notes>9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0" baseType="lpstr">
      <vt:lpstr>Office Theme</vt:lpstr>
      <vt:lpstr>Slide 1</vt:lpstr>
      <vt:lpstr>Slide 2</vt:lpstr>
      <vt:lpstr>13 August 2017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NRL automated,  near-real-time pyroCb  detection algorithm 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Mike Fromm</dc:creator>
  <cp:lastModifiedBy>Mike Fromm</cp:lastModifiedBy>
  <cp:revision>523</cp:revision>
  <dcterms:created xsi:type="dcterms:W3CDTF">2017-05-25T13:19:43Z</dcterms:created>
  <dcterms:modified xsi:type="dcterms:W3CDTF">2018-02-06T20:19:44Z</dcterms:modified>
</cp:coreProperties>
</file>