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303" r:id="rId4"/>
    <p:sldId id="304" r:id="rId5"/>
    <p:sldId id="292" r:id="rId6"/>
    <p:sldId id="294" r:id="rId7"/>
    <p:sldId id="296" r:id="rId8"/>
    <p:sldId id="298" r:id="rId9"/>
    <p:sldId id="297" r:id="rId10"/>
    <p:sldId id="293" r:id="rId11"/>
    <p:sldId id="286" r:id="rId12"/>
    <p:sldId id="302" r:id="rId13"/>
    <p:sldId id="323" r:id="rId14"/>
    <p:sldId id="324" r:id="rId15"/>
    <p:sldId id="287" r:id="rId16"/>
    <p:sldId id="299" r:id="rId17"/>
    <p:sldId id="318" r:id="rId18"/>
    <p:sldId id="315" r:id="rId19"/>
    <p:sldId id="300" r:id="rId20"/>
    <p:sldId id="314" r:id="rId21"/>
    <p:sldId id="301" r:id="rId22"/>
    <p:sldId id="305" r:id="rId23"/>
    <p:sldId id="307" r:id="rId24"/>
    <p:sldId id="322" r:id="rId25"/>
    <p:sldId id="319" r:id="rId26"/>
    <p:sldId id="306" r:id="rId27"/>
    <p:sldId id="317" r:id="rId28"/>
    <p:sldId id="321" r:id="rId29"/>
    <p:sldId id="308" r:id="rId30"/>
    <p:sldId id="309" r:id="rId31"/>
    <p:sldId id="316" r:id="rId32"/>
    <p:sldId id="310" r:id="rId33"/>
    <p:sldId id="311" r:id="rId34"/>
    <p:sldId id="312" r:id="rId35"/>
    <p:sldId id="32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D197-BBD3-4856-98E6-3DDEEAB89A88}" type="datetimeFigureOut">
              <a:rPr lang="en-GB" smtClean="0"/>
              <a:pPr/>
              <a:t>13/06/2017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deepblue.gsfc.nasa.gov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ED55-9CFD-4CC3-81C6-A00E1B9C044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D197-BBD3-4856-98E6-3DDEEAB89A88}" type="datetimeFigureOut">
              <a:rPr lang="en-GB" smtClean="0"/>
              <a:pPr/>
              <a:t>13/06/2017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ED55-9CFD-4CC3-81C6-A00E1B9C044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D197-BBD3-4856-98E6-3DDEEAB89A88}" type="datetimeFigureOut">
              <a:rPr lang="en-GB" smtClean="0"/>
              <a:pPr/>
              <a:t>13/06/2017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ED55-9CFD-4CC3-81C6-A00E1B9C044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D197-BBD3-4856-98E6-3DDEEAB89A88}" type="datetimeFigureOut">
              <a:rPr lang="en-GB" smtClean="0"/>
              <a:pPr/>
              <a:t>13/06/2017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deepblue.gsfc.nasa.gov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ED55-9CFD-4CC3-81C6-A00E1B9C044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D197-BBD3-4856-98E6-3DDEEAB89A88}" type="datetimeFigureOut">
              <a:rPr lang="en-GB" smtClean="0"/>
              <a:pPr/>
              <a:t>13/06/2017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ED55-9CFD-4CC3-81C6-A00E1B9C044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D197-BBD3-4856-98E6-3DDEEAB89A88}" type="datetimeFigureOut">
              <a:rPr lang="en-GB" smtClean="0"/>
              <a:pPr/>
              <a:t>13/06/2017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ED55-9CFD-4CC3-81C6-A00E1B9C044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D197-BBD3-4856-98E6-3DDEEAB89A88}" type="datetimeFigureOut">
              <a:rPr lang="en-GB" smtClean="0"/>
              <a:pPr/>
              <a:t>13/06/2017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ED55-9CFD-4CC3-81C6-A00E1B9C044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D197-BBD3-4856-98E6-3DDEEAB89A88}" type="datetimeFigureOut">
              <a:rPr lang="en-GB" smtClean="0"/>
              <a:pPr/>
              <a:t>13/06/2017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ED55-9CFD-4CC3-81C6-A00E1B9C044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D197-BBD3-4856-98E6-3DDEEAB89A88}" type="datetimeFigureOut">
              <a:rPr lang="en-GB" smtClean="0"/>
              <a:pPr/>
              <a:t>13/06/2017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ED55-9CFD-4CC3-81C6-A00E1B9C044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D197-BBD3-4856-98E6-3DDEEAB89A88}" type="datetimeFigureOut">
              <a:rPr lang="en-GB" smtClean="0"/>
              <a:pPr/>
              <a:t>13/06/2017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ED55-9CFD-4CC3-81C6-A00E1B9C044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D197-BBD3-4856-98E6-3DDEEAB89A88}" type="datetimeFigureOut">
              <a:rPr lang="en-GB" smtClean="0"/>
              <a:pPr/>
              <a:t>13/06/2017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ED55-9CFD-4CC3-81C6-A00E1B9C044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fld id="{8639D197-BBD3-4856-98E6-3DDEEAB89A88}" type="datetimeFigureOut">
              <a:rPr lang="en-GB" smtClean="0"/>
              <a:pPr/>
              <a:t>13/06/2017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 dirty="0" smtClean="0"/>
              <a:t>deepblue.gsfc.nasa.gov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fld id="{DF7CED55-9CFD-4CC3-81C6-A00E1B9C044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" pitchFamily="34" charset="0"/>
          <a:ea typeface="+mj-ea"/>
          <a:cs typeface="Helvetic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Helvetica" pitchFamily="34" charset="0"/>
          <a:ea typeface="+mn-ea"/>
          <a:cs typeface="Helvetic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Helvetica" pitchFamily="34" charset="0"/>
          <a:ea typeface="+mn-ea"/>
          <a:cs typeface="Helvetic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Helvetica" pitchFamily="34" charset="0"/>
          <a:ea typeface="+mn-ea"/>
          <a:cs typeface="Helvetic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Helvetica" pitchFamily="34" charset="0"/>
          <a:ea typeface="+mn-ea"/>
          <a:cs typeface="Helvetic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Helvetica" pitchFamily="34" charset="0"/>
          <a:ea typeface="+mn-ea"/>
          <a:cs typeface="Helvetic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mailto:andrew.sayer@nasa.gov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mailto:andrew.sayer@nasa.gov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mailto:andrew.sayer@nasa.gov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mailto:andrew.sayer@nasa.gov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44575"/>
            <a:ext cx="9144000" cy="2384425"/>
          </a:xfrm>
        </p:spPr>
        <p:txBody>
          <a:bodyPr>
            <a:no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Maintaining continuity</a:t>
            </a:r>
            <a:br>
              <a:rPr lang="en-GB" dirty="0" smtClean="0">
                <a:solidFill>
                  <a:schemeClr val="tx2"/>
                </a:solidFill>
              </a:rPr>
            </a:br>
            <a:r>
              <a:rPr lang="en-GB" dirty="0" smtClean="0">
                <a:solidFill>
                  <a:schemeClr val="tx2"/>
                </a:solidFill>
              </a:rPr>
              <a:t>in the satellite aerosol record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10000"/>
            <a:ext cx="7239000" cy="1295400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en-US" dirty="0" smtClean="0"/>
              <a:t>Andrew Sayer</a:t>
            </a:r>
            <a:br>
              <a:rPr lang="en-US" dirty="0" smtClean="0"/>
            </a:br>
            <a:r>
              <a:rPr lang="en-US" dirty="0" smtClean="0"/>
              <a:t>GESTAR-USRA at NASA GSFC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andrew.sayer@nasa.gov</a:t>
            </a:r>
            <a:r>
              <a:rPr lang="en-US" dirty="0" smtClean="0"/>
              <a:t> </a:t>
            </a:r>
          </a:p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with thanks to many others for discussions</a:t>
            </a:r>
          </a:p>
        </p:txBody>
      </p:sp>
      <p:pic>
        <p:nvPicPr>
          <p:cNvPr id="4" name="Picture 3" descr="http://upload.wikimedia.org/wikipedia/commons/2/25/Nasa-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623" y="5801392"/>
            <a:ext cx="960120" cy="822008"/>
          </a:xfrm>
          <a:prstGeom prst="rect">
            <a:avLst/>
          </a:prstGeom>
          <a:noFill/>
        </p:spPr>
      </p:pic>
      <p:pic>
        <p:nvPicPr>
          <p:cNvPr id="5" name="Picture 2" descr="C:\Users\asayer\Desktop\new_gsfc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6172136"/>
            <a:ext cx="1057423" cy="457264"/>
          </a:xfrm>
          <a:prstGeom prst="rect">
            <a:avLst/>
          </a:prstGeom>
          <a:noFill/>
        </p:spPr>
      </p:pic>
      <p:pic>
        <p:nvPicPr>
          <p:cNvPr id="6" name="Picture 1" descr="C:\Users\asayer\AppData\Local\Microsoft\Windows\Temporary Internet Files\Content.Outlook\RYKKVHWJ\Official_gestar_logo_rg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56380" y="6073694"/>
            <a:ext cx="1172511" cy="555706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6019800"/>
            <a:ext cx="857291" cy="63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044575"/>
            <a:ext cx="9144000" cy="23844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Ok. Then what?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Helvetica" pitchFamily="34" charset="0"/>
              <a:ea typeface="+mj-ea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1524000"/>
          <a:ext cx="8077189" cy="3492500"/>
        </p:xfrm>
        <a:graphic>
          <a:graphicData uri="http://schemas.openxmlformats.org/drawingml/2006/table">
            <a:tbl>
              <a:tblPr/>
              <a:tblGrid>
                <a:gridCol w="1057333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</a:tblGrid>
              <a:tr h="317500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latin typeface="Helvetica"/>
                        </a:rPr>
                        <a:t>80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Helvetica"/>
                        </a:rPr>
                        <a:t>85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Helvetica"/>
                        </a:rPr>
                        <a:t>95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Helvetica"/>
                        </a:rPr>
                        <a:t>05</a:t>
                      </a:r>
                      <a:endParaRPr lang="en-GB" sz="1200" b="0" i="0" u="none" strike="noStrike" dirty="0" smtClean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Helvetica"/>
                        </a:rPr>
                        <a:t>15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AVHRR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7030A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7030A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7030A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7030A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7030A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7030A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7030A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7030A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7030A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7030A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7030A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7030A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7030A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7030A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7030A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7030A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7030A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7030A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7030A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7030A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7030A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7030A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7030A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7030A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7030A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7030A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7030A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7030A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7030A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7030A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7030A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7030A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7030A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7030A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7030A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7030A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7030A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7030A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7030A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7030A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7030A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err="1" smtClean="0">
                          <a:solidFill>
                            <a:srgbClr val="000000"/>
                          </a:solidFill>
                          <a:latin typeface="Helvetica"/>
                        </a:rPr>
                        <a:t>SeaWiFS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Helvetica"/>
                        </a:rPr>
                        <a:t>VIRS (TRMM)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MODIS (Terra)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C5D9F1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MODIS (Aqua)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C5D9F1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Helvetica"/>
                        </a:rPr>
                        <a:t>MERIS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C5D9F1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Helvetica"/>
                        </a:rPr>
                        <a:t>(S)GLI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C5D9F1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Helvetica"/>
                        </a:rPr>
                        <a:t>CAI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C5D9F1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VIIRS (S-NPP)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C5D9F1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Helvetica"/>
                        </a:rPr>
                        <a:t>OLCI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C5D9F1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91600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chemeClr val="tx2"/>
                </a:solidFill>
              </a:rPr>
              <a:t>There is a long time series of</a:t>
            </a:r>
            <a:br>
              <a:rPr lang="en-US" sz="3200" dirty="0" smtClean="0">
                <a:solidFill>
                  <a:schemeClr val="tx2"/>
                </a:solidFill>
              </a:rPr>
            </a:br>
            <a:r>
              <a:rPr lang="en-US" sz="3200" dirty="0" smtClean="0">
                <a:solidFill>
                  <a:schemeClr val="tx2"/>
                </a:solidFill>
              </a:rPr>
              <a:t>similar* </a:t>
            </a:r>
            <a:r>
              <a:rPr lang="en-US" sz="3200" dirty="0" err="1" smtClean="0">
                <a:solidFill>
                  <a:schemeClr val="tx2"/>
                </a:solidFill>
              </a:rPr>
              <a:t>spaceborne</a:t>
            </a:r>
            <a:r>
              <a:rPr lang="en-US" sz="3200" dirty="0" smtClean="0">
                <a:solidFill>
                  <a:schemeClr val="tx2"/>
                </a:solidFill>
              </a:rPr>
              <a:t> instruments</a:t>
            </a:r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845314"/>
            <a:ext cx="8077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* single-view, broad-swath, passive, moderate resolution, visible/IR imaging radiometers on polar-orbiting platforms</a:t>
            </a:r>
            <a:endParaRPr lang="en-GB" sz="20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2694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Helvetica" pitchFamily="34" charset="0"/>
                <a:cs typeface="Helvetica" pitchFamily="34" charset="0"/>
              </a:rPr>
              <a:t>Daytime overpass:</a:t>
            </a:r>
            <a:r>
              <a:rPr lang="en-US" b="1" dirty="0" smtClean="0">
                <a:solidFill>
                  <a:srgbClr val="00B0F0"/>
                </a:solidFill>
                <a:latin typeface="Helvetica" pitchFamily="34" charset="0"/>
                <a:cs typeface="Helvetica" pitchFamily="34" charset="0"/>
              </a:rPr>
              <a:t> MORNING</a:t>
            </a:r>
            <a:r>
              <a:rPr lang="en-US" b="1" dirty="0" smtClean="0">
                <a:latin typeface="Helvetica" pitchFamily="34" charset="0"/>
                <a:cs typeface="Helvetica" pitchFamily="34" charset="0"/>
              </a:rPr>
              <a:t>	</a:t>
            </a:r>
            <a:r>
              <a:rPr lang="en-US" b="1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AFTERNOON	</a:t>
            </a:r>
            <a:r>
              <a:rPr lang="en-US" b="1" dirty="0" smtClean="0">
                <a:solidFill>
                  <a:srgbClr val="7030A0"/>
                </a:solidFill>
                <a:latin typeface="Helvetica" pitchFamily="34" charset="0"/>
                <a:cs typeface="Helvetica" pitchFamily="34" charset="0"/>
              </a:rPr>
              <a:t>BOTH</a:t>
            </a:r>
            <a:endParaRPr lang="en-GB" b="1" dirty="0">
              <a:solidFill>
                <a:srgbClr val="7030A0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1524000"/>
          <a:ext cx="8077189" cy="1587500"/>
        </p:xfrm>
        <a:graphic>
          <a:graphicData uri="http://schemas.openxmlformats.org/drawingml/2006/table">
            <a:tbl>
              <a:tblPr/>
              <a:tblGrid>
                <a:gridCol w="1057333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</a:tblGrid>
              <a:tr h="317500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latin typeface="Helvetica"/>
                        </a:rPr>
                        <a:t>80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Helvetica"/>
                        </a:rPr>
                        <a:t>85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Helvetica"/>
                        </a:rPr>
                        <a:t>95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Helvetica"/>
                        </a:rPr>
                        <a:t>05</a:t>
                      </a:r>
                      <a:endParaRPr lang="en-GB" sz="1200" b="0" i="0" u="none" strike="noStrike" dirty="0" smtClean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Helvetica"/>
                        </a:rPr>
                        <a:t>15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latin typeface="Helvetica"/>
                        </a:rPr>
                        <a:t>(A)ATSR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C5D9F1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C5D9F1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C5D9F1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C5D9F1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C5D9F1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C5D9F1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C5D9F1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C5D9F1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C5D9F1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C5D9F1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C5D9F1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C5D9F1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C5D9F1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C5D9F1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C5D9F1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C5D9F1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C5D9F1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latin typeface="Helvetica"/>
                        </a:rPr>
                        <a:t>POLDER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latin typeface="Helvetica"/>
                        </a:rPr>
                        <a:t>MISR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C5D9F1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latin typeface="Helvetica"/>
                        </a:rPr>
                        <a:t>SLSTR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C5D9F1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91600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chemeClr val="tx2"/>
                </a:solidFill>
              </a:rPr>
              <a:t>There is a long time series of</a:t>
            </a:r>
            <a:br>
              <a:rPr lang="en-US" sz="3200" dirty="0" smtClean="0">
                <a:solidFill>
                  <a:schemeClr val="tx2"/>
                </a:solidFill>
              </a:rPr>
            </a:br>
            <a:r>
              <a:rPr lang="en-US" sz="3200" dirty="0" smtClean="0">
                <a:solidFill>
                  <a:schemeClr val="tx2"/>
                </a:solidFill>
              </a:rPr>
              <a:t>similar* </a:t>
            </a:r>
            <a:r>
              <a:rPr lang="en-US" sz="3200" dirty="0" err="1" smtClean="0">
                <a:solidFill>
                  <a:schemeClr val="tx2"/>
                </a:solidFill>
              </a:rPr>
              <a:t>spaceborne</a:t>
            </a:r>
            <a:r>
              <a:rPr lang="en-US" sz="3200" dirty="0" smtClean="0">
                <a:solidFill>
                  <a:schemeClr val="tx2"/>
                </a:solidFill>
              </a:rPr>
              <a:t> instruments</a:t>
            </a:r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464314"/>
            <a:ext cx="8077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* multi-view, passive, visible/IR imaging radiometers/</a:t>
            </a:r>
            <a:r>
              <a:rPr lang="en-US" sz="2000" dirty="0" err="1" smtClean="0">
                <a:latin typeface="Helvetica" pitchFamily="34" charset="0"/>
                <a:cs typeface="Helvetica" pitchFamily="34" charset="0"/>
              </a:rPr>
              <a:t>polarimeters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/>
            </a:r>
            <a:br>
              <a:rPr lang="en-US" sz="2000" dirty="0" smtClean="0">
                <a:latin typeface="Helvetica" pitchFamily="34" charset="0"/>
                <a:cs typeface="Helvetica" pitchFamily="34" charset="0"/>
              </a:rPr>
            </a:b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on polar-orbiting platforms</a:t>
            </a:r>
            <a:endParaRPr lang="en-GB" sz="20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3550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Helvetica" pitchFamily="34" charset="0"/>
                <a:cs typeface="Helvetica" pitchFamily="34" charset="0"/>
              </a:rPr>
              <a:t>Daytime overpass:</a:t>
            </a:r>
            <a:r>
              <a:rPr lang="en-US" b="1" dirty="0" smtClean="0">
                <a:solidFill>
                  <a:srgbClr val="00B0F0"/>
                </a:solidFill>
                <a:latin typeface="Helvetica" pitchFamily="34" charset="0"/>
                <a:cs typeface="Helvetica" pitchFamily="34" charset="0"/>
              </a:rPr>
              <a:t> MORNING</a:t>
            </a:r>
            <a:r>
              <a:rPr lang="en-US" b="1" dirty="0" smtClean="0">
                <a:latin typeface="Helvetica" pitchFamily="34" charset="0"/>
                <a:cs typeface="Helvetica" pitchFamily="34" charset="0"/>
              </a:rPr>
              <a:t>	</a:t>
            </a:r>
            <a:r>
              <a:rPr lang="en-US" b="1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AFTERNOON	</a:t>
            </a:r>
            <a:r>
              <a:rPr lang="en-US" b="1" dirty="0" smtClean="0">
                <a:solidFill>
                  <a:srgbClr val="7030A0"/>
                </a:solidFill>
                <a:latin typeface="Helvetica" pitchFamily="34" charset="0"/>
                <a:cs typeface="Helvetica" pitchFamily="34" charset="0"/>
              </a:rPr>
              <a:t>BOTH</a:t>
            </a:r>
            <a:endParaRPr lang="en-GB" b="1" dirty="0">
              <a:solidFill>
                <a:srgbClr val="7030A0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1524000"/>
          <a:ext cx="8077189" cy="1587500"/>
        </p:xfrm>
        <a:graphic>
          <a:graphicData uri="http://schemas.openxmlformats.org/drawingml/2006/table">
            <a:tbl>
              <a:tblPr/>
              <a:tblGrid>
                <a:gridCol w="1057333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</a:tblGrid>
              <a:tr h="317500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latin typeface="Helvetica"/>
                        </a:rPr>
                        <a:t>80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Helvetica"/>
                        </a:rPr>
                        <a:t>85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Helvetica"/>
                        </a:rPr>
                        <a:t>95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Helvetica"/>
                        </a:rPr>
                        <a:t>05</a:t>
                      </a:r>
                      <a:endParaRPr lang="en-GB" sz="1200" b="0" i="0" u="none" strike="noStrike" dirty="0" smtClean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Helvetica"/>
                        </a:rPr>
                        <a:t>15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latin typeface="Helvetica"/>
                        </a:rPr>
                        <a:t>HIRS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C5D9F1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C5D9F1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C5D9F1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C5D9F1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C5D9F1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C5D9F1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C5D9F1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C5D9F1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C5D9F1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C5D9F1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C5D9F1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C5D9F1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C5D9F1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C5D9F1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C5D9F1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C5D9F1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C5D9F1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Helvetica"/>
                        </a:rPr>
                        <a:t>AIRS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Helvetica"/>
                        </a:rPr>
                        <a:t>IASI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C5D9F1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latin typeface="Helvetica"/>
                        </a:rPr>
                        <a:t>CrIS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C5D9F1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91600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chemeClr val="tx2"/>
                </a:solidFill>
              </a:rPr>
              <a:t>There is a long time series of</a:t>
            </a:r>
            <a:br>
              <a:rPr lang="en-US" sz="3200" dirty="0" smtClean="0">
                <a:solidFill>
                  <a:schemeClr val="tx2"/>
                </a:solidFill>
              </a:rPr>
            </a:br>
            <a:r>
              <a:rPr lang="en-US" sz="3200" dirty="0" smtClean="0">
                <a:solidFill>
                  <a:schemeClr val="tx2"/>
                </a:solidFill>
              </a:rPr>
              <a:t>similar* </a:t>
            </a:r>
            <a:r>
              <a:rPr lang="en-US" sz="3200" dirty="0" err="1" smtClean="0">
                <a:solidFill>
                  <a:schemeClr val="tx2"/>
                </a:solidFill>
              </a:rPr>
              <a:t>spaceborne</a:t>
            </a:r>
            <a:r>
              <a:rPr lang="en-US" sz="3200" dirty="0" smtClean="0">
                <a:solidFill>
                  <a:schemeClr val="tx2"/>
                </a:solidFill>
              </a:rPr>
              <a:t> instruments</a:t>
            </a:r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772090"/>
            <a:ext cx="8077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* IR sounders on polar-orbiting platforms</a:t>
            </a:r>
            <a:endParaRPr lang="en-GB" sz="20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3550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Helvetica" pitchFamily="34" charset="0"/>
                <a:cs typeface="Helvetica" pitchFamily="34" charset="0"/>
              </a:rPr>
              <a:t>Daytime overpass:</a:t>
            </a:r>
            <a:r>
              <a:rPr lang="en-US" b="1" dirty="0" smtClean="0">
                <a:solidFill>
                  <a:srgbClr val="00B0F0"/>
                </a:solidFill>
                <a:latin typeface="Helvetica" pitchFamily="34" charset="0"/>
                <a:cs typeface="Helvetica" pitchFamily="34" charset="0"/>
              </a:rPr>
              <a:t> MORNING</a:t>
            </a:r>
            <a:r>
              <a:rPr lang="en-US" b="1" dirty="0" smtClean="0">
                <a:latin typeface="Helvetica" pitchFamily="34" charset="0"/>
                <a:cs typeface="Helvetica" pitchFamily="34" charset="0"/>
              </a:rPr>
              <a:t>	</a:t>
            </a:r>
            <a:r>
              <a:rPr lang="en-US" b="1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AFTERNOON	</a:t>
            </a:r>
            <a:r>
              <a:rPr lang="en-US" b="1" dirty="0" smtClean="0">
                <a:solidFill>
                  <a:srgbClr val="7030A0"/>
                </a:solidFill>
                <a:latin typeface="Helvetica" pitchFamily="34" charset="0"/>
                <a:cs typeface="Helvetica" pitchFamily="34" charset="0"/>
              </a:rPr>
              <a:t>BOTH</a:t>
            </a:r>
            <a:endParaRPr lang="en-GB" b="1" dirty="0">
              <a:solidFill>
                <a:srgbClr val="7030A0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1524000"/>
          <a:ext cx="8077189" cy="1270000"/>
        </p:xfrm>
        <a:graphic>
          <a:graphicData uri="http://schemas.openxmlformats.org/drawingml/2006/table">
            <a:tbl>
              <a:tblPr/>
              <a:tblGrid>
                <a:gridCol w="1057333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  <a:gridCol w="171216"/>
              </a:tblGrid>
              <a:tr h="317500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latin typeface="Helvetica"/>
                        </a:rPr>
                        <a:t>80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Helvetica"/>
                        </a:rPr>
                        <a:t>85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Helvetica"/>
                        </a:rPr>
                        <a:t>95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Helvetica"/>
                        </a:rPr>
                        <a:t>05</a:t>
                      </a:r>
                      <a:endParaRPr lang="en-GB" sz="1200" b="0" i="0" u="none" strike="noStrike" dirty="0" smtClean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Helvetica"/>
                        </a:rPr>
                        <a:t>15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latin typeface="Helvetica"/>
                        </a:rPr>
                        <a:t>GLAS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C5D9F1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C5D9F1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C5D9F1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C5D9F1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C5D9F1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C5D9F1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C5D9F1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C5D9F1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C5D9F1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C5D9F1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C5D9F1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C5D9F1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C5D9F1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C5D9F1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C5D9F1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C5D9F1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C5D9F1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Helvetica"/>
                        </a:rPr>
                        <a:t>CALIOP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Helvetica"/>
                        </a:rPr>
                        <a:t>CATS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C5D9F1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91600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chemeClr val="tx2"/>
                </a:solidFill>
              </a:rPr>
              <a:t>There is a long time series of</a:t>
            </a:r>
            <a:br>
              <a:rPr lang="en-US" sz="3200" dirty="0" smtClean="0">
                <a:solidFill>
                  <a:schemeClr val="tx2"/>
                </a:solidFill>
              </a:rPr>
            </a:br>
            <a:r>
              <a:rPr lang="en-US" sz="3200" dirty="0" smtClean="0">
                <a:solidFill>
                  <a:schemeClr val="tx2"/>
                </a:solidFill>
              </a:rPr>
              <a:t>similar* </a:t>
            </a:r>
            <a:r>
              <a:rPr lang="en-US" sz="3200" dirty="0" err="1" smtClean="0">
                <a:solidFill>
                  <a:schemeClr val="tx2"/>
                </a:solidFill>
              </a:rPr>
              <a:t>spaceborne</a:t>
            </a:r>
            <a:r>
              <a:rPr lang="en-US" sz="3200" dirty="0" smtClean="0">
                <a:solidFill>
                  <a:schemeClr val="tx2"/>
                </a:solidFill>
              </a:rPr>
              <a:t> instruments</a:t>
            </a:r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772090"/>
            <a:ext cx="8077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* </a:t>
            </a:r>
            <a:r>
              <a:rPr lang="en-US" sz="2000" dirty="0" err="1" smtClean="0">
                <a:latin typeface="Helvetica" pitchFamily="34" charset="0"/>
                <a:cs typeface="Helvetica" pitchFamily="34" charset="0"/>
              </a:rPr>
              <a:t>lidar</a:t>
            </a:r>
            <a:endParaRPr lang="en-GB" sz="20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343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Helvetica" pitchFamily="34" charset="0"/>
                <a:cs typeface="Helvetica" pitchFamily="34" charset="0"/>
              </a:rPr>
              <a:t>Daytime overpass:</a:t>
            </a:r>
            <a:r>
              <a:rPr lang="en-US" b="1" dirty="0" smtClean="0">
                <a:solidFill>
                  <a:srgbClr val="00B0F0"/>
                </a:solidFill>
                <a:latin typeface="Helvetica" pitchFamily="34" charset="0"/>
                <a:cs typeface="Helvetica" pitchFamily="34" charset="0"/>
              </a:rPr>
              <a:t> MORNING</a:t>
            </a:r>
            <a:r>
              <a:rPr lang="en-US" b="1" dirty="0" smtClean="0">
                <a:latin typeface="Helvetica" pitchFamily="34" charset="0"/>
                <a:cs typeface="Helvetica" pitchFamily="34" charset="0"/>
              </a:rPr>
              <a:t>	</a:t>
            </a:r>
            <a:r>
              <a:rPr lang="en-US" b="1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AFTERNOON	</a:t>
            </a:r>
            <a:r>
              <a:rPr lang="en-US" b="1" dirty="0" smtClean="0">
                <a:solidFill>
                  <a:srgbClr val="7030A0"/>
                </a:solidFill>
                <a:latin typeface="Helvetica" pitchFamily="34" charset="0"/>
                <a:cs typeface="Helvetica" pitchFamily="34" charset="0"/>
              </a:rPr>
              <a:t>BOTH</a:t>
            </a:r>
            <a:endParaRPr lang="en-GB" b="1" dirty="0">
              <a:solidFill>
                <a:srgbClr val="7030A0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tx2"/>
                </a:solidFill>
              </a:rPr>
              <a:t>Wavelengths are slightly different</a:t>
            </a:r>
            <a:endParaRPr lang="en-GB" sz="3600" dirty="0">
              <a:solidFill>
                <a:schemeClr val="tx2"/>
              </a:solidFill>
            </a:endParaRPr>
          </a:p>
        </p:txBody>
      </p:sp>
      <p:pic>
        <p:nvPicPr>
          <p:cNvPr id="4" name="Picture 2" descr="C:\Users\asayer\Desktop\tmp\vis_swir_spectral_range_extend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662" y="1600200"/>
            <a:ext cx="8491538" cy="31337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" y="5695890"/>
            <a:ext cx="8077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Note: VIIRS, MODIS and AVHRR have additional bands not shown</a:t>
            </a:r>
            <a:endParaRPr lang="en-GB" sz="20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1" y="64008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Adapted from Sayer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et al.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,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JGR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 2016</a:t>
            </a:r>
            <a:endParaRPr lang="en-GB" dirty="0">
              <a:solidFill>
                <a:schemeClr val="bg1">
                  <a:lumMod val="5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tx2"/>
                </a:solidFill>
              </a:rPr>
              <a:t>Orbital parameters are slightly different</a:t>
            </a:r>
            <a:endParaRPr lang="en-GB" sz="3600" dirty="0">
              <a:solidFill>
                <a:schemeClr val="tx2"/>
              </a:solidFill>
            </a:endParaRPr>
          </a:p>
        </p:txBody>
      </p:sp>
      <p:pic>
        <p:nvPicPr>
          <p:cNvPr id="59394" name="Picture 2" descr="Image result for avhrr overpass ti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371599"/>
            <a:ext cx="6858000" cy="41148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457567" y="6400800"/>
            <a:ext cx="3686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Image courtesy of NOAA NESDIS</a:t>
            </a:r>
            <a:endParaRPr lang="en-GB" dirty="0">
              <a:solidFill>
                <a:schemeClr val="bg1">
                  <a:lumMod val="5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" y="1767935"/>
            <a:ext cx="9138476" cy="371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Orbital parameters are slightly different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Helvetica" pitchFamily="34" charset="0"/>
              <a:ea typeface="+mj-ea"/>
              <a:cs typeface="Helvetic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6400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Image courtesy of Rob Levy</a:t>
            </a:r>
            <a:endParaRPr lang="en-GB" dirty="0">
              <a:solidFill>
                <a:schemeClr val="bg1">
                  <a:lumMod val="5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tx2"/>
                </a:solidFill>
              </a:rPr>
              <a:t>Orbital parameters are slightly different</a:t>
            </a:r>
            <a:endParaRPr lang="en-GB" sz="3600" dirty="0">
              <a:solidFill>
                <a:schemeClr val="tx2"/>
              </a:solidFill>
            </a:endParaRP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371600"/>
            <a:ext cx="8334375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00801" y="64008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Sayer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et al.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,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AMT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 2017</a:t>
            </a:r>
            <a:endParaRPr lang="en-GB" dirty="0">
              <a:solidFill>
                <a:schemeClr val="bg1">
                  <a:lumMod val="5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tx2"/>
                </a:solidFill>
              </a:rPr>
              <a:t>Pixel sizes are different</a:t>
            </a:r>
            <a:endParaRPr lang="en-GB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2" descr="A:\ps\modis\spatial_res_fig_nogri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064419"/>
            <a:ext cx="5107781" cy="5107781"/>
          </a:xfrm>
          <a:prstGeom prst="rect">
            <a:avLst/>
          </a:prstGeom>
          <a:noFill/>
        </p:spPr>
      </p:pic>
      <p:pic>
        <p:nvPicPr>
          <p:cNvPr id="7" name="Picture 3" descr="A:\ps\modis\spatial_res_fig_10gri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8819" y="1064419"/>
            <a:ext cx="5107781" cy="5107781"/>
          </a:xfrm>
          <a:prstGeom prst="rect">
            <a:avLst/>
          </a:prstGeom>
          <a:noFill/>
        </p:spPr>
      </p:pic>
      <p:pic>
        <p:nvPicPr>
          <p:cNvPr id="8" name="Picture 4" descr="A:\ps\modis\spatial_res_fig_6gri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8819" y="1066800"/>
            <a:ext cx="5107781" cy="51077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44575"/>
            <a:ext cx="9144000" cy="2384425"/>
          </a:xfrm>
        </p:spPr>
        <p:txBody>
          <a:bodyPr>
            <a:no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Maintaining continuity</a:t>
            </a:r>
            <a:br>
              <a:rPr lang="en-GB" dirty="0" smtClean="0">
                <a:solidFill>
                  <a:schemeClr val="tx2"/>
                </a:solidFill>
              </a:rPr>
            </a:br>
            <a:r>
              <a:rPr lang="en-GB" dirty="0" smtClean="0">
                <a:solidFill>
                  <a:schemeClr val="tx2"/>
                </a:solidFill>
              </a:rPr>
              <a:t>in </a:t>
            </a:r>
            <a:r>
              <a:rPr lang="en-GB" dirty="0" smtClean="0">
                <a:solidFill>
                  <a:srgbClr val="FF0000"/>
                </a:solidFill>
              </a:rPr>
              <a:t>the satellite aerosol record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10000"/>
            <a:ext cx="7239000" cy="1295400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en-US" dirty="0" smtClean="0"/>
              <a:t>Andrew Sayer</a:t>
            </a:r>
            <a:br>
              <a:rPr lang="en-US" dirty="0" smtClean="0"/>
            </a:br>
            <a:r>
              <a:rPr lang="en-US" dirty="0" smtClean="0"/>
              <a:t>GESTAR-USRA at NASA GSFC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andrew.sayer@nasa.gov</a:t>
            </a:r>
            <a:r>
              <a:rPr lang="en-US" dirty="0" smtClean="0"/>
              <a:t> </a:t>
            </a:r>
          </a:p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with thanks to many others for discussions</a:t>
            </a:r>
          </a:p>
        </p:txBody>
      </p:sp>
      <p:pic>
        <p:nvPicPr>
          <p:cNvPr id="4" name="Picture 3" descr="http://upload.wikimedia.org/wikipedia/commons/2/25/Nasa-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623" y="5801392"/>
            <a:ext cx="960120" cy="822008"/>
          </a:xfrm>
          <a:prstGeom prst="rect">
            <a:avLst/>
          </a:prstGeom>
          <a:noFill/>
        </p:spPr>
      </p:pic>
      <p:pic>
        <p:nvPicPr>
          <p:cNvPr id="5" name="Picture 2" descr="C:\Users\asayer\Desktop\new_gsfc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6172136"/>
            <a:ext cx="1057423" cy="457264"/>
          </a:xfrm>
          <a:prstGeom prst="rect">
            <a:avLst/>
          </a:prstGeom>
          <a:noFill/>
        </p:spPr>
      </p:pic>
      <p:pic>
        <p:nvPicPr>
          <p:cNvPr id="6" name="Picture 1" descr="C:\Users\asayer\AppData\Local\Microsoft\Windows\Temporary Internet Files\Content.Outlook\RYKKVHWJ\Official_gestar_logo_rg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56380" y="6073694"/>
            <a:ext cx="1172511" cy="555706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6019800"/>
            <a:ext cx="857291" cy="63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tx2"/>
                </a:solidFill>
              </a:rPr>
              <a:t>Pixel sizes are different</a:t>
            </a:r>
            <a:endParaRPr lang="en-GB" sz="3600" dirty="0">
              <a:solidFill>
                <a:schemeClr val="tx2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609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(even within an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 individual sensor)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Helvetica" pitchFamily="34" charset="0"/>
              <a:ea typeface="+mj-ea"/>
              <a:cs typeface="Helvetica" pitchFamily="34" charset="0"/>
            </a:endParaRPr>
          </a:p>
        </p:txBody>
      </p:sp>
      <p:pic>
        <p:nvPicPr>
          <p:cNvPr id="60418" name="Picture 2" descr="Image result for viirs modis pixel siz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1525" y="2339816"/>
            <a:ext cx="4333875" cy="2841784"/>
          </a:xfrm>
          <a:prstGeom prst="rect">
            <a:avLst/>
          </a:prstGeom>
          <a:noFill/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97" y="2102882"/>
            <a:ext cx="44577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943600" y="6400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Right image courtesy of UMD</a:t>
            </a:r>
            <a:endParaRPr lang="en-GB" dirty="0">
              <a:solidFill>
                <a:schemeClr val="bg1">
                  <a:lumMod val="5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981200"/>
            <a:ext cx="4038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" pitchFamily="34" charset="0"/>
                <a:cs typeface="Helvetica" pitchFamily="34" charset="0"/>
              </a:rPr>
              <a:t>MODIS</a:t>
            </a:r>
            <a:endParaRPr lang="en-GB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1992868"/>
            <a:ext cx="3733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" pitchFamily="34" charset="0"/>
                <a:cs typeface="Helvetica" pitchFamily="34" charset="0"/>
              </a:rPr>
              <a:t>VIIRS</a:t>
            </a:r>
            <a:endParaRPr lang="en-GB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64008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Left: Sayer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et al.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,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AMT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 2015</a:t>
            </a:r>
            <a:endParaRPr lang="en-GB" dirty="0">
              <a:solidFill>
                <a:schemeClr val="bg1">
                  <a:lumMod val="5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tx2"/>
                </a:solidFill>
              </a:rPr>
              <a:t>Calibration degrades</a:t>
            </a:r>
            <a:endParaRPr lang="en-GB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1524000"/>
            <a:ext cx="7372350" cy="4194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400800" y="64008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Xiong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et al.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,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SPIE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 2014</a:t>
            </a:r>
            <a:endParaRPr lang="en-GB" dirty="0">
              <a:solidFill>
                <a:schemeClr val="bg1">
                  <a:lumMod val="5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1143000"/>
            <a:ext cx="6400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" pitchFamily="34" charset="0"/>
                <a:cs typeface="Helvetica" pitchFamily="34" charset="0"/>
              </a:rPr>
              <a:t>MODIS Aqua solar diffuser-based degradation through time</a:t>
            </a:r>
            <a:endParaRPr lang="en-GB" dirty="0"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044575"/>
            <a:ext cx="9144000" cy="23844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… </a:t>
            </a:r>
            <a:r>
              <a:rPr kumimoji="0" lang="en-GB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So.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 Ok. Then what?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Helvetica" pitchFamily="34" charset="0"/>
              <a:ea typeface="+mj-ea"/>
              <a:cs typeface="Helvetic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0" y="2590800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for passive</a:t>
            </a:r>
            <a:br>
              <a:rPr lang="en-US" sz="2400" dirty="0" smtClean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</a:br>
            <a:r>
              <a:rPr lang="en-US" sz="2400" dirty="0" smtClean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total column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not UV</a:t>
            </a:r>
            <a:br>
              <a:rPr lang="en-US" sz="2400" dirty="0" smtClean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</a:br>
            <a:r>
              <a:rPr lang="en-US" sz="2400" dirty="0" smtClean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polar-orbiting</a:t>
            </a:r>
            <a:br>
              <a:rPr lang="en-US" sz="2400" dirty="0" smtClean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</a:br>
            <a:r>
              <a:rPr lang="en-US" sz="2400" dirty="0" smtClean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data</a:t>
            </a:r>
            <a:endParaRPr lang="en-GB" sz="2400" dirty="0">
              <a:solidFill>
                <a:schemeClr val="tx2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chemeClr val="tx2"/>
                </a:solidFill>
              </a:rPr>
              <a:t>We can apply identical algorithms</a:t>
            </a:r>
            <a:br>
              <a:rPr lang="en-US" sz="3600" dirty="0" smtClean="0">
                <a:solidFill>
                  <a:schemeClr val="tx2"/>
                </a:solidFill>
              </a:rPr>
            </a:br>
            <a:r>
              <a:rPr lang="en-US" sz="3600" dirty="0" smtClean="0">
                <a:solidFill>
                  <a:schemeClr val="tx2"/>
                </a:solidFill>
              </a:rPr>
              <a:t>to the two MODIS sensors</a:t>
            </a:r>
            <a:endParaRPr lang="en-GB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04" name="Picture 4" descr="https://modis-atmos.gsfc.nasa.gov/MOD08_M3/_BROWSE_FIXEDSCALE/2010_08/C006/LL/AOD_550_Dark_Target_Deep_Blue_Combined_Mean_Me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9182100" cy="48577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343400" y="64008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Image courtesy MODIS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Atmos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 website team</a:t>
            </a:r>
            <a:endParaRPr lang="en-GB" dirty="0">
              <a:solidFill>
                <a:schemeClr val="bg1">
                  <a:lumMod val="5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chemeClr val="tx2"/>
                </a:solidFill>
              </a:rPr>
              <a:t>We can apply identical algorithms</a:t>
            </a:r>
            <a:br>
              <a:rPr lang="en-US" sz="3600" dirty="0" smtClean="0">
                <a:solidFill>
                  <a:schemeClr val="tx2"/>
                </a:solidFill>
              </a:rPr>
            </a:br>
            <a:r>
              <a:rPr lang="en-US" sz="3600" dirty="0" smtClean="0">
                <a:solidFill>
                  <a:schemeClr val="tx2"/>
                </a:solidFill>
              </a:rPr>
              <a:t>to the two MODIS sensors</a:t>
            </a:r>
            <a:endParaRPr lang="en-GB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02" name="Picture 2" descr="https://modis-atmos.gsfc.nasa.gov/MYD08_M3/_BROWSE_FIXEDSCALE/2010_08/C006/LL/AOD_550_Dark_Target_Deep_Blue_Combined_Mean_Me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9182100" cy="48577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343400" y="64008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Image courtesy MODIS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Atmos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 website team</a:t>
            </a:r>
            <a:endParaRPr lang="en-GB" dirty="0">
              <a:solidFill>
                <a:schemeClr val="bg1">
                  <a:lumMod val="5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19237"/>
            <a:ext cx="451485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7700" y="1524000"/>
            <a:ext cx="445770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763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chemeClr val="tx2"/>
                </a:solidFill>
              </a:rPr>
              <a:t>Even that does not guarantee</a:t>
            </a:r>
            <a:br>
              <a:rPr lang="en-US" sz="3600" dirty="0" smtClean="0">
                <a:solidFill>
                  <a:schemeClr val="tx2"/>
                </a:solidFill>
              </a:rPr>
            </a:br>
            <a:r>
              <a:rPr lang="en-US" sz="3600" dirty="0" smtClean="0">
                <a:solidFill>
                  <a:schemeClr val="tx2"/>
                </a:solidFill>
              </a:rPr>
              <a:t>consistency in retrieved quantities</a:t>
            </a:r>
            <a:endParaRPr lang="en-GB" sz="36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6400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Images courtesy of Rob Levy</a:t>
            </a:r>
            <a:endParaRPr lang="en-GB" dirty="0">
              <a:solidFill>
                <a:schemeClr val="bg1">
                  <a:lumMod val="5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chemeClr val="tx2"/>
                </a:solidFill>
              </a:rPr>
              <a:t>We can apply similar algorithms</a:t>
            </a:r>
            <a:br>
              <a:rPr lang="en-US" sz="3600" dirty="0" smtClean="0">
                <a:solidFill>
                  <a:schemeClr val="tx2"/>
                </a:solidFill>
              </a:rPr>
            </a:br>
            <a:r>
              <a:rPr lang="en-US" sz="3600" dirty="0" smtClean="0">
                <a:solidFill>
                  <a:schemeClr val="tx2"/>
                </a:solidFill>
              </a:rPr>
              <a:t>to these similar sensors</a:t>
            </a:r>
            <a:endParaRPr lang="en-GB" sz="3600" dirty="0">
              <a:solidFill>
                <a:schemeClr val="tx2"/>
              </a:solidFill>
            </a:endParaRPr>
          </a:p>
        </p:txBody>
      </p:sp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33487"/>
            <a:ext cx="6786563" cy="501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24400" y="6400800"/>
            <a:ext cx="4419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Adapted from Sayer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et al.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,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JGR, in review</a:t>
            </a:r>
            <a:endParaRPr lang="en-GB" dirty="0">
              <a:solidFill>
                <a:schemeClr val="bg1">
                  <a:lumMod val="5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86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chemeClr val="tx2"/>
                </a:solidFill>
              </a:rPr>
              <a:t>We can assess and maintain stability</a:t>
            </a:r>
            <a:br>
              <a:rPr lang="en-US" sz="3600" dirty="0" smtClean="0">
                <a:solidFill>
                  <a:schemeClr val="tx2"/>
                </a:solidFill>
              </a:rPr>
            </a:br>
            <a:r>
              <a:rPr lang="en-US" sz="3600" dirty="0" smtClean="0">
                <a:solidFill>
                  <a:schemeClr val="tx2"/>
                </a:solidFill>
              </a:rPr>
              <a:t>with on-board mechanisms</a:t>
            </a:r>
            <a:br>
              <a:rPr lang="en-US" sz="3600" dirty="0" smtClean="0">
                <a:solidFill>
                  <a:schemeClr val="tx2"/>
                </a:solidFill>
              </a:rPr>
            </a:br>
            <a:r>
              <a:rPr lang="en-US" sz="3600" dirty="0" smtClean="0">
                <a:solidFill>
                  <a:schemeClr val="tx2"/>
                </a:solidFill>
              </a:rPr>
              <a:t>and/or (presumably) invariant surface targets</a:t>
            </a:r>
            <a:endParaRPr lang="en-GB" sz="3600" dirty="0">
              <a:solidFill>
                <a:schemeClr val="tx2"/>
              </a:solidFill>
            </a:endParaRP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46396"/>
            <a:ext cx="6258401" cy="4525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91200" y="64008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Limbacher &amp; Kahn,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AMT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, 2017</a:t>
            </a:r>
            <a:endParaRPr lang="en-GB" dirty="0">
              <a:solidFill>
                <a:schemeClr val="bg1">
                  <a:lumMod val="5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686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chemeClr val="tx2"/>
                </a:solidFill>
              </a:rPr>
              <a:t>We can assess offsets and stability</a:t>
            </a:r>
            <a:br>
              <a:rPr lang="en-US" sz="3600" dirty="0" smtClean="0">
                <a:solidFill>
                  <a:schemeClr val="tx2"/>
                </a:solidFill>
              </a:rPr>
            </a:br>
            <a:r>
              <a:rPr lang="en-US" sz="3600" dirty="0" smtClean="0">
                <a:solidFill>
                  <a:schemeClr val="tx2"/>
                </a:solidFill>
              </a:rPr>
              <a:t>with ground-truth validation data</a:t>
            </a:r>
            <a:endParaRPr lang="en-GB" sz="36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8800" y="64008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Image courtesy Alexei Lyapustin</a:t>
            </a:r>
            <a:endParaRPr lang="en-GB" dirty="0">
              <a:solidFill>
                <a:schemeClr val="bg1">
                  <a:lumMod val="5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19" y="1421606"/>
            <a:ext cx="5793581" cy="4750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chemeClr val="tx2"/>
                </a:solidFill>
              </a:rPr>
              <a:t>We can cross-calibrate to obtain</a:t>
            </a:r>
            <a:br>
              <a:rPr lang="en-US" sz="3600" dirty="0" smtClean="0">
                <a:solidFill>
                  <a:schemeClr val="tx2"/>
                </a:solidFill>
              </a:rPr>
            </a:br>
            <a:r>
              <a:rPr lang="en-US" sz="3600" dirty="0" smtClean="0">
                <a:solidFill>
                  <a:schemeClr val="tx2"/>
                </a:solidFill>
              </a:rPr>
              <a:t>radiometric consistency</a:t>
            </a:r>
            <a:endParaRPr lang="en-GB" sz="36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6400800"/>
            <a:ext cx="4114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Adapted from Sayer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et al.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,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AMT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 2017</a:t>
            </a:r>
            <a:endParaRPr lang="en-GB" dirty="0">
              <a:solidFill>
                <a:schemeClr val="bg1">
                  <a:lumMod val="5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76400"/>
            <a:ext cx="4067175" cy="3713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752600"/>
            <a:ext cx="431673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0730" y="4038600"/>
            <a:ext cx="267176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219200" y="1600200"/>
            <a:ext cx="2971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" pitchFamily="34" charset="0"/>
                <a:cs typeface="Helvetica" pitchFamily="34" charset="0"/>
              </a:rPr>
              <a:t>550 nm cross-calibration</a:t>
            </a:r>
            <a:endParaRPr lang="en-GB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38800" y="1611868"/>
            <a:ext cx="3276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" pitchFamily="34" charset="0"/>
                <a:cs typeface="Helvetica" pitchFamily="34" charset="0"/>
              </a:rPr>
              <a:t>RMSE vs. AERONET</a:t>
            </a:r>
            <a:endParaRPr lang="en-GB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0" y="5943600"/>
            <a:ext cx="6096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CLARREO would be really helpful for this type of analysis</a:t>
            </a:r>
            <a:endParaRPr lang="en-GB" dirty="0">
              <a:solidFill>
                <a:schemeClr val="bg1">
                  <a:lumMod val="5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44575"/>
            <a:ext cx="9144000" cy="2384425"/>
          </a:xfrm>
        </p:spPr>
        <p:txBody>
          <a:bodyPr>
            <a:no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Maintaining continuity</a:t>
            </a:r>
            <a:br>
              <a:rPr lang="en-GB" dirty="0" smtClean="0">
                <a:solidFill>
                  <a:schemeClr val="tx2"/>
                </a:solidFill>
              </a:rPr>
            </a:br>
            <a:r>
              <a:rPr lang="en-GB" dirty="0" smtClean="0">
                <a:solidFill>
                  <a:schemeClr val="tx2"/>
                </a:solidFill>
              </a:rPr>
              <a:t>in </a:t>
            </a:r>
            <a:r>
              <a:rPr lang="en-GB" dirty="0" smtClean="0">
                <a:solidFill>
                  <a:srgbClr val="FF0000"/>
                </a:solidFill>
              </a:rPr>
              <a:t>the satellite aerosol record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10000"/>
            <a:ext cx="7239000" cy="1295400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en-US" dirty="0" smtClean="0"/>
              <a:t>Andrew Sayer</a:t>
            </a:r>
            <a:br>
              <a:rPr lang="en-US" dirty="0" smtClean="0"/>
            </a:br>
            <a:r>
              <a:rPr lang="en-US" dirty="0" smtClean="0"/>
              <a:t>GESTAR-USRA at NASA GSFC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andrew.sayer@nasa.gov</a:t>
            </a:r>
            <a:r>
              <a:rPr lang="en-US" dirty="0" smtClean="0"/>
              <a:t> </a:t>
            </a:r>
          </a:p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with thanks to many others for discussions</a:t>
            </a:r>
          </a:p>
        </p:txBody>
      </p:sp>
      <p:pic>
        <p:nvPicPr>
          <p:cNvPr id="4" name="Picture 3" descr="http://upload.wikimedia.org/wikipedia/commons/2/25/Nasa-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623" y="5801392"/>
            <a:ext cx="960120" cy="822008"/>
          </a:xfrm>
          <a:prstGeom prst="rect">
            <a:avLst/>
          </a:prstGeom>
          <a:noFill/>
        </p:spPr>
      </p:pic>
      <p:pic>
        <p:nvPicPr>
          <p:cNvPr id="5" name="Picture 2" descr="C:\Users\asayer\Desktop\new_gsfc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6172136"/>
            <a:ext cx="1057423" cy="457264"/>
          </a:xfrm>
          <a:prstGeom prst="rect">
            <a:avLst/>
          </a:prstGeom>
          <a:noFill/>
        </p:spPr>
      </p:pic>
      <p:pic>
        <p:nvPicPr>
          <p:cNvPr id="6" name="Picture 1" descr="C:\Users\asayer\AppData\Local\Microsoft\Windows\Temporary Internet Files\Content.Outlook\RYKKVHWJ\Official_gestar_logo_rg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56380" y="6073694"/>
            <a:ext cx="1172511" cy="555706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6019800"/>
            <a:ext cx="857291" cy="63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34000" y="2819400"/>
            <a:ext cx="251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^passive</a:t>
            </a:r>
            <a:br>
              <a:rPr lang="en-US" sz="24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total column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not UV</a:t>
            </a:r>
            <a:br>
              <a:rPr lang="en-US" sz="24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polar-orbiting</a:t>
            </a:r>
            <a:endParaRPr lang="en-GB" sz="2400" dirty="0">
              <a:solidFill>
                <a:srgbClr val="FF0000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tx2"/>
                </a:solidFill>
              </a:rPr>
              <a:t>We can </a:t>
            </a:r>
            <a:r>
              <a:rPr lang="en-US" sz="3600" dirty="0" err="1" smtClean="0">
                <a:solidFill>
                  <a:schemeClr val="tx2"/>
                </a:solidFill>
              </a:rPr>
              <a:t>regrid</a:t>
            </a:r>
            <a:r>
              <a:rPr lang="en-US" sz="3600" dirty="0" smtClean="0">
                <a:solidFill>
                  <a:schemeClr val="tx2"/>
                </a:solidFill>
              </a:rPr>
              <a:t> to common (level 3) scales</a:t>
            </a:r>
            <a:endParaRPr lang="en-GB" sz="3600" dirty="0">
              <a:solidFill>
                <a:schemeClr val="tx2"/>
              </a:solidFill>
            </a:endParaRPr>
          </a:p>
        </p:txBody>
      </p:sp>
      <p:pic>
        <p:nvPicPr>
          <p:cNvPr id="4" name="Picture 2" descr="A:\ps\viirs\modis_viirs_l3_aug20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62050"/>
            <a:ext cx="7877175" cy="4705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tx2"/>
                </a:solidFill>
              </a:rPr>
              <a:t>We can bias-correct against reference data</a:t>
            </a:r>
            <a:endParaRPr lang="en-GB" sz="3600" dirty="0">
              <a:solidFill>
                <a:schemeClr val="tx2"/>
              </a:solidFill>
            </a:endParaRPr>
          </a:p>
        </p:txBody>
      </p:sp>
      <p:pic>
        <p:nvPicPr>
          <p:cNvPr id="67586" name="Picture 2" descr="https://cdn.earthdata.nasa.gov/conduit/upload/1721/MxDAODHD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8842" y="990600"/>
            <a:ext cx="4841558" cy="5257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657600" y="64008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Image courtesy NASA LANCE/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Earthdata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/UND/NRL</a:t>
            </a:r>
            <a:endParaRPr lang="en-GB" dirty="0">
              <a:solidFill>
                <a:schemeClr val="bg1">
                  <a:lumMod val="5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600200"/>
            <a:ext cx="9144000" cy="23844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But, fundamentally,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Helvetica" pitchFamily="34" charset="0"/>
              <a:ea typeface="+mj-ea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600200"/>
            <a:ext cx="9144000" cy="2971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GB" sz="4000" dirty="0" smtClean="0">
                <a:solidFill>
                  <a:schemeClr val="tx2"/>
                </a:solidFill>
                <a:latin typeface="Helvetica" pitchFamily="34" charset="0"/>
                <a:ea typeface="+mj-ea"/>
                <a:cs typeface="Helvetica" pitchFamily="34" charset="0"/>
              </a:rPr>
              <a:t>w</a:t>
            </a:r>
            <a:r>
              <a:rPr kumimoji="0" lang="en-GB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ith</a:t>
            </a: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 </a:t>
            </a:r>
            <a:r>
              <a:rPr lang="en-GB" sz="4000" dirty="0" smtClean="0">
                <a:solidFill>
                  <a:schemeClr val="tx2"/>
                </a:solidFill>
                <a:latin typeface="Helvetica" pitchFamily="34" charset="0"/>
                <a:ea typeface="+mj-ea"/>
                <a:cs typeface="Helvetica" pitchFamily="34" charset="0"/>
              </a:rPr>
              <a:t>current and planned US missions,</a:t>
            </a:r>
            <a:br>
              <a:rPr lang="en-GB" sz="4000" dirty="0" smtClean="0">
                <a:solidFill>
                  <a:schemeClr val="tx2"/>
                </a:solidFill>
                <a:latin typeface="Helvetica" pitchFamily="34" charset="0"/>
                <a:ea typeface="+mj-ea"/>
                <a:cs typeface="Helvetica" pitchFamily="34" charset="0"/>
              </a:rPr>
            </a:br>
            <a:r>
              <a:rPr lang="en-GB" sz="4000" dirty="0" err="1" smtClean="0">
                <a:solidFill>
                  <a:schemeClr val="tx2"/>
                </a:solidFill>
                <a:latin typeface="Helvetica" pitchFamily="34" charset="0"/>
                <a:ea typeface="+mj-ea"/>
                <a:cs typeface="Helvetica" pitchFamily="34" charset="0"/>
              </a:rPr>
              <a:t>i</a:t>
            </a: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t is </a:t>
            </a: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not possible</a:t>
            </a: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 to obtain</a:t>
            </a:r>
            <a:b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</a:b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truly</a:t>
            </a: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consisten</a:t>
            </a:r>
            <a:r>
              <a:rPr lang="en-GB" sz="4000" dirty="0" smtClean="0">
                <a:solidFill>
                  <a:schemeClr val="tx2"/>
                </a:solidFill>
                <a:latin typeface="Helvetica" pitchFamily="34" charset="0"/>
                <a:ea typeface="+mj-ea"/>
                <a:cs typeface="Helvetica" pitchFamily="34" charset="0"/>
              </a:rPr>
              <a:t>t, continuous</a:t>
            </a:r>
            <a:r>
              <a:rPr lang="en-GB" sz="4000" dirty="0" smtClean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 data sets.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Helvetica" pitchFamily="34" charset="0"/>
              <a:ea typeface="+mj-ea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806575"/>
            <a:ext cx="9144000" cy="23844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The best we can do up to now</a:t>
            </a:r>
            <a:r>
              <a:rPr kumimoji="0" lang="en-GB" sz="4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 is</a:t>
            </a:r>
            <a:br>
              <a:rPr kumimoji="0" lang="en-GB" sz="4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</a:br>
            <a:r>
              <a:rPr kumimoji="0" lang="en-GB" sz="4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(hopefully) </a:t>
            </a:r>
            <a:r>
              <a:rPr kumimoji="0" lang="en-GB" sz="4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close enough</a:t>
            </a:r>
            <a:r>
              <a:rPr kumimoji="0" lang="en-GB" sz="4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/>
            </a:r>
            <a:br>
              <a:rPr kumimoji="0" lang="en-GB" sz="4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</a:br>
            <a:r>
              <a:rPr kumimoji="0" lang="en-GB" sz="4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for most purposes</a:t>
            </a:r>
            <a:r>
              <a:rPr kumimoji="0" lang="en-GB" sz="4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,</a:t>
            </a:r>
            <a:br>
              <a:rPr kumimoji="0" lang="en-GB" sz="4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</a:br>
            <a:r>
              <a:rPr kumimoji="0" lang="en-GB" sz="4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so long as we have,</a:t>
            </a:r>
            <a:br>
              <a:rPr kumimoji="0" lang="en-GB" sz="4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</a:br>
            <a:r>
              <a:rPr kumimoji="0" lang="en-GB" sz="4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and </a:t>
            </a:r>
            <a:r>
              <a:rPr kumimoji="0" lang="en-GB" sz="4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continue</a:t>
            </a:r>
            <a:r>
              <a:rPr kumimoji="0" lang="en-GB" sz="4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 to have: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Helvetica" pitchFamily="34" charset="0"/>
              <a:ea typeface="+mj-ea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Similar sensor types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Each of </a:t>
            </a:r>
            <a:r>
              <a:rPr lang="en-US" dirty="0" smtClean="0">
                <a:solidFill>
                  <a:srgbClr val="FF0000"/>
                </a:solidFill>
              </a:rPr>
              <a:t>spectral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>spatial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>temporal</a:t>
            </a:r>
            <a:r>
              <a:rPr lang="en-US" dirty="0" smtClean="0">
                <a:solidFill>
                  <a:schemeClr val="tx2"/>
                </a:solidFill>
              </a:rPr>
              <a:t>,</a:t>
            </a:r>
            <a:r>
              <a:rPr lang="en-US" dirty="0" smtClean="0">
                <a:solidFill>
                  <a:srgbClr val="FF0000"/>
                </a:solidFill>
              </a:rPr>
              <a:t> angular</a:t>
            </a:r>
            <a:r>
              <a:rPr lang="en-US" dirty="0" smtClean="0">
                <a:solidFill>
                  <a:schemeClr val="tx2"/>
                </a:solidFill>
              </a:rPr>
              <a:t>,</a:t>
            </a:r>
            <a:r>
              <a:rPr lang="en-US" dirty="0" smtClean="0">
                <a:solidFill>
                  <a:srgbClr val="FF0000"/>
                </a:solidFill>
              </a:rPr>
              <a:t> radiometric</a:t>
            </a:r>
            <a:r>
              <a:rPr lang="en-US" dirty="0" smtClean="0">
                <a:solidFill>
                  <a:schemeClr val="tx2"/>
                </a:solidFill>
              </a:rPr>
              <a:t> characteristics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Sensor-to-sensor </a:t>
            </a:r>
            <a:r>
              <a:rPr lang="en-US" dirty="0" smtClean="0">
                <a:solidFill>
                  <a:srgbClr val="FF0000"/>
                </a:solidFill>
              </a:rPr>
              <a:t>overlap</a:t>
            </a:r>
            <a:r>
              <a:rPr lang="en-US" dirty="0" smtClean="0">
                <a:solidFill>
                  <a:schemeClr val="tx2"/>
                </a:solidFill>
              </a:rPr>
              <a:t> in time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Continued availability of </a:t>
            </a:r>
            <a:r>
              <a:rPr lang="en-US" dirty="0" smtClean="0">
                <a:solidFill>
                  <a:srgbClr val="FF0000"/>
                </a:solidFill>
              </a:rPr>
              <a:t>calibration</a:t>
            </a:r>
            <a:r>
              <a:rPr lang="en-US" dirty="0" smtClean="0">
                <a:solidFill>
                  <a:schemeClr val="tx2"/>
                </a:solidFill>
              </a:rPr>
              <a:t> resources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Continued availability of </a:t>
            </a:r>
            <a:r>
              <a:rPr lang="en-US" dirty="0" smtClean="0">
                <a:solidFill>
                  <a:srgbClr val="FF0000"/>
                </a:solidFill>
              </a:rPr>
              <a:t>validation</a:t>
            </a:r>
            <a:r>
              <a:rPr lang="en-US" dirty="0" smtClean="0">
                <a:solidFill>
                  <a:schemeClr val="tx2"/>
                </a:solidFill>
              </a:rPr>
              <a:t> resources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Continued ability to </a:t>
            </a:r>
            <a:r>
              <a:rPr lang="en-US" dirty="0" smtClean="0">
                <a:solidFill>
                  <a:srgbClr val="FF0000"/>
                </a:solidFill>
              </a:rPr>
              <a:t>update</a:t>
            </a:r>
            <a:r>
              <a:rPr lang="en-US" dirty="0" smtClean="0">
                <a:solidFill>
                  <a:schemeClr val="tx2"/>
                </a:solidFill>
              </a:rPr>
              <a:t> algorithms and </a:t>
            </a:r>
            <a:r>
              <a:rPr lang="en-US" dirty="0" smtClean="0">
                <a:solidFill>
                  <a:srgbClr val="FF0000"/>
                </a:solidFill>
              </a:rPr>
              <a:t>reprocess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44575"/>
            <a:ext cx="9144000" cy="2384425"/>
          </a:xfrm>
        </p:spPr>
        <p:txBody>
          <a:bodyPr>
            <a:no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Maintaining </a:t>
            </a:r>
            <a:r>
              <a:rPr lang="en-GB" dirty="0" smtClean="0">
                <a:solidFill>
                  <a:srgbClr val="FF0000"/>
                </a:solidFill>
              </a:rPr>
              <a:t>continuity</a:t>
            </a:r>
            <a:r>
              <a:rPr lang="en-GB" dirty="0" smtClean="0">
                <a:solidFill>
                  <a:schemeClr val="tx2"/>
                </a:solidFill>
              </a:rPr>
              <a:t/>
            </a:r>
            <a:br>
              <a:rPr lang="en-GB" dirty="0" smtClean="0">
                <a:solidFill>
                  <a:schemeClr val="tx2"/>
                </a:solidFill>
              </a:rPr>
            </a:br>
            <a:r>
              <a:rPr lang="en-GB" dirty="0" smtClean="0">
                <a:solidFill>
                  <a:schemeClr val="tx2"/>
                </a:solidFill>
              </a:rPr>
              <a:t>in the satellite aerosol record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10000"/>
            <a:ext cx="7239000" cy="1295400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en-US" dirty="0" smtClean="0"/>
              <a:t>Andrew Sayer</a:t>
            </a:r>
            <a:br>
              <a:rPr lang="en-US" dirty="0" smtClean="0"/>
            </a:br>
            <a:r>
              <a:rPr lang="en-US" dirty="0" smtClean="0"/>
              <a:t>GESTAR-USRA at NASA GSFC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andrew.sayer@nasa.gov</a:t>
            </a:r>
            <a:r>
              <a:rPr lang="en-US" dirty="0" smtClean="0"/>
              <a:t> </a:t>
            </a:r>
          </a:p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with thanks to many others for discussions</a:t>
            </a:r>
          </a:p>
        </p:txBody>
      </p:sp>
      <p:pic>
        <p:nvPicPr>
          <p:cNvPr id="4" name="Picture 3" descr="http://upload.wikimedia.org/wikipedia/commons/2/25/Nasa-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623" y="5801392"/>
            <a:ext cx="960120" cy="822008"/>
          </a:xfrm>
          <a:prstGeom prst="rect">
            <a:avLst/>
          </a:prstGeom>
          <a:noFill/>
        </p:spPr>
      </p:pic>
      <p:pic>
        <p:nvPicPr>
          <p:cNvPr id="5" name="Picture 2" descr="C:\Users\asayer\Desktop\new_gsfc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6172136"/>
            <a:ext cx="1057423" cy="457264"/>
          </a:xfrm>
          <a:prstGeom prst="rect">
            <a:avLst/>
          </a:prstGeom>
          <a:noFill/>
        </p:spPr>
      </p:pic>
      <p:pic>
        <p:nvPicPr>
          <p:cNvPr id="6" name="Picture 1" descr="C:\Users\asayer\AppData\Local\Microsoft\Windows\Temporary Internet Files\Content.Outlook\RYKKVHWJ\Official_gestar_logo_rg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56380" y="6073694"/>
            <a:ext cx="1172511" cy="555706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6019800"/>
            <a:ext cx="857291" cy="63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34000" y="2819400"/>
            <a:ext cx="251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^passive</a:t>
            </a:r>
            <a:br>
              <a:rPr lang="en-US" sz="2400" dirty="0" smtClean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</a:br>
            <a:r>
              <a:rPr lang="en-US" sz="2400" dirty="0" smtClean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total column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not UV</a:t>
            </a:r>
            <a:br>
              <a:rPr lang="en-US" sz="2400" dirty="0" smtClean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</a:br>
            <a:r>
              <a:rPr lang="en-US" sz="2400" dirty="0" smtClean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polar-orbiting</a:t>
            </a:r>
            <a:endParaRPr lang="en-GB" sz="2400" dirty="0">
              <a:solidFill>
                <a:schemeClr val="tx2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tx2"/>
                </a:solidFill>
              </a:rPr>
              <a:t>“Continuity” depends on your needs</a:t>
            </a:r>
            <a:endParaRPr lang="en-GB" sz="3600" dirty="0">
              <a:solidFill>
                <a:schemeClr val="tx2"/>
              </a:solidFill>
            </a:endParaRPr>
          </a:p>
        </p:txBody>
      </p:sp>
      <p:pic>
        <p:nvPicPr>
          <p:cNvPr id="2050" name="Picture 2" descr="https://upload.wikimedia.org/wikipedia/commons/a/a3/Eq_it-na_pizza-margherita_sep2005_sm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905000"/>
            <a:ext cx="3901440" cy="2926080"/>
          </a:xfrm>
          <a:prstGeom prst="rect">
            <a:avLst/>
          </a:prstGeom>
          <a:noFill/>
        </p:spPr>
      </p:pic>
      <p:pic>
        <p:nvPicPr>
          <p:cNvPr id="2052" name="Picture 4" descr="Ravioli Marina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57375"/>
            <a:ext cx="4127500" cy="30956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" y="5334000"/>
            <a:ext cx="6323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Example: AOD at 550 nm vs. AOD at 870 nm</a:t>
            </a:r>
            <a:endParaRPr lang="en-GB" sz="24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9489" y="6400800"/>
            <a:ext cx="319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Images courtesy of Wikipedia</a:t>
            </a:r>
            <a:endParaRPr lang="en-GB" dirty="0">
              <a:solidFill>
                <a:schemeClr val="bg1">
                  <a:lumMod val="5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tx2"/>
                </a:solidFill>
              </a:rPr>
              <a:t>“Continuity” depends on your needs</a:t>
            </a:r>
            <a:endParaRPr lang="en-GB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https://upload.wikimedia.org/wikipedia/commons/a/a3/Eq_it-na_pizza-margherita_sep2005_sm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905000"/>
            <a:ext cx="3901440" cy="29260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" y="5334000"/>
            <a:ext cx="3927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Example: MODIS vs. VIIRS</a:t>
            </a:r>
            <a:endParaRPr lang="en-GB" sz="2400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39938" name="Picture 2" descr="https://upload.wikimedia.org/wikipedia/commons/thumb/2/29/Dominos_Pizza_NL.jpg/1280px-Dominos_Pizza_N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16227"/>
            <a:ext cx="4389120" cy="321297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869489" y="6400800"/>
            <a:ext cx="319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Images courtesy of Wikipedia</a:t>
            </a:r>
            <a:endParaRPr lang="en-GB" dirty="0">
              <a:solidFill>
                <a:schemeClr val="bg1">
                  <a:lumMod val="5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5786735"/>
            <a:ext cx="4524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… or Deep Blue vs. Dark Target</a:t>
            </a:r>
            <a:endParaRPr lang="en-GB" sz="2400" dirty="0"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tx2"/>
                </a:solidFill>
              </a:rPr>
              <a:t>“Continuity” depends on your needs</a:t>
            </a:r>
            <a:endParaRPr lang="en-GB" sz="36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5334000"/>
            <a:ext cx="5701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Example: MODIS Terra vs. MODIS Aqua</a:t>
            </a:r>
            <a:endParaRPr lang="en-GB" sz="2400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40964" name="Picture 4" descr="Image result for named coke bott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600200"/>
            <a:ext cx="5695950" cy="320040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539342" y="6400800"/>
            <a:ext cx="4604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Image courtesy of coca-colacompany.com</a:t>
            </a:r>
            <a:endParaRPr lang="en-GB" dirty="0">
              <a:solidFill>
                <a:schemeClr val="bg1">
                  <a:lumMod val="5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tx2"/>
                </a:solidFill>
              </a:rPr>
              <a:t>“Continuity” depends on your needs</a:t>
            </a:r>
            <a:endParaRPr lang="en-GB" sz="36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5334000"/>
            <a:ext cx="7887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Example: MODIS Terra in 2000 vs. MODIS Terra in 2015</a:t>
            </a:r>
            <a:endParaRPr lang="en-GB" sz="2400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43010" name="Picture 2" descr="Image result for original cok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371600"/>
            <a:ext cx="6534150" cy="366712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869489" y="6400800"/>
            <a:ext cx="3245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Image courtesy of history.com</a:t>
            </a:r>
            <a:endParaRPr lang="en-GB" dirty="0">
              <a:solidFill>
                <a:schemeClr val="bg1">
                  <a:lumMod val="5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tx2"/>
                </a:solidFill>
              </a:rPr>
              <a:t>“Continuity” depends on your needs</a:t>
            </a:r>
            <a:endParaRPr lang="en-GB" sz="36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5334000"/>
            <a:ext cx="5108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Example: Well, we’ve not had any…</a:t>
            </a:r>
            <a:endParaRPr lang="en-GB" sz="2400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44034" name="Picture 2" descr="Image result for ford model t assembly 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190105"/>
            <a:ext cx="4987637" cy="391529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869489" y="6400800"/>
            <a:ext cx="319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Images courtesy of Wikipedia</a:t>
            </a:r>
            <a:endParaRPr lang="en-GB" dirty="0">
              <a:solidFill>
                <a:schemeClr val="bg1">
                  <a:lumMod val="5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24142</TotalTime>
  <Words>564</Words>
  <Application>Microsoft Office PowerPoint</Application>
  <PresentationFormat>On-screen Show (4:3)</PresentationFormat>
  <Paragraphs>503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Maintaining continuity in the satellite aerosol record</vt:lpstr>
      <vt:lpstr>Maintaining continuity in the satellite aerosol record</vt:lpstr>
      <vt:lpstr>Maintaining continuity in the satellite aerosol record</vt:lpstr>
      <vt:lpstr>Maintaining continuity in the satellite aerosol record</vt:lpstr>
      <vt:lpstr>“Continuity” depends on your needs</vt:lpstr>
      <vt:lpstr>“Continuity” depends on your needs</vt:lpstr>
      <vt:lpstr>“Continuity” depends on your needs</vt:lpstr>
      <vt:lpstr>“Continuity” depends on your needs</vt:lpstr>
      <vt:lpstr>“Continuity” depends on your needs</vt:lpstr>
      <vt:lpstr>Slide 10</vt:lpstr>
      <vt:lpstr>There is a long time series of similar* spaceborne instruments</vt:lpstr>
      <vt:lpstr>There is a long time series of similar* spaceborne instruments</vt:lpstr>
      <vt:lpstr>There is a long time series of similar* spaceborne instruments</vt:lpstr>
      <vt:lpstr>There is a long time series of similar* spaceborne instruments</vt:lpstr>
      <vt:lpstr>Wavelengths are slightly different</vt:lpstr>
      <vt:lpstr>Orbital parameters are slightly different</vt:lpstr>
      <vt:lpstr>Slide 17</vt:lpstr>
      <vt:lpstr>Orbital parameters are slightly different</vt:lpstr>
      <vt:lpstr>Pixel sizes are different</vt:lpstr>
      <vt:lpstr>Pixel sizes are different</vt:lpstr>
      <vt:lpstr>Calibration degrades</vt:lpstr>
      <vt:lpstr>Slide 22</vt:lpstr>
      <vt:lpstr>We can apply identical algorithms to the two MODIS sensors</vt:lpstr>
      <vt:lpstr>We can apply identical algorithms to the two MODIS sensors</vt:lpstr>
      <vt:lpstr>Even that does not guarantee consistency in retrieved quantities</vt:lpstr>
      <vt:lpstr>We can apply similar algorithms to these similar sensors</vt:lpstr>
      <vt:lpstr>We can assess and maintain stability with on-board mechanisms and/or (presumably) invariant surface targets</vt:lpstr>
      <vt:lpstr>We can assess offsets and stability with ground-truth validation data</vt:lpstr>
      <vt:lpstr>We can cross-calibrate to obtain radiometric consistency</vt:lpstr>
      <vt:lpstr>We can regrid to common (level 3) scales</vt:lpstr>
      <vt:lpstr>We can bias-correct against reference data</vt:lpstr>
      <vt:lpstr>Slide 32</vt:lpstr>
      <vt:lpstr>Slide 33</vt:lpstr>
      <vt:lpstr>Slide 34</vt:lpstr>
      <vt:lpstr>Slide 35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Blue talk</dc:title>
  <dc:creator>Andrew M Sayer</dc:creator>
  <cp:lastModifiedBy>Andrew M Sayer</cp:lastModifiedBy>
  <cp:revision>166</cp:revision>
  <dcterms:created xsi:type="dcterms:W3CDTF">2017-01-09T19:51:52Z</dcterms:created>
  <dcterms:modified xsi:type="dcterms:W3CDTF">2017-06-13T19:06:55Z</dcterms:modified>
</cp:coreProperties>
</file>