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7" r:id="rId2"/>
  </p:sldMasterIdLst>
  <p:notesMasterIdLst>
    <p:notesMasterId r:id="rId45"/>
  </p:notesMasterIdLst>
  <p:sldIdLst>
    <p:sldId id="257" r:id="rId3"/>
    <p:sldId id="256" r:id="rId4"/>
    <p:sldId id="298" r:id="rId5"/>
    <p:sldId id="258" r:id="rId6"/>
    <p:sldId id="259" r:id="rId7"/>
    <p:sldId id="284" r:id="rId8"/>
    <p:sldId id="277" r:id="rId9"/>
    <p:sldId id="261" r:id="rId10"/>
    <p:sldId id="278" r:id="rId11"/>
    <p:sldId id="279" r:id="rId12"/>
    <p:sldId id="280" r:id="rId13"/>
    <p:sldId id="299" r:id="rId14"/>
    <p:sldId id="285" r:id="rId15"/>
    <p:sldId id="286" r:id="rId16"/>
    <p:sldId id="287" r:id="rId17"/>
    <p:sldId id="281" r:id="rId18"/>
    <p:sldId id="288" r:id="rId19"/>
    <p:sldId id="264" r:id="rId20"/>
    <p:sldId id="265" r:id="rId21"/>
    <p:sldId id="294" r:id="rId22"/>
    <p:sldId id="295" r:id="rId23"/>
    <p:sldId id="267" r:id="rId24"/>
    <p:sldId id="293" r:id="rId25"/>
    <p:sldId id="269" r:id="rId26"/>
    <p:sldId id="266" r:id="rId27"/>
    <p:sldId id="292" r:id="rId28"/>
    <p:sldId id="290" r:id="rId29"/>
    <p:sldId id="262" r:id="rId30"/>
    <p:sldId id="263" r:id="rId31"/>
    <p:sldId id="289" r:id="rId32"/>
    <p:sldId id="291" r:id="rId33"/>
    <p:sldId id="296" r:id="rId34"/>
    <p:sldId id="270" r:id="rId35"/>
    <p:sldId id="271" r:id="rId36"/>
    <p:sldId id="275" r:id="rId37"/>
    <p:sldId id="276" r:id="rId38"/>
    <p:sldId id="272" r:id="rId39"/>
    <p:sldId id="273" r:id="rId40"/>
    <p:sldId id="274" r:id="rId41"/>
    <p:sldId id="282" r:id="rId42"/>
    <p:sldId id="297" r:id="rId43"/>
    <p:sldId id="26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97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F2547B-85A0-46EC-8EED-5FF86F1ABCBE}" type="datetimeFigureOut">
              <a:rPr lang="en-US" smtClean="0"/>
              <a:pPr/>
              <a:t>5/31/2013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668E8-7350-44D0-BBB8-F548763175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A9DB58C7-1A61-4B85-B5B9-009EC96AECCA}" type="slidenum">
              <a:rPr lang="en-US" altLang="en-US" smtClean="0"/>
              <a:pPr>
                <a:defRPr/>
              </a:pPr>
              <a:t>1</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latin typeface="Arial" charset="0"/>
              </a:rPr>
              <a:t>This </a:t>
            </a:r>
            <a:r>
              <a:rPr lang="en-US" altLang="ja-JP" b="1" dirty="0" err="1" smtClean="0">
                <a:latin typeface="Arial" charset="0"/>
              </a:rPr>
              <a:t>albedo</a:t>
            </a:r>
            <a:r>
              <a:rPr lang="en-US" altLang="ja-JP" b="1" dirty="0" smtClean="0">
                <a:latin typeface="Arial" charset="0"/>
              </a:rPr>
              <a:t> model is based on Kondo et al. (1988) &amp; Yamazaki et al. (1991; 1993)</a:t>
            </a:r>
          </a:p>
          <a:p>
            <a:endParaRPr lang="en-US" dirty="0"/>
          </a:p>
        </p:txBody>
      </p:sp>
      <p:sp>
        <p:nvSpPr>
          <p:cNvPr id="4" name="Slide Number Placeholder 3"/>
          <p:cNvSpPr>
            <a:spLocks noGrp="1"/>
          </p:cNvSpPr>
          <p:nvPr>
            <p:ph type="sldNum" sz="quarter" idx="10"/>
          </p:nvPr>
        </p:nvSpPr>
        <p:spPr/>
        <p:txBody>
          <a:bodyPr/>
          <a:lstStyle/>
          <a:p>
            <a:fld id="{7A712AA3-9AE6-400B-AF25-D510D814ACD0}"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AAF85A6-8571-4337-9D7F-5DC73787CF10}"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7CF25B2-B54C-4BF6-AD95-88ADB5AEE8C5}" type="slidenum">
              <a:rPr lang="en-US" smtClean="0">
                <a:ea typeface="굴림" pitchFamily="34" charset="-127"/>
              </a:rPr>
              <a:pPr/>
              <a:t>18</a:t>
            </a:fld>
            <a:endParaRPr lang="en-US" smtClean="0">
              <a:ea typeface="굴림" pitchFamily="34" charset="-127"/>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B95A3-BA1A-4CE1-9489-C1BC2007E91D}" type="slidenum">
              <a:rPr lang="en-US"/>
              <a:pPr/>
              <a:t>20</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t>Hurricane tracks and statistics in 2005 and in 2006.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AC645-42CD-4F79-A592-C439CB0AB4AB}" type="slidenum">
              <a:rPr lang="en-US"/>
              <a:pPr/>
              <a:t>21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t>(a)  Extensive cooling of the Atlantic in 2006 of 0.5 – 1C in blue; b) increased dust aerosol over the Atlantic and north Africa ; c) increased rainfall just south of the dust layer and large reduction in rainfall over the western Atlantic and Caribbean  d)  overall increased in deep clouds over the eastern Atlantic (blue indicated colder cloud top), and reduced deep clouds over the western Atlantic and Caribbean </a:t>
            </a:r>
            <a:r>
              <a:rPr lang="en-US">
                <a:sym typeface="Wingdings" pitchFamily="2" charset="2"/>
              </a:rPr>
              <a:t> large-scale sinking motion over the W. Atlantic and Caribbean region, which will also kill hurricane, in addition to the cooler SST there.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Slide Number Placeholder 3"/>
          <p:cNvSpPr>
            <a:spLocks noGrp="1"/>
          </p:cNvSpPr>
          <p:nvPr>
            <p:ph type="sldNum" sz="quarter" idx="5"/>
          </p:nvPr>
        </p:nvSpPr>
        <p:spPr>
          <a:noFill/>
        </p:spPr>
        <p:txBody>
          <a:bodyPr/>
          <a:lstStyle/>
          <a:p>
            <a:fld id="{F0097D45-72F8-4EC7-8243-3A7133791B65}" type="slidenum">
              <a:rPr lang="ko-KR" altLang="en-US" smtClean="0">
                <a:ea typeface="굴림" pitchFamily="34" charset="-127"/>
              </a:rPr>
              <a:pPr/>
              <a:t>22</a:t>
            </a:fld>
            <a:endParaRPr lang="en-US" altLang="ko-KR" smtClean="0">
              <a:ea typeface="굴림" pitchFamily="34"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p>
        </p:txBody>
      </p:sp>
      <p:sp>
        <p:nvSpPr>
          <p:cNvPr id="91140" name="Slide Number Placeholder 3"/>
          <p:cNvSpPr>
            <a:spLocks noGrp="1"/>
          </p:cNvSpPr>
          <p:nvPr>
            <p:ph type="sldNum" sz="quarter" idx="5"/>
          </p:nvPr>
        </p:nvSpPr>
        <p:spPr>
          <a:noFill/>
        </p:spPr>
        <p:txBody>
          <a:bodyPr/>
          <a:lstStyle/>
          <a:p>
            <a:fld id="{C3B59F05-6A30-4A2C-AADA-8081404E83FA}" type="slidenum">
              <a:rPr lang="ko-KR" altLang="en-US" smtClean="0"/>
              <a:pPr/>
              <a:t>23</a:t>
            </a:fld>
            <a:endParaRPr lang="en-US" altLang="ko-K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0B5C1D36-3BFD-4332-ACDE-6CAAF7F0F2A6}" type="slidenum">
              <a:rPr lang="ko-KR" altLang="en-US" smtClean="0">
                <a:ea typeface="굴림" pitchFamily="34" charset="-127"/>
              </a:rPr>
              <a:pPr/>
              <a:t>25</a:t>
            </a:fld>
            <a:endParaRPr lang="en-US" altLang="ko-KR" smtClean="0">
              <a:ea typeface="굴림" pitchFamily="34"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fld id="{9B5AE07E-AD74-4F8E-AB16-351B74F2CDE7}" type="slidenum">
              <a:rPr lang="ko-KR" altLang="en-US" smtClean="0"/>
              <a:pPr/>
              <a:t>26</a:t>
            </a:fld>
            <a:endParaRPr lang="en-US" altLang="ko-K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685800" y="4343400"/>
            <a:ext cx="5486400" cy="4114800"/>
          </a:xfrm>
          <a:noFill/>
          <a:ln/>
        </p:spPr>
        <p:txBody>
          <a:bodyPr lIns="89997" tIns="44998" rIns="89997" bIns="44998"/>
          <a:lstStyle/>
          <a:p>
            <a:r>
              <a:rPr lang="en-US" smtClean="0"/>
              <a:t>The freezing-induced invigoration is confirmed by the analyses of the frequency of cloud occurrence and LWP with respect to six aerosol number concentration (CN) bins for six different cloud top height (CTH) ranges. As CN increases, high clouds occurred more frequently but low clouds occurred less frequently (Left). The right figure reveals that cloud water content increases drastically with the CN after it exceeds 0.8mm, the threshold used in slide 2, which thus explains the dependence on LWP for the relationship between rainfall frequency and CN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845AADA5-A7F6-415F-9A3A-4FDD17311C17}" type="slidenum">
              <a:rPr lang="en-US" altLang="en-US" smtClean="0"/>
              <a:pPr>
                <a:defRPr/>
              </a:pPr>
              <a:t>4</a:t>
            </a:fld>
            <a:endParaRPr lang="en-US" altLang="en-US" smtClean="0"/>
          </a:p>
        </p:txBody>
      </p:sp>
      <p:sp>
        <p:nvSpPr>
          <p:cNvPr id="72707" name="Rectangle 2"/>
          <p:cNvSpPr>
            <a:spLocks noGrp="1" noRot="1" noChangeAspect="1" noChangeArrowheads="1" noTextEdit="1"/>
          </p:cNvSpPr>
          <p:nvPr>
            <p:ph type="sldImg"/>
          </p:nvPr>
        </p:nvSpPr>
        <p:spPr>
          <a:xfrm>
            <a:off x="1143000" y="685800"/>
            <a:ext cx="4572000" cy="3429000"/>
          </a:xfrm>
          <a:ln/>
        </p:spPr>
      </p:sp>
      <p:sp>
        <p:nvSpPr>
          <p:cNvPr id="72708" name="Rectangle 3"/>
          <p:cNvSpPr>
            <a:spLocks noGrp="1" noChangeArrowheads="1"/>
          </p:cNvSpPr>
          <p:nvPr>
            <p:ph type="body" idx="1"/>
          </p:nvPr>
        </p:nvSpPr>
        <p:spPr>
          <a:xfrm>
            <a:off x="914920" y="4343400"/>
            <a:ext cx="5028161"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FCA928-E470-499D-B462-F211CFDFE63D}" type="slidenum">
              <a:rPr lang="en-US"/>
              <a:pPr/>
              <a:t>32</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a:t>Top left:  difference of MODIS AOD showing large increase in Saharan dust ;  Bottom left: Extensive cooling of SST indicated by TMI </a:t>
            </a:r>
          </a:p>
          <a:p>
            <a:r>
              <a:rPr lang="en-US"/>
              <a:t>top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07EF9D-8CDA-4B44-AF97-38DB3BA2E608}" type="slidenum">
              <a:rPr lang="en-US" altLang="en-US" smtClean="0"/>
              <a:pPr fontAlgn="base">
                <a:spcBef>
                  <a:spcPct val="0"/>
                </a:spcBef>
                <a:spcAft>
                  <a:spcPct val="0"/>
                </a:spcAft>
                <a:defRPr/>
              </a:pPr>
              <a:t>40</a:t>
            </a:fld>
            <a:endParaRPr lang="en-US" altLang="en-US"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p:txBody>
          <a:bodyPr/>
          <a:lstStyle/>
          <a:p>
            <a:pPr>
              <a:defRPr/>
            </a:pPr>
            <a:fld id="{D6745980-5BD8-4BDC-B832-91512C47167E}" type="slidenum">
              <a:rPr lang="en-US" smtClean="0"/>
              <a:pPr>
                <a:defRPr/>
              </a:pPr>
              <a:t>42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a:defRPr/>
            </a:pPr>
            <a:fld id="{FC38939E-55A9-4289-8C67-824F90B01A69}" type="slidenum">
              <a:rPr lang="en-US" altLang="en-US" smtClean="0"/>
              <a:pPr>
                <a:defRPr/>
              </a:pPr>
              <a:t>5</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slide shows A progressive buildup and increase in aerosol loading is clearly visible over northern India, associated with enhanced westerly-wind-blown dust transport from the </a:t>
            </a:r>
            <a:r>
              <a:rPr lang="en-US" sz="1200" kern="1200" baseline="0" dirty="0" err="1" smtClean="0">
                <a:solidFill>
                  <a:schemeClr val="tx1"/>
                </a:solidFill>
                <a:latin typeface="+mn-lt"/>
                <a:ea typeface="+mn-ea"/>
                <a:cs typeface="+mn-cs"/>
              </a:rPr>
              <a:t>Thar</a:t>
            </a:r>
            <a:r>
              <a:rPr lang="en-US" sz="1200" kern="1200" baseline="0" dirty="0" smtClean="0">
                <a:solidFill>
                  <a:schemeClr val="tx1"/>
                </a:solidFill>
                <a:latin typeface="+mn-lt"/>
                <a:ea typeface="+mn-ea"/>
                <a:cs typeface="+mn-cs"/>
              </a:rPr>
              <a:t> Desert into the IGP and Himalayan foothill region during the pre-monsoon season.</a:t>
            </a:r>
          </a:p>
          <a:p>
            <a:r>
              <a:rPr lang="en-US" sz="1200" kern="1200" baseline="0" dirty="0" smtClean="0">
                <a:solidFill>
                  <a:schemeClr val="tx1"/>
                </a:solidFill>
                <a:latin typeface="+mn-lt"/>
                <a:ea typeface="+mn-ea"/>
                <a:cs typeface="+mn-cs"/>
              </a:rPr>
              <a:t>And the dust loading is also observed to pile up against the southern slopes of the Himalayas, reaching elevated altitudes near the Himalayan snow cover, as indicated by CALIPSO </a:t>
            </a:r>
            <a:r>
              <a:rPr lang="en-US" sz="1200" kern="1200" baseline="0" dirty="0" err="1" smtClean="0">
                <a:solidFill>
                  <a:schemeClr val="tx1"/>
                </a:solidFill>
                <a:latin typeface="+mn-lt"/>
                <a:ea typeface="+mn-ea"/>
                <a:cs typeface="+mn-cs"/>
              </a:rPr>
              <a:t>lidar</a:t>
            </a:r>
            <a:r>
              <a:rPr lang="en-US" sz="1200" kern="1200" baseline="0" dirty="0" smtClean="0">
                <a:solidFill>
                  <a:schemeClr val="tx1"/>
                </a:solidFill>
                <a:latin typeface="+mn-lt"/>
                <a:ea typeface="+mn-ea"/>
                <a:cs typeface="+mn-cs"/>
              </a:rPr>
              <a:t> measurements.</a:t>
            </a:r>
            <a:endParaRPr lang="en-US" dirty="0"/>
          </a:p>
        </p:txBody>
      </p:sp>
      <p:sp>
        <p:nvSpPr>
          <p:cNvPr id="4" name="Slide Number Placeholder 3"/>
          <p:cNvSpPr>
            <a:spLocks noGrp="1"/>
          </p:cNvSpPr>
          <p:nvPr>
            <p:ph type="sldNum" sz="quarter" idx="10"/>
          </p:nvPr>
        </p:nvSpPr>
        <p:spPr/>
        <p:txBody>
          <a:bodyPr/>
          <a:lstStyle/>
          <a:p>
            <a:fld id="{F70CCA7D-14EC-4963-AE32-88B07E0DC746}"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p:txBody>
          <a:bodyPr/>
          <a:lstStyle/>
          <a:p>
            <a:pPr>
              <a:defRPr/>
            </a:pPr>
            <a:fld id="{ABB20174-971D-41E3-89B1-A9C74D5E1BBD}" type="slidenum">
              <a:rPr lang="en-US" smtClean="0"/>
              <a:pPr>
                <a:defRPr/>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C18AF8-08D2-4046-AFF6-AC5D7B92CC66}" type="slidenum">
              <a:rPr lang="en-US" altLang="en-US" smtClean="0"/>
              <a:pPr fontAlgn="base">
                <a:spcBef>
                  <a:spcPct val="0"/>
                </a:spcBef>
                <a:spcAft>
                  <a:spcPct val="0"/>
                </a:spcAft>
                <a:defRPr/>
              </a:pPr>
              <a:t>9</a:t>
            </a:fld>
            <a:endParaRPr lang="en-US" alt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B89197-13E4-4355-83FF-9452791B6684}" type="slidenum">
              <a:rPr lang="en-US" altLang="en-US" smtClean="0"/>
              <a:pPr fontAlgn="base">
                <a:spcBef>
                  <a:spcPct val="0"/>
                </a:spcBef>
                <a:spcAft>
                  <a:spcPct val="0"/>
                </a:spcAft>
                <a:defRPr/>
              </a:pPr>
              <a:t>10</a:t>
            </a:fld>
            <a:endParaRPr lang="en-US" alt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84405E-E968-46D8-96DD-323ADA0384D7}" type="slidenum">
              <a:rPr lang="en-US">
                <a:ea typeface="ＭＳ Ｐゴシック" pitchFamily="34" charset="-128"/>
              </a:rPr>
              <a:pPr/>
              <a:t>11</a:t>
            </a:fld>
            <a:endParaRPr lang="en-US">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A75FBAE-CAC3-4C6C-904F-A79729FA61EB}" type="slidenum">
              <a:rPr lang="en-US">
                <a:ea typeface="ＭＳ Ｐゴシック" pitchFamily="34" charset="-128"/>
              </a:rPr>
              <a:pPr>
                <a:defRPr/>
              </a:pPr>
              <a:t>12</a:t>
            </a:fld>
            <a:endParaRPr lang="en-US">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AD44379-74E9-4B48-A8EC-4A93F9B371F1}" type="datetimeFigureOut">
              <a:rPr lang="en-US" smtClean="0"/>
              <a:pPr/>
              <a:t>5/31/2013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5117468-85F5-4339-AE38-057F0AC94F3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9F3FF677-CCBC-4759-94FE-9F35F029063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D44379-74E9-4B48-A8EC-4A93F9B371F1}" type="datetimeFigureOut">
              <a:rPr lang="en-US" smtClean="0"/>
              <a:pPr/>
              <a:t>5/31/2013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D44379-74E9-4B48-A8EC-4A93F9B371F1}" type="datetimeFigureOut">
              <a:rPr lang="en-US" smtClean="0"/>
              <a:pPr/>
              <a:t>5/31/2013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44379-74E9-4B48-A8EC-4A93F9B371F1}" type="datetimeFigureOut">
              <a:rPr lang="en-US" smtClean="0"/>
              <a:pPr/>
              <a:t>5/31/2013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AD44379-74E9-4B48-A8EC-4A93F9B371F1}" type="datetimeFigureOut">
              <a:rPr lang="en-US" smtClean="0"/>
              <a:pPr/>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17468-85F5-4339-AE38-057F0AC94F3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AD44379-74E9-4B48-A8EC-4A93F9B371F1}" type="datetimeFigureOut">
              <a:rPr lang="en-US" smtClean="0"/>
              <a:pPr/>
              <a:t>5/31/2013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AD44379-74E9-4B48-A8EC-4A93F9B371F1}" type="datetimeFigureOut">
              <a:rPr lang="en-US" smtClean="0"/>
              <a:pPr/>
              <a:t>5/31/2013</a:t>
            </a:fld>
            <a:endParaRPr lang="en-US"/>
          </a:p>
        </p:txBody>
      </p:sp>
      <p:sp>
        <p:nvSpPr>
          <p:cNvPr id="8" name="Slide Number Placeholder 7"/>
          <p:cNvSpPr>
            <a:spLocks noGrp="1"/>
          </p:cNvSpPr>
          <p:nvPr>
            <p:ph type="sldNum" sz="quarter" idx="11"/>
          </p:nvPr>
        </p:nvSpPr>
        <p:spPr/>
        <p:txBody>
          <a:bodyPr/>
          <a:lstStyle/>
          <a:p>
            <a:fld id="{95117468-85F5-4339-AE38-057F0AC94F36}"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44379-74E9-4B48-A8EC-4A93F9B371F1}" type="datetimeFigureOut">
              <a:rPr lang="en-US" smtClean="0"/>
              <a:pPr/>
              <a:t>5/31/2013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95117468-85F5-4339-AE38-057F0AC94F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AD44379-74E9-4B48-A8EC-4A93F9B371F1}" type="datetimeFigureOut">
              <a:rPr lang="en-US" smtClean="0"/>
              <a:pPr/>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17468-85F5-4339-AE38-057F0AC94F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AD44379-74E9-4B48-A8EC-4A93F9B371F1}" type="datetimeFigureOut">
              <a:rPr lang="en-US" smtClean="0"/>
              <a:pPr/>
              <a:t>5/31/2013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5117468-85F5-4339-AE38-057F0AC94F3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44379-74E9-4B48-A8EC-4A93F9B371F1}" type="datetimeFigureOut">
              <a:rPr lang="en-US" smtClean="0"/>
              <a:pPr/>
              <a:t>5/31/2013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17468-85F5-4339-AE38-057F0AC94F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19.xml"/><Relationship Id="rId4" Type="http://schemas.openxmlformats.org/officeDocument/2006/relationships/image" Target="../media/image59.wmf"/></Relationships>
</file>

<file path=ppt/slides/_rels/slide3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59.wmf"/><Relationship Id="rId1" Type="http://schemas.openxmlformats.org/officeDocument/2006/relationships/slideLayout" Target="../slideLayouts/slideLayout19.xml"/><Relationship Id="rId5" Type="http://schemas.openxmlformats.org/officeDocument/2006/relationships/image" Target="../media/image57.wmf"/><Relationship Id="rId4" Type="http://schemas.openxmlformats.org/officeDocument/2006/relationships/image" Target="../media/image58.wmf"/></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India"/>
          <p:cNvPicPr>
            <a:picLocks noChangeAspect="1" noChangeArrowheads="1"/>
          </p:cNvPicPr>
          <p:nvPr/>
        </p:nvPicPr>
        <p:blipFill>
          <a:blip r:embed="rId3" cstate="print"/>
          <a:srcRect/>
          <a:stretch>
            <a:fillRect/>
          </a:stretch>
        </p:blipFill>
        <p:spPr bwMode="auto">
          <a:xfrm>
            <a:off x="0" y="-601663"/>
            <a:ext cx="9144000" cy="8229601"/>
          </a:xfrm>
          <a:prstGeom prst="rect">
            <a:avLst/>
          </a:prstGeom>
          <a:noFill/>
          <a:ln w="9525">
            <a:noFill/>
            <a:miter lim="800000"/>
            <a:headEnd/>
            <a:tailEnd/>
          </a:ln>
        </p:spPr>
      </p:pic>
      <p:sp>
        <p:nvSpPr>
          <p:cNvPr id="2052" name="Rectangle 2"/>
          <p:cNvSpPr>
            <a:spLocks noGrp="1" noChangeArrowheads="1"/>
          </p:cNvSpPr>
          <p:nvPr>
            <p:ph type="title"/>
          </p:nvPr>
        </p:nvSpPr>
        <p:spPr>
          <a:xfrm>
            <a:off x="457200" y="685800"/>
            <a:ext cx="8458200" cy="1447800"/>
          </a:xfrm>
        </p:spPr>
        <p:txBody>
          <a:bodyPr>
            <a:normAutofit fontScale="90000"/>
          </a:bodyPr>
          <a:lstStyle/>
          <a:p>
            <a:pPr eaLnBrk="1" hangingPunct="1">
              <a:tabLst>
                <a:tab pos="5080000" algn="l"/>
              </a:tabLst>
            </a:pPr>
            <a:r>
              <a:rPr lang="en-US" sz="1800" dirty="0" smtClean="0">
                <a:solidFill>
                  <a:srgbClr val="FFFF00"/>
                </a:solidFill>
              </a:rPr>
              <a:t/>
            </a:r>
            <a:br>
              <a:rPr lang="en-US" sz="1800" dirty="0" smtClean="0">
                <a:solidFill>
                  <a:srgbClr val="FFFF00"/>
                </a:solidFill>
              </a:rPr>
            </a:br>
            <a:r>
              <a:rPr lang="en-US" sz="3600" dirty="0" smtClean="0">
                <a:solidFill>
                  <a:srgbClr val="FF3300"/>
                </a:solidFill>
                <a:latin typeface="Comic Sans MS" pitchFamily="66" charset="0"/>
              </a:rPr>
              <a:t>Aerosol and Water Cycle Interaction:</a:t>
            </a:r>
            <a:br>
              <a:rPr lang="en-US" sz="3600" dirty="0" smtClean="0">
                <a:solidFill>
                  <a:srgbClr val="FF3300"/>
                </a:solidFill>
                <a:latin typeface="Comic Sans MS" pitchFamily="66" charset="0"/>
              </a:rPr>
            </a:br>
            <a:r>
              <a:rPr lang="en-US" sz="3600" dirty="0" smtClean="0">
                <a:solidFill>
                  <a:srgbClr val="FF3300"/>
                </a:solidFill>
                <a:latin typeface="Comic Sans MS" pitchFamily="66" charset="0"/>
              </a:rPr>
              <a:t>Past,  Present and Future</a:t>
            </a:r>
            <a:endParaRPr lang="en-US" sz="16800" dirty="0" smtClean="0">
              <a:solidFill>
                <a:srgbClr val="FF3300"/>
              </a:solidFill>
              <a:latin typeface="Comic Sans MS" pitchFamily="66" charset="0"/>
            </a:endParaRPr>
          </a:p>
        </p:txBody>
      </p:sp>
      <p:sp>
        <p:nvSpPr>
          <p:cNvPr id="2053" name="Rectangle 3"/>
          <p:cNvSpPr>
            <a:spLocks noGrp="1" noChangeArrowheads="1"/>
          </p:cNvSpPr>
          <p:nvPr>
            <p:ph idx="1"/>
          </p:nvPr>
        </p:nvSpPr>
        <p:spPr>
          <a:xfrm>
            <a:off x="914400" y="2895600"/>
            <a:ext cx="7340600" cy="1731963"/>
          </a:xfrm>
        </p:spPr>
        <p:txBody>
          <a:bodyPr>
            <a:normAutofit fontScale="92500" lnSpcReduction="10000"/>
          </a:bodyPr>
          <a:lstStyle/>
          <a:p>
            <a:pPr algn="ctr" eaLnBrk="1" hangingPunct="1">
              <a:buFontTx/>
              <a:buNone/>
            </a:pPr>
            <a:endParaRPr lang="en-US" sz="2400" dirty="0" smtClean="0">
              <a:solidFill>
                <a:schemeClr val="bg1"/>
              </a:solidFill>
            </a:endParaRPr>
          </a:p>
          <a:p>
            <a:pPr algn="ctr" eaLnBrk="1" hangingPunct="1">
              <a:buFontTx/>
              <a:buNone/>
            </a:pPr>
            <a:r>
              <a:rPr lang="en-US" sz="2800" dirty="0" smtClean="0">
                <a:solidFill>
                  <a:schemeClr val="bg1"/>
                </a:solidFill>
                <a:latin typeface="Comic Sans MS" pitchFamily="66" charset="0"/>
              </a:rPr>
              <a:t>William K. M. Lau</a:t>
            </a:r>
          </a:p>
          <a:p>
            <a:pPr algn="ctr" eaLnBrk="1" hangingPunct="1">
              <a:buFontTx/>
              <a:buNone/>
            </a:pPr>
            <a:r>
              <a:rPr lang="en-US" sz="2800" dirty="0" smtClean="0">
                <a:solidFill>
                  <a:schemeClr val="bg1"/>
                </a:solidFill>
                <a:latin typeface="Comic Sans MS" pitchFamily="66" charset="0"/>
              </a:rPr>
              <a:t>Earth Science Division</a:t>
            </a:r>
          </a:p>
          <a:p>
            <a:pPr algn="ctr" eaLnBrk="1" hangingPunct="1">
              <a:buFontTx/>
              <a:buNone/>
            </a:pPr>
            <a:r>
              <a:rPr lang="en-US" sz="2800" dirty="0" smtClean="0">
                <a:solidFill>
                  <a:schemeClr val="bg1"/>
                </a:solidFill>
                <a:latin typeface="Comic Sans MS" pitchFamily="66" charset="0"/>
              </a:rPr>
              <a:t>NASA/GSFC</a:t>
            </a:r>
          </a:p>
          <a:p>
            <a:pPr eaLnBrk="1" hangingPunct="1">
              <a:buFontTx/>
              <a:buNone/>
            </a:pPr>
            <a:endParaRPr lang="en-US" dirty="0" smtClean="0">
              <a:solidFill>
                <a:schemeClr val="bg1"/>
              </a:solidFill>
            </a:endParaRPr>
          </a:p>
          <a:p>
            <a:pPr eaLnBrk="1" hangingPunct="1">
              <a:buFontTx/>
              <a:buNone/>
            </a:pPr>
            <a:endParaRPr lang="en-US" dirty="0" smtClean="0">
              <a:solidFill>
                <a:schemeClr val="bg1"/>
              </a:solidFill>
            </a:endParaRPr>
          </a:p>
        </p:txBody>
      </p:sp>
      <p:sp>
        <p:nvSpPr>
          <p:cNvPr id="7" name="Date Placeholder 3"/>
          <p:cNvSpPr>
            <a:spLocks noGrp="1"/>
          </p:cNvSpPr>
          <p:nvPr>
            <p:ph type="dt" sz="half" idx="10"/>
          </p:nvPr>
        </p:nvSpPr>
        <p:spPr/>
        <p:txBody>
          <a:bodyPr/>
          <a:lstStyle/>
          <a:p>
            <a:pPr>
              <a:defRPr/>
            </a:pPr>
            <a:endParaRPr lang="en-US" altLang="en-US"/>
          </a:p>
          <a:p>
            <a:pPr>
              <a:defRPr/>
            </a:pPr>
            <a:endParaRPr lang="en-US" altLang="en-US"/>
          </a:p>
        </p:txBody>
      </p:sp>
      <p:pic>
        <p:nvPicPr>
          <p:cNvPr id="2054" name="Picture 8" descr="NASA Logo"/>
          <p:cNvPicPr>
            <a:picLocks noChangeAspect="1" noChangeArrowheads="1" noCrop="1"/>
          </p:cNvPicPr>
          <p:nvPr/>
        </p:nvPicPr>
        <p:blipFill>
          <a:blip r:embed="rId4" cstate="print"/>
          <a:srcRect/>
          <a:stretch>
            <a:fillRect/>
          </a:stretch>
        </p:blipFill>
        <p:spPr bwMode="auto">
          <a:xfrm>
            <a:off x="8251825" y="0"/>
            <a:ext cx="892175" cy="777875"/>
          </a:xfrm>
          <a:prstGeom prst="rect">
            <a:avLst/>
          </a:prstGeom>
          <a:noFill/>
          <a:ln w="9525">
            <a:noFill/>
            <a:miter lim="800000"/>
            <a:headEnd/>
            <a:tailEnd/>
          </a:ln>
        </p:spPr>
      </p:pic>
      <p:sp>
        <p:nvSpPr>
          <p:cNvPr id="2055" name="Text Box 12"/>
          <p:cNvSpPr txBox="1">
            <a:spLocks noChangeArrowheads="1"/>
          </p:cNvSpPr>
          <p:nvPr/>
        </p:nvSpPr>
        <p:spPr bwMode="auto">
          <a:xfrm>
            <a:off x="304800" y="5257800"/>
            <a:ext cx="8374344" cy="1015663"/>
          </a:xfrm>
          <a:prstGeom prst="rect">
            <a:avLst/>
          </a:prstGeom>
          <a:noFill/>
          <a:ln w="9525">
            <a:noFill/>
            <a:miter lim="800000"/>
            <a:headEnd/>
            <a:tailEnd/>
          </a:ln>
        </p:spPr>
        <p:txBody>
          <a:bodyPr wrap="square">
            <a:spAutoFit/>
          </a:bodyPr>
          <a:lstStyle/>
          <a:p>
            <a:r>
              <a:rPr lang="en-US" sz="2000" dirty="0">
                <a:solidFill>
                  <a:srgbClr val="FFFF66"/>
                </a:solidFill>
              </a:rPr>
              <a:t>With  contributions from: </a:t>
            </a:r>
            <a:r>
              <a:rPr lang="en-US" sz="2000" dirty="0" smtClean="0">
                <a:solidFill>
                  <a:srgbClr val="FFFF66"/>
                </a:solidFill>
              </a:rPr>
              <a:t>  K</a:t>
            </a:r>
            <a:r>
              <a:rPr lang="en-US" sz="2000" dirty="0">
                <a:solidFill>
                  <a:srgbClr val="FFFF66"/>
                </a:solidFill>
              </a:rPr>
              <a:t>. M. Kim, </a:t>
            </a:r>
            <a:r>
              <a:rPr lang="en-US" sz="2000" dirty="0" smtClean="0">
                <a:solidFill>
                  <a:srgbClr val="FFFF66"/>
                </a:solidFill>
              </a:rPr>
              <a:t>D. Rosenfeld,  Zhanqing Li</a:t>
            </a:r>
            <a:r>
              <a:rPr lang="en-US" sz="2000" dirty="0" smtClean="0">
                <a:solidFill>
                  <a:srgbClr val="FFFF66"/>
                </a:solidFill>
              </a:rPr>
              <a:t>, M. Chin,   </a:t>
            </a:r>
            <a:r>
              <a:rPr lang="en-US" sz="2000" dirty="0" smtClean="0">
                <a:solidFill>
                  <a:srgbClr val="FFFF66"/>
                </a:solidFill>
              </a:rPr>
              <a:t>T. J. Yasunari, S. C.  Tsay,  C</a:t>
            </a:r>
            <a:r>
              <a:rPr lang="en-US" sz="2000" dirty="0">
                <a:solidFill>
                  <a:srgbClr val="FFFF66"/>
                </a:solidFill>
              </a:rPr>
              <a:t>. Hsu,  R. </a:t>
            </a:r>
            <a:r>
              <a:rPr lang="en-US" sz="2000" dirty="0" smtClean="0">
                <a:solidFill>
                  <a:srgbClr val="FFFF66"/>
                </a:solidFill>
              </a:rPr>
              <a:t>Gautam,  P. Colarco,  D. Lee,  L. Oreopoulos,  A. </a:t>
            </a:r>
            <a:r>
              <a:rPr lang="en-US" sz="2000" dirty="0" err="1" smtClean="0">
                <a:solidFill>
                  <a:srgbClr val="FFFF66"/>
                </a:solidFill>
              </a:rPr>
              <a:t>DaSilva</a:t>
            </a:r>
            <a:r>
              <a:rPr lang="en-US" sz="2000" dirty="0" smtClean="0">
                <a:solidFill>
                  <a:srgbClr val="FFFF66"/>
                </a:solidFill>
              </a:rPr>
              <a:t>,  K.  Vadrevu,  R. Shi,  W. K. Tao</a:t>
            </a:r>
            <a:endParaRPr lang="en-US" sz="2000" dirty="0">
              <a:solidFill>
                <a:srgbClr val="FFFF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
          <p:cNvSpPr>
            <a:spLocks noGrp="1"/>
          </p:cNvSpPr>
          <p:nvPr>
            <p:ph type="dt" sz="half" idx="10"/>
          </p:nvPr>
        </p:nvSpPr>
        <p:spPr/>
        <p:txBody>
          <a:bodyPr/>
          <a:lstStyle/>
          <a:p>
            <a:pPr>
              <a:defRPr/>
            </a:pPr>
            <a:r>
              <a:rPr lang="en-US" altLang="en-US"/>
              <a:t> </a:t>
            </a:r>
          </a:p>
        </p:txBody>
      </p:sp>
      <p:sp>
        <p:nvSpPr>
          <p:cNvPr id="16" name="Footer Placeholder 15"/>
          <p:cNvSpPr>
            <a:spLocks noGrp="1"/>
          </p:cNvSpPr>
          <p:nvPr>
            <p:ph type="ftr" sz="quarter" idx="11"/>
          </p:nvPr>
        </p:nvSpPr>
        <p:spPr/>
        <p:txBody>
          <a:bodyPr/>
          <a:lstStyle/>
          <a:p>
            <a:pPr>
              <a:defRPr/>
            </a:pPr>
            <a:endParaRPr lang="en-US"/>
          </a:p>
        </p:txBody>
      </p:sp>
      <p:sp>
        <p:nvSpPr>
          <p:cNvPr id="17" name="Slide Number Placeholder 16"/>
          <p:cNvSpPr>
            <a:spLocks noGrp="1"/>
          </p:cNvSpPr>
          <p:nvPr>
            <p:ph type="sldNum" sz="quarter" idx="12"/>
          </p:nvPr>
        </p:nvSpPr>
        <p:spPr/>
        <p:txBody>
          <a:bodyPr/>
          <a:lstStyle/>
          <a:p>
            <a:pPr>
              <a:defRPr/>
            </a:pPr>
            <a:fld id="{41BD8D5C-4725-4E99-A834-834AEA2D9699}" type="slidenum">
              <a:rPr lang="en-US" smtClean="0"/>
              <a:pPr>
                <a:defRPr/>
              </a:pPr>
              <a:t>10</a:t>
            </a:fld>
            <a:endParaRPr lang="en-US"/>
          </a:p>
        </p:txBody>
      </p:sp>
      <p:sp>
        <p:nvSpPr>
          <p:cNvPr id="19" name="Title 18"/>
          <p:cNvSpPr>
            <a:spLocks noGrp="1"/>
          </p:cNvSpPr>
          <p:nvPr>
            <p:ph type="title" idx="4294967295"/>
          </p:nvPr>
        </p:nvSpPr>
        <p:spPr>
          <a:xfrm>
            <a:off x="0" y="0"/>
            <a:ext cx="8229600" cy="1143000"/>
          </a:xfrm>
        </p:spPr>
        <p:txBody>
          <a:bodyPr rtlCol="0">
            <a:normAutofit/>
          </a:bodyPr>
          <a:lstStyle/>
          <a:p>
            <a:pPr eaLnBrk="1" fontAlgn="auto" hangingPunct="1">
              <a:spcAft>
                <a:spcPts val="0"/>
              </a:spcAft>
              <a:defRPr/>
            </a:pPr>
            <a:r>
              <a:rPr lang="en-US" smtClean="0">
                <a:solidFill>
                  <a:srgbClr val="002060"/>
                </a:solidFill>
                <a:effectLst>
                  <a:outerShdw blurRad="38100" dist="38100" dir="2700000" algn="tl">
                    <a:srgbClr val="C0C0C0"/>
                  </a:outerShdw>
                </a:effectLst>
              </a:rPr>
              <a:t>The Pyramid Observatory</a:t>
            </a:r>
          </a:p>
        </p:txBody>
      </p:sp>
      <p:pic>
        <p:nvPicPr>
          <p:cNvPr id="48131" name="Picture 2" descr="abcstat_pos"/>
          <p:cNvPicPr>
            <a:picLocks noChangeAspect="1" noChangeArrowheads="1"/>
          </p:cNvPicPr>
          <p:nvPr/>
        </p:nvPicPr>
        <p:blipFill>
          <a:blip r:embed="rId3" cstate="print"/>
          <a:srcRect/>
          <a:stretch>
            <a:fillRect/>
          </a:stretch>
        </p:blipFill>
        <p:spPr bwMode="auto">
          <a:xfrm>
            <a:off x="0" y="4763"/>
            <a:ext cx="9180513" cy="6853237"/>
          </a:xfrm>
          <a:prstGeom prst="rect">
            <a:avLst/>
          </a:prstGeom>
          <a:solidFill>
            <a:srgbClr val="FFCCCC"/>
          </a:solidFill>
          <a:ln w="9525">
            <a:noFill/>
            <a:miter lim="800000"/>
            <a:headEnd/>
            <a:tailEnd/>
          </a:ln>
        </p:spPr>
      </p:pic>
      <p:sp>
        <p:nvSpPr>
          <p:cNvPr id="48132" name="Oval 3"/>
          <p:cNvSpPr>
            <a:spLocks noChangeArrowheads="1"/>
          </p:cNvSpPr>
          <p:nvPr/>
        </p:nvSpPr>
        <p:spPr bwMode="auto">
          <a:xfrm>
            <a:off x="4284663" y="2133600"/>
            <a:ext cx="71437" cy="73025"/>
          </a:xfrm>
          <a:prstGeom prst="ellipse">
            <a:avLst/>
          </a:prstGeom>
          <a:solidFill>
            <a:srgbClr val="FF3300"/>
          </a:solidFill>
          <a:ln w="9525">
            <a:solidFill>
              <a:srgbClr val="FF3300"/>
            </a:solidFill>
            <a:round/>
            <a:headEnd/>
            <a:tailEnd/>
          </a:ln>
        </p:spPr>
        <p:txBody>
          <a:bodyPr wrap="none" anchor="ctr"/>
          <a:lstStyle/>
          <a:p>
            <a:endParaRPr lang="en-US">
              <a:latin typeface="Calibri" pitchFamily="34" charset="0"/>
            </a:endParaRPr>
          </a:p>
        </p:txBody>
      </p:sp>
      <p:sp>
        <p:nvSpPr>
          <p:cNvPr id="48133" name="Oval 4"/>
          <p:cNvSpPr>
            <a:spLocks noChangeArrowheads="1"/>
          </p:cNvSpPr>
          <p:nvPr/>
        </p:nvSpPr>
        <p:spPr bwMode="auto">
          <a:xfrm>
            <a:off x="5292725" y="2914650"/>
            <a:ext cx="430213" cy="442913"/>
          </a:xfrm>
          <a:prstGeom prst="ellipse">
            <a:avLst/>
          </a:prstGeom>
          <a:noFill/>
          <a:ln w="57150">
            <a:solidFill>
              <a:srgbClr val="0000FF"/>
            </a:solidFill>
            <a:round/>
            <a:headEnd/>
            <a:tailEnd/>
          </a:ln>
        </p:spPr>
        <p:txBody>
          <a:bodyPr wrap="none" anchor="ctr"/>
          <a:lstStyle/>
          <a:p>
            <a:endParaRPr lang="en-US">
              <a:latin typeface="Calibri" pitchFamily="34" charset="0"/>
            </a:endParaRPr>
          </a:p>
        </p:txBody>
      </p:sp>
      <p:sp>
        <p:nvSpPr>
          <p:cNvPr id="287749" name="Text Box 5"/>
          <p:cNvSpPr txBox="1">
            <a:spLocks noChangeArrowheads="1"/>
          </p:cNvSpPr>
          <p:nvPr/>
        </p:nvSpPr>
        <p:spPr bwMode="auto">
          <a:xfrm rot="-327079">
            <a:off x="2627313" y="1341438"/>
            <a:ext cx="2311400" cy="366712"/>
          </a:xfrm>
          <a:prstGeom prst="rect">
            <a:avLst/>
          </a:prstGeom>
          <a:noFill/>
          <a:ln w="28575" algn="ctr">
            <a:noFill/>
            <a:miter lim="800000"/>
            <a:headEnd/>
            <a:tailEnd/>
          </a:ln>
          <a:effectLst/>
        </p:spPr>
        <p:txBody>
          <a:bodyPr wrap="none">
            <a:spAutoFit/>
          </a:bodyPr>
          <a:lstStyle/>
          <a:p>
            <a:pPr fontAlgn="auto">
              <a:spcBef>
                <a:spcPts val="0"/>
              </a:spcBef>
              <a:spcAft>
                <a:spcPts val="0"/>
              </a:spcAft>
              <a:defRPr/>
            </a:pPr>
            <a:r>
              <a:rPr lang="it-IT" b="1">
                <a:solidFill>
                  <a:srgbClr val="4D4D4D"/>
                </a:solidFill>
                <a:effectLst>
                  <a:outerShdw blurRad="38100" dist="38100" dir="2700000" algn="tl">
                    <a:srgbClr val="C0C0C0"/>
                  </a:outerShdw>
                </a:effectLst>
                <a:latin typeface="Tahoma" pitchFamily="34" charset="0"/>
                <a:cs typeface="+mn-cs"/>
              </a:rPr>
              <a:t>KHUMBU GLACIER</a:t>
            </a:r>
          </a:p>
        </p:txBody>
      </p:sp>
      <p:sp>
        <p:nvSpPr>
          <p:cNvPr id="48135" name="Text Box 6"/>
          <p:cNvSpPr txBox="1">
            <a:spLocks noChangeArrowheads="1"/>
          </p:cNvSpPr>
          <p:nvPr/>
        </p:nvSpPr>
        <p:spPr bwMode="auto">
          <a:xfrm>
            <a:off x="0" y="1268413"/>
            <a:ext cx="768350" cy="366712"/>
          </a:xfrm>
          <a:prstGeom prst="rect">
            <a:avLst/>
          </a:prstGeom>
          <a:solidFill>
            <a:srgbClr val="0000FF"/>
          </a:solidFill>
          <a:ln w="28575" algn="ctr">
            <a:noFill/>
            <a:miter lim="800000"/>
            <a:headEnd/>
            <a:tailEnd/>
          </a:ln>
        </p:spPr>
        <p:txBody>
          <a:bodyPr wrap="none">
            <a:spAutoFit/>
          </a:bodyPr>
          <a:lstStyle/>
          <a:p>
            <a:r>
              <a:rPr lang="it-IT" b="1">
                <a:latin typeface="Tahoma" pitchFamily="34" charset="0"/>
              </a:rPr>
              <a:t>Tibet</a:t>
            </a:r>
          </a:p>
        </p:txBody>
      </p:sp>
      <p:sp>
        <p:nvSpPr>
          <p:cNvPr id="48136" name="Text Box 7"/>
          <p:cNvSpPr txBox="1">
            <a:spLocks noChangeArrowheads="1"/>
          </p:cNvSpPr>
          <p:nvPr/>
        </p:nvSpPr>
        <p:spPr bwMode="auto">
          <a:xfrm>
            <a:off x="8297863" y="1196975"/>
            <a:ext cx="846137" cy="366713"/>
          </a:xfrm>
          <a:prstGeom prst="rect">
            <a:avLst/>
          </a:prstGeom>
          <a:solidFill>
            <a:srgbClr val="0000FF"/>
          </a:solidFill>
          <a:ln w="28575" algn="ctr">
            <a:noFill/>
            <a:miter lim="800000"/>
            <a:headEnd/>
            <a:tailEnd/>
          </a:ln>
        </p:spPr>
        <p:txBody>
          <a:bodyPr wrap="none">
            <a:spAutoFit/>
          </a:bodyPr>
          <a:lstStyle/>
          <a:p>
            <a:r>
              <a:rPr lang="it-IT" b="1">
                <a:latin typeface="Tahoma" pitchFamily="34" charset="0"/>
              </a:rPr>
              <a:t>Nepal</a:t>
            </a:r>
          </a:p>
        </p:txBody>
      </p:sp>
      <p:sp>
        <p:nvSpPr>
          <p:cNvPr id="48137" name="Rectangle 8"/>
          <p:cNvSpPr>
            <a:spLocks noChangeArrowheads="1"/>
          </p:cNvSpPr>
          <p:nvPr/>
        </p:nvSpPr>
        <p:spPr bwMode="auto">
          <a:xfrm>
            <a:off x="3708400" y="2205038"/>
            <a:ext cx="71438" cy="71437"/>
          </a:xfrm>
          <a:prstGeom prst="rect">
            <a:avLst/>
          </a:prstGeom>
          <a:solidFill>
            <a:srgbClr val="DDDDDD"/>
          </a:solidFill>
          <a:ln w="28575" algn="ctr">
            <a:noFill/>
            <a:miter lim="800000"/>
            <a:headEnd/>
            <a:tailEnd/>
          </a:ln>
        </p:spPr>
        <p:txBody>
          <a:bodyPr wrap="none" anchor="ctr">
            <a:spAutoFit/>
          </a:bodyPr>
          <a:lstStyle/>
          <a:p>
            <a:endParaRPr lang="en-US">
              <a:latin typeface="Calibri" pitchFamily="34" charset="0"/>
            </a:endParaRPr>
          </a:p>
        </p:txBody>
      </p:sp>
      <p:sp>
        <p:nvSpPr>
          <p:cNvPr id="48138" name="Oval 9"/>
          <p:cNvSpPr>
            <a:spLocks noChangeArrowheads="1"/>
          </p:cNvSpPr>
          <p:nvPr/>
        </p:nvSpPr>
        <p:spPr bwMode="auto">
          <a:xfrm>
            <a:off x="4067175" y="1916113"/>
            <a:ext cx="504825" cy="504825"/>
          </a:xfrm>
          <a:prstGeom prst="ellipse">
            <a:avLst/>
          </a:prstGeom>
          <a:noFill/>
          <a:ln w="63500">
            <a:solidFill>
              <a:srgbClr val="FF0000"/>
            </a:solidFill>
            <a:round/>
            <a:headEnd/>
            <a:tailEnd/>
          </a:ln>
        </p:spPr>
        <p:txBody>
          <a:bodyPr wrap="none" anchor="ctr"/>
          <a:lstStyle/>
          <a:p>
            <a:endParaRPr lang="en-US">
              <a:latin typeface="Calibri" pitchFamily="34" charset="0"/>
            </a:endParaRPr>
          </a:p>
        </p:txBody>
      </p:sp>
      <p:pic>
        <p:nvPicPr>
          <p:cNvPr id="48139" name="Picture 12" descr="piramide2_gr"/>
          <p:cNvPicPr>
            <a:picLocks noChangeAspect="1" noChangeArrowheads="1"/>
          </p:cNvPicPr>
          <p:nvPr/>
        </p:nvPicPr>
        <p:blipFill>
          <a:blip r:embed="rId4" cstate="print"/>
          <a:srcRect/>
          <a:stretch>
            <a:fillRect/>
          </a:stretch>
        </p:blipFill>
        <p:spPr bwMode="auto">
          <a:xfrm>
            <a:off x="6610350" y="3429000"/>
            <a:ext cx="2570163" cy="3429000"/>
          </a:xfrm>
          <a:prstGeom prst="rect">
            <a:avLst/>
          </a:prstGeom>
          <a:noFill/>
          <a:ln w="9525">
            <a:solidFill>
              <a:srgbClr val="0000FF"/>
            </a:solidFill>
            <a:miter lim="800000"/>
            <a:headEnd/>
            <a:tailEnd/>
          </a:ln>
        </p:spPr>
      </p:pic>
      <p:sp>
        <p:nvSpPr>
          <p:cNvPr id="48140" name="Line 13"/>
          <p:cNvSpPr>
            <a:spLocks noChangeShapeType="1"/>
          </p:cNvSpPr>
          <p:nvPr/>
        </p:nvSpPr>
        <p:spPr bwMode="auto">
          <a:xfrm flipH="1" flipV="1">
            <a:off x="5724525" y="3213100"/>
            <a:ext cx="863600" cy="215900"/>
          </a:xfrm>
          <a:prstGeom prst="line">
            <a:avLst/>
          </a:prstGeom>
          <a:noFill/>
          <a:ln w="28575">
            <a:solidFill>
              <a:srgbClr val="0000FF"/>
            </a:solidFill>
            <a:round/>
            <a:headEnd/>
            <a:tailEnd type="triangle" w="med" len="med"/>
          </a:ln>
        </p:spPr>
        <p:txBody>
          <a:bodyPr>
            <a:spAutoFit/>
          </a:bodyPr>
          <a:lstStyle/>
          <a:p>
            <a:endParaRPr lang="en-US"/>
          </a:p>
        </p:txBody>
      </p:sp>
      <p:pic>
        <p:nvPicPr>
          <p:cNvPr id="48141" name="Picture 12" descr="534agostino"/>
          <p:cNvPicPr>
            <a:picLocks noChangeAspect="1" noChangeArrowheads="1"/>
          </p:cNvPicPr>
          <p:nvPr/>
        </p:nvPicPr>
        <p:blipFill>
          <a:blip r:embed="rId5" cstate="print"/>
          <a:srcRect/>
          <a:stretch>
            <a:fillRect/>
          </a:stretch>
        </p:blipFill>
        <p:spPr bwMode="auto">
          <a:xfrm>
            <a:off x="0" y="4616450"/>
            <a:ext cx="2987675" cy="2241550"/>
          </a:xfrm>
          <a:prstGeom prst="rect">
            <a:avLst/>
          </a:prstGeom>
          <a:noFill/>
          <a:ln w="25400">
            <a:solidFill>
              <a:srgbClr val="FF0000"/>
            </a:solidFill>
            <a:miter lim="800000"/>
            <a:headEnd/>
            <a:tailEnd/>
          </a:ln>
        </p:spPr>
      </p:pic>
      <p:cxnSp>
        <p:nvCxnSpPr>
          <p:cNvPr id="48142" name="Straight Arrow Connector 15"/>
          <p:cNvCxnSpPr>
            <a:cxnSpLocks noChangeShapeType="1"/>
          </p:cNvCxnSpPr>
          <p:nvPr/>
        </p:nvCxnSpPr>
        <p:spPr bwMode="auto">
          <a:xfrm rot="5400000" flipH="1" flipV="1">
            <a:off x="2500312" y="2928938"/>
            <a:ext cx="2214563" cy="1214438"/>
          </a:xfrm>
          <a:prstGeom prst="straightConnector1">
            <a:avLst/>
          </a:prstGeom>
          <a:noFill/>
          <a:ln w="28575">
            <a:solidFill>
              <a:srgbClr val="FF0000"/>
            </a:solidFill>
            <a:round/>
            <a:headEnd/>
            <a:tailEnd type="triangle" w="med" len="med"/>
          </a:ln>
        </p:spPr>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457200" y="125413"/>
            <a:ext cx="8229600" cy="1143000"/>
          </a:xfrm>
        </p:spPr>
        <p:txBody>
          <a:bodyPr>
            <a:normAutofit fontScale="90000"/>
          </a:bodyPr>
          <a:lstStyle/>
          <a:p>
            <a:r>
              <a:rPr lang="en-US" altLang="ja-JP" sz="3600" b="1" dirty="0" smtClean="0">
                <a:latin typeface="ＭＳ Ｐゴシック" pitchFamily="34" charset="-128"/>
                <a:ea typeface="ＭＳ Ｐゴシック" pitchFamily="34" charset="-128"/>
              </a:rPr>
              <a:t>Estimated “lower limit” of effect of BC</a:t>
            </a:r>
            <a:br>
              <a:rPr lang="en-US" altLang="ja-JP" sz="3600" b="1" dirty="0" smtClean="0">
                <a:latin typeface="ＭＳ Ｐゴシック" pitchFamily="34" charset="-128"/>
                <a:ea typeface="ＭＳ Ｐゴシック" pitchFamily="34" charset="-128"/>
              </a:rPr>
            </a:br>
            <a:r>
              <a:rPr lang="en-US" altLang="ja-JP" sz="3600" b="1" dirty="0" smtClean="0">
                <a:latin typeface="ＭＳ Ｐゴシック" pitchFamily="34" charset="-128"/>
                <a:ea typeface="ＭＳ Ｐゴシック" pitchFamily="34" charset="-128"/>
              </a:rPr>
              <a:t> deposition in darkening  Himalayan glaciers</a:t>
            </a:r>
          </a:p>
        </p:txBody>
      </p:sp>
      <p:sp>
        <p:nvSpPr>
          <p:cNvPr id="12293" name="AutoShape 5"/>
          <p:cNvSpPr>
            <a:spLocks noChangeArrowheads="1"/>
          </p:cNvSpPr>
          <p:nvPr/>
        </p:nvSpPr>
        <p:spPr bwMode="auto">
          <a:xfrm>
            <a:off x="3778250" y="4652963"/>
            <a:ext cx="3457575" cy="1152525"/>
          </a:xfrm>
          <a:prstGeom prst="cube">
            <a:avLst>
              <a:gd name="adj" fmla="val 63528"/>
            </a:avLst>
          </a:prstGeom>
          <a:solidFill>
            <a:schemeClr val="accent1"/>
          </a:solidFill>
          <a:ln w="9525">
            <a:solidFill>
              <a:schemeClr val="tx1"/>
            </a:solidFill>
            <a:miter lim="800000"/>
            <a:headEnd/>
            <a:tailEnd/>
          </a:ln>
        </p:spPr>
        <p:txBody>
          <a:bodyPr wrap="none" anchor="ctr"/>
          <a:lstStyle/>
          <a:p>
            <a:endParaRPr lang="en-US"/>
          </a:p>
        </p:txBody>
      </p:sp>
      <p:sp>
        <p:nvSpPr>
          <p:cNvPr id="12294" name="AutoShape 6"/>
          <p:cNvSpPr>
            <a:spLocks noChangeArrowheads="1"/>
          </p:cNvSpPr>
          <p:nvPr/>
        </p:nvSpPr>
        <p:spPr bwMode="auto">
          <a:xfrm>
            <a:off x="3778250" y="4652963"/>
            <a:ext cx="3455988" cy="720725"/>
          </a:xfrm>
          <a:prstGeom prst="parallelogram">
            <a:avLst>
              <a:gd name="adj" fmla="val 98900"/>
            </a:avLst>
          </a:prstGeom>
          <a:solidFill>
            <a:schemeClr val="bg1">
              <a:alpha val="45097"/>
            </a:schemeClr>
          </a:solidFill>
          <a:ln w="9525">
            <a:noFill/>
            <a:miter lim="800000"/>
            <a:headEnd/>
            <a:tailEnd/>
          </a:ln>
        </p:spPr>
        <p:txBody>
          <a:bodyPr wrap="none" anchor="ctr"/>
          <a:lstStyle/>
          <a:p>
            <a:endParaRPr lang="en-US"/>
          </a:p>
        </p:txBody>
      </p:sp>
      <p:sp>
        <p:nvSpPr>
          <p:cNvPr id="12295" name="AutoShape 7"/>
          <p:cNvSpPr>
            <a:spLocks noChangeArrowheads="1"/>
          </p:cNvSpPr>
          <p:nvPr/>
        </p:nvSpPr>
        <p:spPr bwMode="auto">
          <a:xfrm>
            <a:off x="5073650" y="2924175"/>
            <a:ext cx="935038" cy="2089150"/>
          </a:xfrm>
          <a:prstGeom prst="downArrow">
            <a:avLst>
              <a:gd name="adj1" fmla="val 50000"/>
              <a:gd name="adj2" fmla="val 55857"/>
            </a:avLst>
          </a:prstGeom>
          <a:solidFill>
            <a:srgbClr val="FF6600"/>
          </a:solidFill>
          <a:ln w="9525">
            <a:solidFill>
              <a:schemeClr val="tx1"/>
            </a:solidFill>
            <a:miter lim="800000"/>
            <a:headEnd/>
            <a:tailEnd/>
          </a:ln>
        </p:spPr>
        <p:txBody>
          <a:bodyPr vert="eaVert" wrap="none" anchor="ctr"/>
          <a:lstStyle/>
          <a:p>
            <a:endParaRPr lang="en-US"/>
          </a:p>
        </p:txBody>
      </p:sp>
      <p:sp>
        <p:nvSpPr>
          <p:cNvPr id="12296" name="Text Box 8"/>
          <p:cNvSpPr txBox="1">
            <a:spLocks noChangeArrowheads="1"/>
          </p:cNvSpPr>
          <p:nvPr/>
        </p:nvSpPr>
        <p:spPr bwMode="auto">
          <a:xfrm>
            <a:off x="683568" y="1484784"/>
            <a:ext cx="6665394" cy="1015663"/>
          </a:xfrm>
          <a:prstGeom prst="rect">
            <a:avLst/>
          </a:prstGeom>
          <a:noFill/>
          <a:ln w="9525">
            <a:noFill/>
            <a:miter lim="800000"/>
            <a:headEnd/>
            <a:tailEnd/>
          </a:ln>
        </p:spPr>
        <p:txBody>
          <a:bodyPr wrap="square">
            <a:spAutoFit/>
          </a:bodyPr>
          <a:lstStyle/>
          <a:p>
            <a:pPr algn="ctr">
              <a:spcBef>
                <a:spcPct val="50000"/>
              </a:spcBef>
            </a:pPr>
            <a:r>
              <a:rPr kumimoji="1" lang="en-US" altLang="ja-JP" sz="2400" dirty="0">
                <a:latin typeface="Arial" pitchFamily="34" charset="0"/>
              </a:rPr>
              <a:t>BC deposition of </a:t>
            </a:r>
            <a:r>
              <a:rPr kumimoji="1" lang="en-US" altLang="ja-JP" sz="2400" b="1" dirty="0">
                <a:solidFill>
                  <a:srgbClr val="FF3300"/>
                </a:solidFill>
                <a:latin typeface="Arial" pitchFamily="34" charset="0"/>
              </a:rPr>
              <a:t>209 </a:t>
            </a:r>
            <a:r>
              <a:rPr kumimoji="1" lang="en-US" altLang="ja-JP" sz="2400" dirty="0">
                <a:latin typeface="Arial" pitchFamily="34" charset="0"/>
                <a:cs typeface="Arial" pitchFamily="34" charset="0"/>
              </a:rPr>
              <a:t>µ</a:t>
            </a:r>
            <a:r>
              <a:rPr kumimoji="1" lang="en-US" altLang="ja-JP" sz="2400" dirty="0">
                <a:latin typeface="Arial" pitchFamily="34" charset="0"/>
              </a:rPr>
              <a:t>g/m</a:t>
            </a:r>
            <a:r>
              <a:rPr kumimoji="1" lang="en-US" altLang="ja-JP" sz="2400" baseline="30000" dirty="0">
                <a:latin typeface="Arial" pitchFamily="34" charset="0"/>
              </a:rPr>
              <a:t>2</a:t>
            </a:r>
            <a:r>
              <a:rPr kumimoji="1" lang="en-US" altLang="ja-JP" sz="2400" dirty="0">
                <a:latin typeface="Arial" pitchFamily="34" charset="0"/>
              </a:rPr>
              <a:t> by dry fallout </a:t>
            </a:r>
            <a:endParaRPr kumimoji="1" lang="en-US" altLang="ja-JP" sz="2400" dirty="0" smtClean="0">
              <a:latin typeface="Arial" pitchFamily="34" charset="0"/>
            </a:endParaRPr>
          </a:p>
          <a:p>
            <a:pPr algn="ctr">
              <a:spcBef>
                <a:spcPct val="50000"/>
              </a:spcBef>
            </a:pPr>
            <a:r>
              <a:rPr kumimoji="1" lang="en-US" altLang="ja-JP" sz="2400" dirty="0" smtClean="0">
                <a:latin typeface="Arial" pitchFamily="34" charset="0"/>
              </a:rPr>
              <a:t> during </a:t>
            </a:r>
            <a:r>
              <a:rPr kumimoji="1" lang="en-US" altLang="ja-JP" sz="2400" dirty="0">
                <a:latin typeface="Arial" pitchFamily="34" charset="0"/>
              </a:rPr>
              <a:t>March-May in 2006 (</a:t>
            </a:r>
            <a:r>
              <a:rPr kumimoji="1" lang="en-GB" altLang="ja-JP" sz="2400" dirty="0"/>
              <a:t>2.27 µg m</a:t>
            </a:r>
            <a:r>
              <a:rPr kumimoji="1" lang="en-GB" altLang="ja-JP" sz="2400" baseline="30000" dirty="0"/>
              <a:t>-2</a:t>
            </a:r>
            <a:r>
              <a:rPr kumimoji="1" lang="en-GB" altLang="ja-JP" sz="2400" dirty="0"/>
              <a:t> day</a:t>
            </a:r>
            <a:r>
              <a:rPr kumimoji="1" lang="en-GB" altLang="ja-JP" sz="2400" baseline="30000" dirty="0"/>
              <a:t>-1</a:t>
            </a:r>
            <a:r>
              <a:rPr kumimoji="1" lang="en-GB" altLang="ja-JP" sz="2400" dirty="0"/>
              <a:t>)</a:t>
            </a:r>
            <a:endParaRPr kumimoji="1" lang="en-US" altLang="ja-JP" sz="2400" dirty="0"/>
          </a:p>
        </p:txBody>
      </p:sp>
      <p:sp>
        <p:nvSpPr>
          <p:cNvPr id="12298" name="Line 10"/>
          <p:cNvSpPr>
            <a:spLocks noChangeShapeType="1"/>
          </p:cNvSpPr>
          <p:nvPr/>
        </p:nvSpPr>
        <p:spPr bwMode="auto">
          <a:xfrm>
            <a:off x="3563938" y="5373688"/>
            <a:ext cx="0" cy="431800"/>
          </a:xfrm>
          <a:prstGeom prst="line">
            <a:avLst/>
          </a:prstGeom>
          <a:noFill/>
          <a:ln w="38100">
            <a:solidFill>
              <a:schemeClr val="tx1"/>
            </a:solidFill>
            <a:round/>
            <a:headEnd type="arrow" w="med" len="med"/>
            <a:tailEnd type="arrow" w="med" len="med"/>
          </a:ln>
        </p:spPr>
        <p:txBody>
          <a:bodyPr/>
          <a:lstStyle/>
          <a:p>
            <a:endParaRPr lang="en-US"/>
          </a:p>
        </p:txBody>
      </p:sp>
      <p:sp>
        <p:nvSpPr>
          <p:cNvPr id="12299" name="Text Box 11"/>
          <p:cNvSpPr txBox="1">
            <a:spLocks noChangeArrowheads="1"/>
          </p:cNvSpPr>
          <p:nvPr/>
        </p:nvSpPr>
        <p:spPr bwMode="auto">
          <a:xfrm>
            <a:off x="395288" y="5438775"/>
            <a:ext cx="2881312" cy="457200"/>
          </a:xfrm>
          <a:prstGeom prst="rect">
            <a:avLst/>
          </a:prstGeom>
          <a:noFill/>
          <a:ln w="9525">
            <a:noFill/>
            <a:miter lim="800000"/>
            <a:headEnd/>
            <a:tailEnd/>
          </a:ln>
        </p:spPr>
        <p:txBody>
          <a:bodyPr>
            <a:spAutoFit/>
          </a:bodyPr>
          <a:lstStyle/>
          <a:p>
            <a:pPr>
              <a:spcBef>
                <a:spcPct val="50000"/>
              </a:spcBef>
            </a:pPr>
            <a:r>
              <a:rPr kumimoji="1" lang="en-US" altLang="ja-JP" sz="2400" b="1">
                <a:latin typeface="Arial" pitchFamily="34" charset="0"/>
              </a:rPr>
              <a:t>2cm surface snow</a:t>
            </a:r>
          </a:p>
        </p:txBody>
      </p:sp>
      <p:sp>
        <p:nvSpPr>
          <p:cNvPr id="12300" name="Text Box 12"/>
          <p:cNvSpPr txBox="1">
            <a:spLocks noChangeArrowheads="1"/>
          </p:cNvSpPr>
          <p:nvPr/>
        </p:nvSpPr>
        <p:spPr bwMode="auto">
          <a:xfrm>
            <a:off x="179388" y="6092825"/>
            <a:ext cx="8640762" cy="641350"/>
          </a:xfrm>
          <a:prstGeom prst="rect">
            <a:avLst/>
          </a:prstGeom>
          <a:noFill/>
          <a:ln w="9525">
            <a:noFill/>
            <a:miter lim="800000"/>
            <a:headEnd/>
            <a:tailEnd/>
          </a:ln>
          <a:effectLst/>
        </p:spPr>
        <p:txBody>
          <a:bodyPr>
            <a:spAutoFit/>
          </a:bodyPr>
          <a:lstStyle/>
          <a:p>
            <a:pPr>
              <a:spcBef>
                <a:spcPct val="50000"/>
              </a:spcBef>
              <a:defRPr/>
            </a:pPr>
            <a:r>
              <a:rPr kumimoji="1" lang="en-US" altLang="ja-JP" b="1">
                <a:effectLst>
                  <a:outerShdw blurRad="38100" dist="38100" dir="2700000" algn="tl">
                    <a:srgbClr val="C0C0C0"/>
                  </a:outerShdw>
                </a:effectLst>
                <a:latin typeface="Arial" charset="0"/>
                <a:ea typeface="ＭＳ Ｐゴシック" charset="-128"/>
              </a:rPr>
              <a:t>Now, imagine that we take snow samples from 2cm surface snow layer. At this time, we assume slight BC layer on the pure ice with no contamination.</a:t>
            </a:r>
          </a:p>
        </p:txBody>
      </p:sp>
      <p:grpSp>
        <p:nvGrpSpPr>
          <p:cNvPr id="2" name="Group 17"/>
          <p:cNvGrpSpPr>
            <a:grpSpLocks/>
          </p:cNvGrpSpPr>
          <p:nvPr/>
        </p:nvGrpSpPr>
        <p:grpSpPr bwMode="auto">
          <a:xfrm>
            <a:off x="0" y="3965575"/>
            <a:ext cx="2411413" cy="1408113"/>
            <a:chOff x="0" y="2271"/>
            <a:chExt cx="1519" cy="887"/>
          </a:xfrm>
        </p:grpSpPr>
        <p:pic>
          <p:nvPicPr>
            <p:cNvPr id="14351" name="Picture 15"/>
            <p:cNvPicPr>
              <a:picLocks noChangeAspect="1" noChangeArrowheads="1"/>
            </p:cNvPicPr>
            <p:nvPr/>
          </p:nvPicPr>
          <p:blipFill>
            <a:blip r:embed="rId5" cstate="print"/>
            <a:srcRect/>
            <a:stretch>
              <a:fillRect/>
            </a:stretch>
          </p:blipFill>
          <p:spPr bwMode="auto">
            <a:xfrm>
              <a:off x="0" y="2290"/>
              <a:ext cx="1518" cy="868"/>
            </a:xfrm>
            <a:prstGeom prst="rect">
              <a:avLst/>
            </a:prstGeom>
            <a:noFill/>
            <a:ln w="9525">
              <a:noFill/>
              <a:miter lim="800000"/>
              <a:headEnd/>
              <a:tailEnd/>
            </a:ln>
          </p:spPr>
        </p:pic>
        <p:sp>
          <p:nvSpPr>
            <p:cNvPr id="14352" name="AutoShape 16"/>
            <p:cNvSpPr>
              <a:spLocks noChangeArrowheads="1"/>
            </p:cNvSpPr>
            <p:nvPr/>
          </p:nvSpPr>
          <p:spPr bwMode="auto">
            <a:xfrm rot="10800000">
              <a:off x="1098" y="2271"/>
              <a:ext cx="421" cy="433"/>
            </a:xfrm>
            <a:prstGeom prst="rtTriangle">
              <a:avLst/>
            </a:prstGeom>
            <a:solidFill>
              <a:schemeClr val="bg1"/>
            </a:solidFill>
            <a:ln w="9525">
              <a:noFill/>
              <a:miter lim="800000"/>
              <a:headEnd/>
              <a:tailEnd/>
            </a:ln>
          </p:spPr>
          <p:txBody>
            <a:bodyPr wrap="none" anchor="ctr"/>
            <a:lstStyle/>
            <a:p>
              <a:endParaRPr lang="en-US"/>
            </a:p>
          </p:txBody>
        </p:sp>
      </p:grpSp>
      <p:sp>
        <p:nvSpPr>
          <p:cNvPr id="12306" name="Rectangle 18"/>
          <p:cNvSpPr>
            <a:spLocks noChangeArrowheads="1"/>
          </p:cNvSpPr>
          <p:nvPr/>
        </p:nvSpPr>
        <p:spPr bwMode="auto">
          <a:xfrm>
            <a:off x="0" y="2971800"/>
            <a:ext cx="4356100" cy="1006475"/>
          </a:xfrm>
          <a:prstGeom prst="rect">
            <a:avLst/>
          </a:prstGeom>
          <a:noFill/>
          <a:ln w="9525">
            <a:noFill/>
            <a:miter lim="800000"/>
            <a:headEnd/>
            <a:tailEnd/>
          </a:ln>
          <a:effectLst/>
        </p:spPr>
        <p:txBody>
          <a:bodyPr wrap="none">
            <a:spAutoFit/>
          </a:bodyPr>
          <a:lstStyle/>
          <a:p>
            <a:pPr>
              <a:defRPr/>
            </a:pPr>
            <a:r>
              <a:rPr kumimoji="1" lang="en-US" altLang="ja-JP" sz="2000" b="1">
                <a:effectLst>
                  <a:outerShdw blurRad="38100" dist="38100" dir="2700000" algn="tl">
                    <a:srgbClr val="C0C0C0"/>
                  </a:outerShdw>
                </a:effectLst>
                <a:ea typeface="ＭＳ Ｐゴシック" charset="-128"/>
              </a:rPr>
              <a:t>Surface snow density </a:t>
            </a:r>
          </a:p>
          <a:p>
            <a:pPr>
              <a:defRPr/>
            </a:pPr>
            <a:r>
              <a:rPr kumimoji="1" lang="en-US" altLang="ja-JP" sz="2000" b="1">
                <a:effectLst>
                  <a:outerShdw blurRad="38100" dist="38100" dir="2700000" algn="tl">
                    <a:srgbClr val="C0C0C0"/>
                  </a:outerShdw>
                </a:effectLst>
                <a:ea typeface="ＭＳ Ｐゴシック" charset="-128"/>
              </a:rPr>
              <a:t>at Yala glacier:195 to 512 kg/m</a:t>
            </a:r>
            <a:r>
              <a:rPr kumimoji="1" lang="en-US" altLang="ja-JP" sz="2000" b="1" baseline="30000">
                <a:effectLst>
                  <a:outerShdw blurRad="38100" dist="38100" dir="2700000" algn="tl">
                    <a:srgbClr val="C0C0C0"/>
                  </a:outerShdw>
                </a:effectLst>
                <a:ea typeface="ＭＳ Ｐゴシック" charset="-128"/>
              </a:rPr>
              <a:t>3</a:t>
            </a:r>
          </a:p>
          <a:p>
            <a:pPr>
              <a:defRPr/>
            </a:pPr>
            <a:r>
              <a:rPr kumimoji="1" lang="en-US" altLang="ja-JP" sz="2000" b="1">
                <a:effectLst>
                  <a:outerShdw blurRad="38100" dist="38100" dir="2700000" algn="tl">
                    <a:srgbClr val="C0C0C0"/>
                  </a:outerShdw>
                </a:effectLst>
                <a:ea typeface="ＭＳ Ｐゴシック" charset="-128"/>
              </a:rPr>
              <a:t>(Fujita et al., 1998)</a:t>
            </a:r>
          </a:p>
        </p:txBody>
      </p:sp>
      <p:sp>
        <p:nvSpPr>
          <p:cNvPr id="12307" name="Line 19"/>
          <p:cNvSpPr>
            <a:spLocks noChangeShapeType="1"/>
          </p:cNvSpPr>
          <p:nvPr/>
        </p:nvSpPr>
        <p:spPr bwMode="auto">
          <a:xfrm flipH="1" flipV="1">
            <a:off x="2843213" y="3644900"/>
            <a:ext cx="1152525" cy="1296988"/>
          </a:xfrm>
          <a:prstGeom prst="line">
            <a:avLst/>
          </a:prstGeom>
          <a:noFill/>
          <a:ln w="38100">
            <a:solidFill>
              <a:schemeClr val="tx1"/>
            </a:solidFill>
            <a:round/>
            <a:headEnd/>
            <a:tailEnd type="arrow" w="med" len="med"/>
          </a:ln>
        </p:spPr>
        <p:txBody>
          <a:bodyPr/>
          <a:lstStyle/>
          <a:p>
            <a:endParaRPr lang="en-US"/>
          </a:p>
        </p:txBody>
      </p:sp>
      <p:sp>
        <p:nvSpPr>
          <p:cNvPr id="12308" name="Rectangle 20"/>
          <p:cNvSpPr>
            <a:spLocks noChangeArrowheads="1"/>
          </p:cNvSpPr>
          <p:nvPr/>
        </p:nvSpPr>
        <p:spPr bwMode="auto">
          <a:xfrm>
            <a:off x="3505200" y="1524000"/>
            <a:ext cx="720725" cy="358775"/>
          </a:xfrm>
          <a:prstGeom prst="rect">
            <a:avLst/>
          </a:prstGeom>
          <a:noFill/>
          <a:ln w="38100">
            <a:solidFill>
              <a:srgbClr val="FFFF00"/>
            </a:solidFill>
            <a:miter lim="800000"/>
            <a:headEnd/>
            <a:tailEnd/>
          </a:ln>
        </p:spPr>
        <p:txBody>
          <a:bodyPr wrap="none" anchor="ctr"/>
          <a:lstStyle/>
          <a:p>
            <a:endParaRPr lang="en-US"/>
          </a:p>
        </p:txBody>
      </p:sp>
      <p:sp>
        <p:nvSpPr>
          <p:cNvPr id="12309" name="Rectangle 21"/>
          <p:cNvSpPr>
            <a:spLocks noChangeArrowheads="1"/>
          </p:cNvSpPr>
          <p:nvPr/>
        </p:nvSpPr>
        <p:spPr bwMode="auto">
          <a:xfrm>
            <a:off x="1979613" y="3284538"/>
            <a:ext cx="2305050" cy="358775"/>
          </a:xfrm>
          <a:prstGeom prst="rect">
            <a:avLst/>
          </a:prstGeom>
          <a:noFill/>
          <a:ln w="38100">
            <a:solidFill>
              <a:srgbClr val="FFFF00"/>
            </a:solidFill>
            <a:miter lim="800000"/>
            <a:headEnd/>
            <a:tailEnd/>
          </a:ln>
        </p:spPr>
        <p:txBody>
          <a:bodyPr wrap="none" anchor="ctr"/>
          <a:lstStyle/>
          <a:p>
            <a:endParaRPr lang="en-US"/>
          </a:p>
        </p:txBody>
      </p:sp>
      <p:graphicFrame>
        <p:nvGraphicFramePr>
          <p:cNvPr id="60418" name="Object 2"/>
          <p:cNvGraphicFramePr>
            <a:graphicFrameLocks noChangeAspect="1"/>
          </p:cNvGraphicFramePr>
          <p:nvPr/>
        </p:nvGraphicFramePr>
        <p:xfrm>
          <a:off x="5857884" y="3071810"/>
          <a:ext cx="2971821" cy="928694"/>
        </p:xfrm>
        <a:graphic>
          <a:graphicData uri="http://schemas.openxmlformats.org/presentationml/2006/ole">
            <p:oleObj spid="_x0000_s1026" name="Equation" r:id="rId6" imgW="1422360" imgH="444240" progId="Equation.3">
              <p:embed/>
            </p:oleObj>
          </a:graphicData>
        </a:graphic>
      </p:graphicFrame>
    </p:spTree>
    <p:custDataLst>
      <p:tags r:id="rId2"/>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5"/>
          <p:cNvPicPr>
            <a:picLocks noGrp="1" noChangeAspect="1" noChangeArrowheads="1"/>
          </p:cNvPicPr>
          <p:nvPr>
            <p:ph idx="1"/>
          </p:nvPr>
        </p:nvPicPr>
        <p:blipFill>
          <a:blip r:embed="rId4" cstate="print"/>
          <a:srcRect/>
          <a:stretch>
            <a:fillRect/>
          </a:stretch>
        </p:blipFill>
        <p:spPr>
          <a:xfrm>
            <a:off x="0" y="1171575"/>
            <a:ext cx="9144000" cy="5686425"/>
          </a:xfrm>
          <a:solidFill>
            <a:schemeClr val="tx1"/>
          </a:solidFill>
        </p:spPr>
      </p:pic>
      <p:sp>
        <p:nvSpPr>
          <p:cNvPr id="49155" name="Text Box 17"/>
          <p:cNvSpPr txBox="1">
            <a:spLocks noChangeArrowheads="1"/>
          </p:cNvSpPr>
          <p:nvPr/>
        </p:nvSpPr>
        <p:spPr bwMode="auto">
          <a:xfrm>
            <a:off x="1403350" y="3562350"/>
            <a:ext cx="3744913" cy="946150"/>
          </a:xfrm>
          <a:prstGeom prst="rect">
            <a:avLst/>
          </a:prstGeom>
          <a:noFill/>
          <a:ln w="9525">
            <a:noFill/>
            <a:miter lim="800000"/>
            <a:headEnd/>
            <a:tailEnd/>
          </a:ln>
        </p:spPr>
        <p:txBody>
          <a:bodyPr>
            <a:spAutoFit/>
          </a:bodyPr>
          <a:lstStyle/>
          <a:p>
            <a:pPr algn="ctr">
              <a:spcBef>
                <a:spcPct val="50000"/>
              </a:spcBef>
            </a:pPr>
            <a:r>
              <a:rPr lang="en-US" altLang="ja-JP" sz="2800" b="1">
                <a:solidFill>
                  <a:srgbClr val="000000"/>
                </a:solidFill>
              </a:rPr>
              <a:t>A case of a tyipical Tibetan glacier </a:t>
            </a:r>
          </a:p>
        </p:txBody>
      </p:sp>
      <p:sp>
        <p:nvSpPr>
          <p:cNvPr id="49156" name="Text Box 21"/>
          <p:cNvSpPr txBox="1">
            <a:spLocks noChangeArrowheads="1"/>
          </p:cNvSpPr>
          <p:nvPr/>
        </p:nvSpPr>
        <p:spPr bwMode="auto">
          <a:xfrm>
            <a:off x="4787900" y="476250"/>
            <a:ext cx="4356100" cy="366713"/>
          </a:xfrm>
          <a:prstGeom prst="rect">
            <a:avLst/>
          </a:prstGeom>
          <a:noFill/>
          <a:ln w="9525">
            <a:noFill/>
            <a:miter lim="800000"/>
            <a:headEnd/>
            <a:tailEnd/>
          </a:ln>
        </p:spPr>
        <p:txBody>
          <a:bodyPr>
            <a:spAutoFit/>
          </a:bodyPr>
          <a:lstStyle/>
          <a:p>
            <a:pPr>
              <a:spcBef>
                <a:spcPct val="50000"/>
              </a:spcBef>
              <a:buFontTx/>
              <a:buChar char="•"/>
            </a:pPr>
            <a:r>
              <a:rPr lang="en-US" altLang="ja-JP"/>
              <a:t> </a:t>
            </a:r>
          </a:p>
        </p:txBody>
      </p:sp>
      <p:sp>
        <p:nvSpPr>
          <p:cNvPr id="147462" name="Rectangle 6"/>
          <p:cNvSpPr>
            <a:spLocks noGrp="1" noChangeArrowheads="1"/>
          </p:cNvSpPr>
          <p:nvPr>
            <p:ph type="title"/>
          </p:nvPr>
        </p:nvSpPr>
        <p:spPr>
          <a:xfrm>
            <a:off x="0" y="0"/>
            <a:ext cx="9144000" cy="1282700"/>
          </a:xfrm>
        </p:spPr>
        <p:txBody>
          <a:bodyPr>
            <a:normAutofit fontScale="90000"/>
          </a:bodyPr>
          <a:lstStyle/>
          <a:p>
            <a:pPr eaLnBrk="1" hangingPunct="1">
              <a:defRPr/>
            </a:pPr>
            <a:r>
              <a:rPr lang="en-US" altLang="ja-JP" sz="2800" smtClean="0">
                <a:solidFill>
                  <a:srgbClr val="FFFF00"/>
                </a:solidFill>
              </a:rPr>
              <a:t>Increased total annual runoffs of 54-149 mm w.e. </a:t>
            </a:r>
            <a:br>
              <a:rPr lang="en-US" altLang="ja-JP" sz="2800" smtClean="0">
                <a:solidFill>
                  <a:srgbClr val="FFFF00"/>
                </a:solidFill>
              </a:rPr>
            </a:br>
            <a:r>
              <a:rPr lang="en-US" altLang="ja-JP" sz="2800" smtClean="0">
                <a:solidFill>
                  <a:srgbClr val="FFFF00"/>
                </a:solidFill>
              </a:rPr>
              <a:t>from Dongkemadi glacier corresponding to </a:t>
            </a:r>
            <a:br>
              <a:rPr lang="en-US" altLang="ja-JP" sz="2800" smtClean="0">
                <a:solidFill>
                  <a:srgbClr val="FFFF00"/>
                </a:solidFill>
              </a:rPr>
            </a:br>
            <a:r>
              <a:rPr lang="en-GB" altLang="ja-JP" sz="2800" smtClean="0">
                <a:solidFill>
                  <a:srgbClr val="FFFF00"/>
                </a:solidFill>
              </a:rPr>
              <a:t>9.0-24.8% of total annual runoff of the glacier.</a:t>
            </a:r>
            <a:endParaRPr lang="en-US" altLang="ja-JP" sz="2800" smtClean="0">
              <a:solidFill>
                <a:srgbClr val="FFFF00"/>
              </a:solidFill>
            </a:endParaRPr>
          </a:p>
        </p:txBody>
      </p:sp>
      <p:sp>
        <p:nvSpPr>
          <p:cNvPr id="147476" name="Rectangle 20"/>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pPr algn="just">
              <a:defRPr/>
            </a:pPr>
            <a:endParaRPr lang="en-US" altLang="ja-JP" dirty="0">
              <a:solidFill>
                <a:srgbClr val="FFFF00"/>
              </a:solidFill>
              <a:effectLst>
                <a:outerShdw blurRad="38100" dist="38100" dir="2700000" algn="tl">
                  <a:srgbClr val="000000"/>
                </a:outerShdw>
              </a:effectLst>
            </a:endParaRPr>
          </a:p>
        </p:txBody>
      </p:sp>
      <p:pic>
        <p:nvPicPr>
          <p:cNvPr id="147474" name="Picture 18"/>
          <p:cNvPicPr>
            <a:picLocks noChangeAspect="1" noChangeArrowheads="1"/>
          </p:cNvPicPr>
          <p:nvPr/>
        </p:nvPicPr>
        <p:blipFill>
          <a:blip r:embed="rId5" cstate="print"/>
          <a:srcRect/>
          <a:stretch>
            <a:fillRect/>
          </a:stretch>
        </p:blipFill>
        <p:spPr bwMode="auto">
          <a:xfrm>
            <a:off x="0" y="1500188"/>
            <a:ext cx="4572000" cy="2478087"/>
          </a:xfrm>
          <a:prstGeom prst="rect">
            <a:avLst/>
          </a:prstGeom>
          <a:noFill/>
          <a:ln w="9525">
            <a:noFill/>
            <a:miter lim="800000"/>
            <a:headEnd/>
            <a:tailEnd/>
          </a:ln>
        </p:spPr>
      </p:pic>
      <p:sp>
        <p:nvSpPr>
          <p:cNvPr id="147478" name="Text Box 22"/>
          <p:cNvSpPr txBox="1">
            <a:spLocks noChangeArrowheads="1"/>
          </p:cNvSpPr>
          <p:nvPr/>
        </p:nvSpPr>
        <p:spPr bwMode="auto">
          <a:xfrm>
            <a:off x="4643438" y="2057400"/>
            <a:ext cx="4500562" cy="5016758"/>
          </a:xfrm>
          <a:prstGeom prst="rect">
            <a:avLst/>
          </a:prstGeom>
          <a:noFill/>
          <a:ln w="9525">
            <a:noFill/>
            <a:miter lim="800000"/>
            <a:headEnd/>
            <a:tailEnd/>
          </a:ln>
        </p:spPr>
        <p:txBody>
          <a:bodyPr>
            <a:spAutoFit/>
          </a:bodyPr>
          <a:lstStyle/>
          <a:p>
            <a:pPr>
              <a:buFontTx/>
              <a:buChar char="•"/>
              <a:defRPr/>
            </a:pPr>
            <a:r>
              <a:rPr kumimoji="1" lang="en-US" altLang="ja-JP" sz="2000" dirty="0">
                <a:solidFill>
                  <a:srgbClr val="00B0F0"/>
                </a:solidFill>
              </a:rPr>
              <a:t>Using </a:t>
            </a:r>
            <a:r>
              <a:rPr kumimoji="1" lang="en-US" altLang="ja-JP" sz="2000" dirty="0" smtClean="0">
                <a:solidFill>
                  <a:srgbClr val="00B0F0"/>
                </a:solidFill>
              </a:rPr>
              <a:t> observations from Ev-K2 (Pyramid) and a </a:t>
            </a:r>
            <a:r>
              <a:rPr kumimoji="1" lang="en-US" altLang="ja-JP" sz="2000" dirty="0">
                <a:solidFill>
                  <a:srgbClr val="00B0F0"/>
                </a:solidFill>
              </a:rPr>
              <a:t>glacier mass balance model (</a:t>
            </a:r>
            <a:r>
              <a:rPr kumimoji="1" lang="en-US" altLang="ja-JP" sz="2000" kern="0" dirty="0">
                <a:solidFill>
                  <a:srgbClr val="00B0F0"/>
                </a:solidFill>
              </a:rPr>
              <a:t>Fujita</a:t>
            </a:r>
            <a:r>
              <a:rPr kumimoji="1" lang="en-US" altLang="ja-JP" sz="2000" dirty="0">
                <a:solidFill>
                  <a:srgbClr val="00B0F0"/>
                </a:solidFill>
              </a:rPr>
              <a:t>, 2007, Fujita et al., </a:t>
            </a:r>
            <a:r>
              <a:rPr kumimoji="1" lang="en-US" altLang="ja-JP" sz="2000" dirty="0" smtClean="0">
                <a:solidFill>
                  <a:srgbClr val="00B0F0"/>
                </a:solidFill>
              </a:rPr>
              <a:t>2007), we estimated </a:t>
            </a:r>
            <a:r>
              <a:rPr kumimoji="1" lang="en-US" altLang="ja-JP" sz="2000" dirty="0" smtClean="0">
                <a:solidFill>
                  <a:srgbClr val="FF0000"/>
                </a:solidFill>
              </a:rPr>
              <a:t> 2-5%</a:t>
            </a:r>
            <a:r>
              <a:rPr kumimoji="1" lang="en-US" altLang="ja-JP" sz="2000" dirty="0" smtClean="0">
                <a:solidFill>
                  <a:srgbClr val="00B0F0"/>
                </a:solidFill>
              </a:rPr>
              <a:t> reduction in SW snow </a:t>
            </a:r>
            <a:r>
              <a:rPr kumimoji="1" lang="en-US" altLang="ja-JP" sz="2000" dirty="0" err="1" smtClean="0">
                <a:solidFill>
                  <a:srgbClr val="00B0F0"/>
                </a:solidFill>
              </a:rPr>
              <a:t>albedo</a:t>
            </a:r>
            <a:r>
              <a:rPr kumimoji="1" lang="en-US" altLang="ja-JP" sz="2000" dirty="0" smtClean="0">
                <a:solidFill>
                  <a:srgbClr val="00B0F0"/>
                </a:solidFill>
              </a:rPr>
              <a:t>  </a:t>
            </a:r>
            <a:endParaRPr kumimoji="1" lang="en-US" altLang="ja-JP" sz="2000" dirty="0">
              <a:solidFill>
                <a:srgbClr val="00B0F0"/>
              </a:solidFill>
            </a:endParaRPr>
          </a:p>
          <a:p>
            <a:pPr>
              <a:buFontTx/>
              <a:buChar char="•"/>
              <a:defRPr/>
            </a:pPr>
            <a:endParaRPr kumimoji="1" lang="en-US" altLang="ja-JP" sz="2000" dirty="0">
              <a:solidFill>
                <a:srgbClr val="00B0F0"/>
              </a:solidFill>
            </a:endParaRPr>
          </a:p>
          <a:p>
            <a:pPr>
              <a:buFontTx/>
              <a:buChar char="•"/>
              <a:defRPr/>
            </a:pPr>
            <a:r>
              <a:rPr kumimoji="1" lang="en-US" altLang="ja-JP" sz="2000" dirty="0">
                <a:solidFill>
                  <a:srgbClr val="00B0F0"/>
                </a:solidFill>
              </a:rPr>
              <a:t> Over a typical Tibetan glacier </a:t>
            </a:r>
          </a:p>
          <a:p>
            <a:pPr>
              <a:defRPr/>
            </a:pPr>
            <a:r>
              <a:rPr kumimoji="1" lang="en-US" altLang="ja-JP" sz="2000" dirty="0">
                <a:solidFill>
                  <a:srgbClr val="00B0F0"/>
                </a:solidFill>
              </a:rPr>
              <a:t>(</a:t>
            </a:r>
            <a:r>
              <a:rPr kumimoji="1" lang="en-US" altLang="ja-JP" sz="2000" dirty="0" err="1">
                <a:solidFill>
                  <a:srgbClr val="00B0F0"/>
                </a:solidFill>
              </a:rPr>
              <a:t>Dongkemadi</a:t>
            </a:r>
            <a:r>
              <a:rPr kumimoji="1" lang="en-US" altLang="ja-JP" sz="2000" dirty="0">
                <a:solidFill>
                  <a:srgbClr val="00B0F0"/>
                </a:solidFill>
              </a:rPr>
              <a:t> glacier), </a:t>
            </a:r>
            <a:r>
              <a:rPr kumimoji="1" lang="en-US" altLang="ja-JP" sz="2000" dirty="0" smtClean="0">
                <a:solidFill>
                  <a:srgbClr val="00B0F0"/>
                </a:solidFill>
              </a:rPr>
              <a:t>this </a:t>
            </a:r>
            <a:r>
              <a:rPr kumimoji="1" lang="en-US" altLang="ja-JP" sz="2000" dirty="0" err="1" smtClean="0">
                <a:solidFill>
                  <a:srgbClr val="00B0F0"/>
                </a:solidFill>
              </a:rPr>
              <a:t>albedo</a:t>
            </a:r>
            <a:r>
              <a:rPr kumimoji="1" lang="en-US" altLang="ja-JP" sz="2000" dirty="0" smtClean="0">
                <a:solidFill>
                  <a:srgbClr val="00B0F0"/>
                </a:solidFill>
              </a:rPr>
              <a:t> snow-darkening effect may </a:t>
            </a:r>
            <a:r>
              <a:rPr kumimoji="1" lang="en-US" altLang="ja-JP" sz="2000" dirty="0">
                <a:solidFill>
                  <a:srgbClr val="00B0F0"/>
                </a:solidFill>
              </a:rPr>
              <a:t>increase by </a:t>
            </a:r>
            <a:r>
              <a:rPr kumimoji="1" lang="en-US" altLang="ja-JP" sz="2000" dirty="0" smtClean="0">
                <a:solidFill>
                  <a:srgbClr val="FF0000"/>
                </a:solidFill>
              </a:rPr>
              <a:t>10-30%</a:t>
            </a:r>
            <a:r>
              <a:rPr kumimoji="1" lang="en-US" altLang="ja-JP" sz="2000" dirty="0" smtClean="0">
                <a:solidFill>
                  <a:srgbClr val="00B0F0"/>
                </a:solidFill>
              </a:rPr>
              <a:t>  </a:t>
            </a:r>
            <a:r>
              <a:rPr kumimoji="1" lang="en-US" altLang="ja-JP" sz="2000" dirty="0">
                <a:solidFill>
                  <a:srgbClr val="00B0F0"/>
                </a:solidFill>
              </a:rPr>
              <a:t>the annual </a:t>
            </a:r>
            <a:r>
              <a:rPr kumimoji="1" lang="en-US" altLang="ja-JP" sz="2000" dirty="0" smtClean="0">
                <a:solidFill>
                  <a:srgbClr val="00B0F0"/>
                </a:solidFill>
              </a:rPr>
              <a:t>run </a:t>
            </a:r>
            <a:r>
              <a:rPr kumimoji="1" lang="en-US" altLang="ja-JP" sz="2000" dirty="0">
                <a:solidFill>
                  <a:srgbClr val="00B0F0"/>
                </a:solidFill>
              </a:rPr>
              <a:t>off from discharge of </a:t>
            </a:r>
            <a:r>
              <a:rPr kumimoji="1" lang="en-US" altLang="ja-JP" sz="2000" dirty="0" smtClean="0">
                <a:solidFill>
                  <a:srgbClr val="00B0F0"/>
                </a:solidFill>
              </a:rPr>
              <a:t> additional melted </a:t>
            </a:r>
            <a:r>
              <a:rPr kumimoji="1" lang="en-US" altLang="ja-JP" sz="2000" dirty="0">
                <a:solidFill>
                  <a:srgbClr val="00B0F0"/>
                </a:solidFill>
              </a:rPr>
              <a:t>snow </a:t>
            </a:r>
            <a:endParaRPr kumimoji="1" lang="en-US" altLang="ja-JP" sz="2000" dirty="0" smtClean="0">
              <a:solidFill>
                <a:srgbClr val="00B0F0"/>
              </a:solidFill>
            </a:endParaRPr>
          </a:p>
          <a:p>
            <a:pPr>
              <a:defRPr/>
            </a:pPr>
            <a:endParaRPr kumimoji="1" lang="en-US" altLang="ja-JP" sz="2000" dirty="0" smtClean="0">
              <a:solidFill>
                <a:srgbClr val="00B0F0"/>
              </a:solidFill>
            </a:endParaRPr>
          </a:p>
          <a:p>
            <a:pPr>
              <a:defRPr/>
            </a:pPr>
            <a:r>
              <a:rPr kumimoji="1" lang="en-US" altLang="ja-JP" sz="2000" i="1" dirty="0" smtClean="0">
                <a:solidFill>
                  <a:schemeClr val="bg1"/>
                </a:solidFill>
              </a:rPr>
              <a:t>Yasunari et al. 2010</a:t>
            </a:r>
            <a:endParaRPr kumimoji="1" lang="en-US" altLang="ja-JP" sz="2000" i="1" dirty="0">
              <a:solidFill>
                <a:schemeClr val="bg1"/>
              </a:solidFill>
            </a:endParaRPr>
          </a:p>
          <a:p>
            <a:pPr>
              <a:spcBef>
                <a:spcPct val="50000"/>
              </a:spcBef>
              <a:defRPr/>
            </a:pPr>
            <a:endParaRPr kumimoji="1" lang="en-US" altLang="ja-JP" sz="2000" dirty="0">
              <a:solidFill>
                <a:srgbClr val="00B0F0"/>
              </a:solidFill>
            </a:endParaRPr>
          </a:p>
          <a:p>
            <a:pPr>
              <a:spcBef>
                <a:spcPct val="50000"/>
              </a:spcBef>
              <a:defRPr/>
            </a:pPr>
            <a:r>
              <a:rPr kumimoji="1" lang="en-US" altLang="ja-JP" sz="2000" dirty="0">
                <a:solidFill>
                  <a:srgbClr val="00B0F0"/>
                </a:solidFill>
              </a:rPr>
              <a:t> </a:t>
            </a:r>
          </a:p>
        </p:txBody>
      </p:sp>
      <p:pic>
        <p:nvPicPr>
          <p:cNvPr id="147475" name="Picture 19"/>
          <p:cNvPicPr>
            <a:picLocks noChangeAspect="1" noChangeArrowheads="1"/>
          </p:cNvPicPr>
          <p:nvPr/>
        </p:nvPicPr>
        <p:blipFill>
          <a:blip r:embed="rId6" cstate="print"/>
          <a:srcRect/>
          <a:stretch>
            <a:fillRect/>
          </a:stretch>
        </p:blipFill>
        <p:spPr bwMode="auto">
          <a:xfrm>
            <a:off x="0" y="4208463"/>
            <a:ext cx="4643438" cy="2416175"/>
          </a:xfrm>
          <a:prstGeom prst="rect">
            <a:avLst/>
          </a:prstGeom>
          <a:noFill/>
          <a:ln w="9525">
            <a:noFill/>
            <a:miter lim="800000"/>
            <a:headEnd/>
            <a:tailEnd/>
          </a:ln>
        </p:spPr>
      </p:pic>
      <p:sp>
        <p:nvSpPr>
          <p:cNvPr id="147479" name="Text Box 23"/>
          <p:cNvSpPr txBox="1">
            <a:spLocks noChangeArrowheads="1"/>
          </p:cNvSpPr>
          <p:nvPr/>
        </p:nvSpPr>
        <p:spPr bwMode="auto">
          <a:xfrm>
            <a:off x="571500" y="214313"/>
            <a:ext cx="8191500" cy="954107"/>
          </a:xfrm>
          <a:prstGeom prst="rect">
            <a:avLst/>
          </a:prstGeom>
          <a:noFill/>
          <a:ln w="9525">
            <a:noFill/>
            <a:miter lim="800000"/>
            <a:headEnd/>
            <a:tailEnd/>
          </a:ln>
        </p:spPr>
        <p:txBody>
          <a:bodyPr wrap="square">
            <a:spAutoFit/>
          </a:bodyPr>
          <a:lstStyle/>
          <a:p>
            <a:pPr>
              <a:spcBef>
                <a:spcPct val="50000"/>
              </a:spcBef>
            </a:pPr>
            <a:r>
              <a:rPr lang="en-US" altLang="ja-JP" sz="2800" b="1" dirty="0">
                <a:solidFill>
                  <a:srgbClr val="FFFF00"/>
                </a:solidFill>
              </a:rPr>
              <a:t>Estimation of </a:t>
            </a:r>
            <a:r>
              <a:rPr lang="en-US" altLang="ja-JP" sz="2800" b="1" dirty="0" err="1" smtClean="0">
                <a:solidFill>
                  <a:srgbClr val="FFFF00"/>
                </a:solidFill>
              </a:rPr>
              <a:t>albedo</a:t>
            </a:r>
            <a:r>
              <a:rPr lang="en-US" altLang="ja-JP" sz="2800" b="1" dirty="0" smtClean="0">
                <a:solidFill>
                  <a:srgbClr val="FFFF00"/>
                </a:solidFill>
              </a:rPr>
              <a:t> reduction and anomalous annual </a:t>
            </a:r>
            <a:r>
              <a:rPr lang="en-US" altLang="ja-JP" sz="2800" b="1" dirty="0">
                <a:solidFill>
                  <a:srgbClr val="FFFF00"/>
                </a:solidFill>
              </a:rPr>
              <a:t>runoff from snow-darkening effect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147476"/>
                                        </p:tgtEl>
                                        <p:attrNameLst>
                                          <p:attrName>ppt_w</p:attrName>
                                        </p:attrNameLst>
                                      </p:cBhvr>
                                      <p:tavLst>
                                        <p:tav tm="0">
                                          <p:val>
                                            <p:strVal val="ppt_w"/>
                                          </p:val>
                                        </p:tav>
                                        <p:tav tm="100000">
                                          <p:val>
                                            <p:fltVal val="0"/>
                                          </p:val>
                                        </p:tav>
                                      </p:tavLst>
                                    </p:anim>
                                    <p:anim calcmode="lin" valueType="num">
                                      <p:cBhvr>
                                        <p:cTn id="7" dur="1000"/>
                                        <p:tgtEl>
                                          <p:spTgt spid="147476"/>
                                        </p:tgtEl>
                                        <p:attrNameLst>
                                          <p:attrName>ppt_h</p:attrName>
                                        </p:attrNameLst>
                                      </p:cBhvr>
                                      <p:tavLst>
                                        <p:tav tm="0">
                                          <p:val>
                                            <p:strVal val="ppt_h"/>
                                          </p:val>
                                        </p:tav>
                                        <p:tav tm="100000">
                                          <p:val>
                                            <p:fltVal val="0"/>
                                          </p:val>
                                        </p:tav>
                                      </p:tavLst>
                                    </p:anim>
                                    <p:animEffect transition="out" filter="fade">
                                      <p:cBhvr>
                                        <p:cTn id="8" dur="1000"/>
                                        <p:tgtEl>
                                          <p:spTgt spid="147476"/>
                                        </p:tgtEl>
                                      </p:cBhvr>
                                    </p:animEffect>
                                    <p:set>
                                      <p:cBhvr>
                                        <p:cTn id="9" dur="1" fill="hold">
                                          <p:stCondLst>
                                            <p:cond delay="999"/>
                                          </p:stCondLst>
                                        </p:cTn>
                                        <p:tgtEl>
                                          <p:spTgt spid="147476"/>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500"/>
                                        <p:tgtEl>
                                          <p:spTgt spid="147479"/>
                                        </p:tgtEl>
                                        <p:attrNameLst>
                                          <p:attrName>ppt_x</p:attrName>
                                        </p:attrNameLst>
                                      </p:cBhvr>
                                      <p:tavLst>
                                        <p:tav tm="0">
                                          <p:val>
                                            <p:strVal val="ppt_x"/>
                                          </p:val>
                                        </p:tav>
                                        <p:tav tm="100000">
                                          <p:val>
                                            <p:strVal val="1+ppt_w/2"/>
                                          </p:val>
                                        </p:tav>
                                      </p:tavLst>
                                    </p:anim>
                                    <p:anim calcmode="lin" valueType="num">
                                      <p:cBhvr additive="base">
                                        <p:cTn id="12" dur="500"/>
                                        <p:tgtEl>
                                          <p:spTgt spid="147479"/>
                                        </p:tgtEl>
                                        <p:attrNameLst>
                                          <p:attrName>ppt_y</p:attrName>
                                        </p:attrNameLst>
                                      </p:cBhvr>
                                      <p:tavLst>
                                        <p:tav tm="0">
                                          <p:val>
                                            <p:strVal val="ppt_y"/>
                                          </p:val>
                                        </p:tav>
                                        <p:tav tm="100000">
                                          <p:val>
                                            <p:strVal val="ppt_y"/>
                                          </p:val>
                                        </p:tav>
                                      </p:tavLst>
                                    </p:anim>
                                    <p:set>
                                      <p:cBhvr>
                                        <p:cTn id="13" dur="1" fill="hold">
                                          <p:stCondLst>
                                            <p:cond delay="499"/>
                                          </p:stCondLst>
                                        </p:cTn>
                                        <p:tgtEl>
                                          <p:spTgt spid="147479"/>
                                        </p:tgtEl>
                                        <p:attrNameLst>
                                          <p:attrName>style.visibility</p:attrName>
                                        </p:attrNameLst>
                                      </p:cBhvr>
                                      <p:to>
                                        <p:strVal val="hidden"/>
                                      </p:to>
                                    </p:set>
                                  </p:childTnLst>
                                </p:cTn>
                              </p:par>
                              <p:par>
                                <p:cTn id="14" presetID="42" presetClass="exit" presetSubtype="0" fill="hold" grpId="0" nodeType="withEffect">
                                  <p:stCondLst>
                                    <p:cond delay="0"/>
                                  </p:stCondLst>
                                  <p:childTnLst>
                                    <p:animEffect transition="out" filter="fade">
                                      <p:cBhvr>
                                        <p:cTn id="15" dur="500"/>
                                        <p:tgtEl>
                                          <p:spTgt spid="147478"/>
                                        </p:tgtEl>
                                      </p:cBhvr>
                                    </p:animEffect>
                                    <p:anim calcmode="lin" valueType="num">
                                      <p:cBhvr>
                                        <p:cTn id="16" dur="500"/>
                                        <p:tgtEl>
                                          <p:spTgt spid="147478"/>
                                        </p:tgtEl>
                                        <p:attrNameLst>
                                          <p:attrName>ppt_x</p:attrName>
                                        </p:attrNameLst>
                                      </p:cBhvr>
                                      <p:tavLst>
                                        <p:tav tm="0">
                                          <p:val>
                                            <p:strVal val="ppt_x"/>
                                          </p:val>
                                        </p:tav>
                                        <p:tav tm="100000">
                                          <p:val>
                                            <p:strVal val="ppt_x"/>
                                          </p:val>
                                        </p:tav>
                                      </p:tavLst>
                                    </p:anim>
                                    <p:anim calcmode="lin" valueType="num">
                                      <p:cBhvr>
                                        <p:cTn id="17" dur="500"/>
                                        <p:tgtEl>
                                          <p:spTgt spid="147478"/>
                                        </p:tgtEl>
                                        <p:attrNameLst>
                                          <p:attrName>ppt_y</p:attrName>
                                        </p:attrNameLst>
                                      </p:cBhvr>
                                      <p:tavLst>
                                        <p:tav tm="0">
                                          <p:val>
                                            <p:strVal val="ppt_y"/>
                                          </p:val>
                                        </p:tav>
                                        <p:tav tm="100000">
                                          <p:val>
                                            <p:strVal val="ppt_y+.1"/>
                                          </p:val>
                                        </p:tav>
                                      </p:tavLst>
                                    </p:anim>
                                    <p:set>
                                      <p:cBhvr>
                                        <p:cTn id="18" dur="1" fill="hold">
                                          <p:stCondLst>
                                            <p:cond delay="499"/>
                                          </p:stCondLst>
                                        </p:cTn>
                                        <p:tgtEl>
                                          <p:spTgt spid="147478"/>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147475"/>
                                        </p:tgtEl>
                                        <p:attrNameLst>
                                          <p:attrName>ppt_x</p:attrName>
                                        </p:attrNameLst>
                                      </p:cBhvr>
                                      <p:tavLst>
                                        <p:tav tm="0">
                                          <p:val>
                                            <p:strVal val="ppt_x"/>
                                          </p:val>
                                        </p:tav>
                                        <p:tav tm="100000">
                                          <p:val>
                                            <p:strVal val="0-ppt_w/2"/>
                                          </p:val>
                                        </p:tav>
                                      </p:tavLst>
                                    </p:anim>
                                    <p:anim calcmode="lin" valueType="num">
                                      <p:cBhvr additive="base">
                                        <p:cTn id="21" dur="500"/>
                                        <p:tgtEl>
                                          <p:spTgt spid="147475"/>
                                        </p:tgtEl>
                                        <p:attrNameLst>
                                          <p:attrName>ppt_y</p:attrName>
                                        </p:attrNameLst>
                                      </p:cBhvr>
                                      <p:tavLst>
                                        <p:tav tm="0">
                                          <p:val>
                                            <p:strVal val="ppt_y"/>
                                          </p:val>
                                        </p:tav>
                                        <p:tav tm="100000">
                                          <p:val>
                                            <p:strVal val="ppt_y"/>
                                          </p:val>
                                        </p:tav>
                                      </p:tavLst>
                                    </p:anim>
                                    <p:set>
                                      <p:cBhvr>
                                        <p:cTn id="22" dur="1" fill="hold">
                                          <p:stCondLst>
                                            <p:cond delay="499"/>
                                          </p:stCondLst>
                                        </p:cTn>
                                        <p:tgtEl>
                                          <p:spTgt spid="147475"/>
                                        </p:tgtEl>
                                        <p:attrNameLst>
                                          <p:attrName>style.visibility</p:attrName>
                                        </p:attrNameLst>
                                      </p:cBhvr>
                                      <p:to>
                                        <p:strVal val="hidden"/>
                                      </p:to>
                                    </p:set>
                                  </p:childTnLst>
                                </p:cTn>
                              </p:par>
                              <p:par>
                                <p:cTn id="23" presetID="2" presetClass="exit" presetSubtype="1" fill="hold" nodeType="withEffect">
                                  <p:stCondLst>
                                    <p:cond delay="0"/>
                                  </p:stCondLst>
                                  <p:childTnLst>
                                    <p:anim calcmode="lin" valueType="num">
                                      <p:cBhvr additive="base">
                                        <p:cTn id="24" dur="500"/>
                                        <p:tgtEl>
                                          <p:spTgt spid="147474"/>
                                        </p:tgtEl>
                                        <p:attrNameLst>
                                          <p:attrName>ppt_x</p:attrName>
                                        </p:attrNameLst>
                                      </p:cBhvr>
                                      <p:tavLst>
                                        <p:tav tm="0">
                                          <p:val>
                                            <p:strVal val="ppt_x"/>
                                          </p:val>
                                        </p:tav>
                                        <p:tav tm="100000">
                                          <p:val>
                                            <p:strVal val="ppt_x"/>
                                          </p:val>
                                        </p:tav>
                                      </p:tavLst>
                                    </p:anim>
                                    <p:anim calcmode="lin" valueType="num">
                                      <p:cBhvr additive="base">
                                        <p:cTn id="25" dur="500"/>
                                        <p:tgtEl>
                                          <p:spTgt spid="147474"/>
                                        </p:tgtEl>
                                        <p:attrNameLst>
                                          <p:attrName>ppt_y</p:attrName>
                                        </p:attrNameLst>
                                      </p:cBhvr>
                                      <p:tavLst>
                                        <p:tav tm="0">
                                          <p:val>
                                            <p:strVal val="ppt_y"/>
                                          </p:val>
                                        </p:tav>
                                        <p:tav tm="100000">
                                          <p:val>
                                            <p:strVal val="0-ppt_h/2"/>
                                          </p:val>
                                        </p:tav>
                                      </p:tavLst>
                                    </p:anim>
                                    <p:set>
                                      <p:cBhvr>
                                        <p:cTn id="26" dur="1" fill="hold">
                                          <p:stCondLst>
                                            <p:cond delay="499"/>
                                          </p:stCondLst>
                                        </p:cTn>
                                        <p:tgtEl>
                                          <p:spTgt spid="1474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6" grpId="0" animBg="1"/>
      <p:bldP spid="147478" grpId="0"/>
      <p:bldP spid="1474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r>
              <a:rPr lang="en-US" altLang="ja-JP" dirty="0"/>
              <a:t>A new </a:t>
            </a:r>
            <a:r>
              <a:rPr lang="en-US" altLang="ja-JP" dirty="0" smtClean="0"/>
              <a:t>snow-darkening model implemented in the GEOS-5 GCM</a:t>
            </a:r>
            <a:endParaRPr lang="en-US" altLang="ja-JP" dirty="0"/>
          </a:p>
        </p:txBody>
      </p:sp>
      <p:pic>
        <p:nvPicPr>
          <p:cNvPr id="139268" name="Picture 4"/>
          <p:cNvPicPr>
            <a:picLocks noGrp="1" noChangeAspect="1" noChangeArrowheads="1"/>
          </p:cNvPicPr>
          <p:nvPr>
            <p:ph sz="half" idx="1"/>
          </p:nvPr>
        </p:nvPicPr>
        <p:blipFill>
          <a:blip r:embed="rId3" cstate="print"/>
          <a:srcRect/>
          <a:stretch>
            <a:fillRect/>
          </a:stretch>
        </p:blipFill>
        <p:spPr>
          <a:xfrm>
            <a:off x="0" y="1600200"/>
            <a:ext cx="4038600" cy="4487863"/>
          </a:xfrm>
          <a:noFill/>
          <a:ln/>
        </p:spPr>
      </p:pic>
      <p:sp>
        <p:nvSpPr>
          <p:cNvPr id="139267" name="Rectangle 3"/>
          <p:cNvSpPr>
            <a:spLocks noGrp="1" noChangeArrowheads="1"/>
          </p:cNvSpPr>
          <p:nvPr>
            <p:ph sz="half" idx="2"/>
          </p:nvPr>
        </p:nvSpPr>
        <p:spPr>
          <a:xfrm>
            <a:off x="4038600" y="2000250"/>
            <a:ext cx="4778375" cy="4552950"/>
          </a:xfrm>
        </p:spPr>
        <p:txBody>
          <a:bodyPr wrap="none"/>
          <a:lstStyle/>
          <a:p>
            <a:pPr algn="just">
              <a:lnSpc>
                <a:spcPct val="90000"/>
              </a:lnSpc>
              <a:buNone/>
            </a:pPr>
            <a:r>
              <a:rPr lang="en-US" altLang="ja-JP" sz="2000" b="1" dirty="0" smtClean="0"/>
              <a:t>-   Multiple </a:t>
            </a:r>
            <a:r>
              <a:rPr lang="en-US" altLang="ja-JP" sz="2000" b="1" dirty="0" smtClean="0"/>
              <a:t>reflections  </a:t>
            </a:r>
          </a:p>
          <a:p>
            <a:pPr algn="just">
              <a:lnSpc>
                <a:spcPct val="90000"/>
              </a:lnSpc>
              <a:buNone/>
            </a:pPr>
            <a:r>
              <a:rPr lang="en-US" altLang="ja-JP" sz="2000" b="1" dirty="0" smtClean="0"/>
              <a:t>    (</a:t>
            </a:r>
            <a:r>
              <a:rPr lang="en-US" altLang="ja-JP" sz="2000" b="1" dirty="0"/>
              <a:t>two-stream approximation) </a:t>
            </a:r>
            <a:r>
              <a:rPr lang="en-US" altLang="ja-JP" sz="2000" b="1" dirty="0" smtClean="0"/>
              <a:t>by</a:t>
            </a:r>
          </a:p>
          <a:p>
            <a:pPr algn="just">
              <a:lnSpc>
                <a:spcPct val="90000"/>
              </a:lnSpc>
              <a:buNone/>
            </a:pPr>
            <a:r>
              <a:rPr lang="en-US" altLang="ja-JP" sz="2000" b="1" dirty="0" smtClean="0"/>
              <a:t>    Kondo </a:t>
            </a:r>
            <a:r>
              <a:rPr lang="en-US" altLang="ja-JP" sz="2000" b="1" dirty="0"/>
              <a:t>et al. (1988).</a:t>
            </a:r>
          </a:p>
          <a:p>
            <a:pPr algn="just">
              <a:lnSpc>
                <a:spcPct val="90000"/>
              </a:lnSpc>
              <a:buNone/>
            </a:pPr>
            <a:r>
              <a:rPr lang="en-US" altLang="ja-JP" sz="2000" b="1" dirty="0" smtClean="0"/>
              <a:t>-   Snow </a:t>
            </a:r>
            <a:r>
              <a:rPr lang="en-US" altLang="ja-JP" sz="2000" b="1" dirty="0"/>
              <a:t>is assumed to be </a:t>
            </a:r>
            <a:r>
              <a:rPr lang="en-US" altLang="ja-JP" sz="2000" b="1" dirty="0" smtClean="0"/>
              <a:t>constructed</a:t>
            </a:r>
          </a:p>
          <a:p>
            <a:pPr algn="just">
              <a:lnSpc>
                <a:spcPct val="90000"/>
              </a:lnSpc>
              <a:buNone/>
            </a:pPr>
            <a:r>
              <a:rPr lang="en-US" altLang="ja-JP" sz="2000" b="1" dirty="0" smtClean="0"/>
              <a:t>    by </a:t>
            </a:r>
            <a:r>
              <a:rPr lang="en-US" altLang="ja-JP" sz="2000" b="1" dirty="0"/>
              <a:t>ice plates and air layers</a:t>
            </a:r>
            <a:r>
              <a:rPr lang="en-US" altLang="ja-JP" sz="2000" b="1" dirty="0" smtClean="0"/>
              <a:t>.</a:t>
            </a:r>
            <a:endParaRPr lang="en-US" altLang="ja-JP" sz="2000" b="1" dirty="0"/>
          </a:p>
          <a:p>
            <a:pPr algn="just">
              <a:lnSpc>
                <a:spcPct val="90000"/>
              </a:lnSpc>
              <a:buNone/>
            </a:pPr>
            <a:r>
              <a:rPr lang="en-US" altLang="ja-JP" sz="2000" b="1" dirty="0" smtClean="0"/>
              <a:t>-   Snow </a:t>
            </a:r>
            <a:r>
              <a:rPr lang="en-US" altLang="ja-JP" sz="2000" b="1" dirty="0" err="1"/>
              <a:t>albedos</a:t>
            </a:r>
            <a:r>
              <a:rPr lang="en-US" altLang="ja-JP" sz="2000" b="1" dirty="0"/>
              <a:t> mainly depends on </a:t>
            </a:r>
            <a:endParaRPr lang="en-US" altLang="ja-JP" sz="2000" b="1" dirty="0" smtClean="0"/>
          </a:p>
          <a:p>
            <a:pPr algn="just">
              <a:lnSpc>
                <a:spcPct val="90000"/>
              </a:lnSpc>
              <a:buNone/>
            </a:pPr>
            <a:r>
              <a:rPr lang="en-US" altLang="ja-JP" sz="2000" b="1" dirty="0" smtClean="0">
                <a:solidFill>
                  <a:srgbClr val="FF0000"/>
                </a:solidFill>
              </a:rPr>
              <a:t>    </a:t>
            </a:r>
            <a:r>
              <a:rPr lang="en-US" altLang="ja-JP" sz="2000" b="1" dirty="0" smtClean="0"/>
              <a:t>snow </a:t>
            </a:r>
            <a:r>
              <a:rPr lang="en-US" altLang="ja-JP" sz="2000" b="1" dirty="0"/>
              <a:t>density </a:t>
            </a:r>
            <a:r>
              <a:rPr lang="en-US" altLang="ja-JP" sz="2000" b="1" dirty="0" smtClean="0"/>
              <a:t>changes, and snow-darkening </a:t>
            </a:r>
          </a:p>
          <a:p>
            <a:pPr algn="just">
              <a:lnSpc>
                <a:spcPct val="90000"/>
              </a:lnSpc>
              <a:buNone/>
            </a:pPr>
            <a:r>
              <a:rPr lang="en-US" altLang="ja-JP" sz="2000" b="1" dirty="0" smtClean="0"/>
              <a:t>     by BC and </a:t>
            </a:r>
            <a:r>
              <a:rPr lang="en-US" altLang="ja-JP" sz="2000" b="1" dirty="0" smtClean="0"/>
              <a:t>dust</a:t>
            </a:r>
            <a:endParaRPr lang="en-US" altLang="ja-JP" sz="2000" b="1" dirty="0"/>
          </a:p>
          <a:p>
            <a:pPr algn="just">
              <a:lnSpc>
                <a:spcPct val="90000"/>
              </a:lnSpc>
              <a:buNone/>
            </a:pPr>
            <a:r>
              <a:rPr lang="en-US" altLang="ja-JP" sz="2000" b="1" dirty="0" smtClean="0"/>
              <a:t> -  Spectral shortwave and long wave </a:t>
            </a:r>
            <a:r>
              <a:rPr lang="en-US" altLang="ja-JP" sz="2000" b="1" dirty="0" err="1" smtClean="0"/>
              <a:t>albedos</a:t>
            </a:r>
            <a:endParaRPr lang="en-US" altLang="ja-JP" sz="2000" b="1" dirty="0" smtClean="0"/>
          </a:p>
          <a:p>
            <a:pPr algn="just">
              <a:lnSpc>
                <a:spcPct val="90000"/>
              </a:lnSpc>
              <a:buNone/>
            </a:pPr>
            <a:r>
              <a:rPr lang="en-US" altLang="ja-JP" sz="2000" b="1" dirty="0" smtClean="0"/>
              <a:t> </a:t>
            </a:r>
            <a:r>
              <a:rPr lang="en-US" altLang="ja-JP" sz="2000" b="1" dirty="0" smtClean="0"/>
              <a:t>   </a:t>
            </a:r>
            <a:r>
              <a:rPr lang="en-US" altLang="ja-JP" sz="2000" b="1" dirty="0" smtClean="0"/>
              <a:t> for direct and </a:t>
            </a:r>
            <a:r>
              <a:rPr lang="en-US" altLang="ja-JP" sz="2000" b="1" dirty="0" smtClean="0"/>
              <a:t>diffuse </a:t>
            </a:r>
            <a:r>
              <a:rPr lang="en-US" altLang="ja-JP" sz="2000" b="1" dirty="0"/>
              <a:t>condition</a:t>
            </a:r>
            <a:r>
              <a:rPr lang="en-US" altLang="ja-JP" sz="2000" b="1" dirty="0" smtClean="0"/>
              <a:t>, following</a:t>
            </a:r>
            <a:endParaRPr lang="en-US" altLang="ja-JP" sz="2000" b="1" dirty="0" smtClean="0">
              <a:cs typeface="Arial" charset="0"/>
            </a:endParaRPr>
          </a:p>
          <a:p>
            <a:pPr algn="just">
              <a:lnSpc>
                <a:spcPct val="90000"/>
              </a:lnSpc>
              <a:buNone/>
            </a:pPr>
            <a:r>
              <a:rPr lang="en-US" altLang="ja-JP" sz="2000" b="1" dirty="0" smtClean="0">
                <a:cs typeface="Arial" charset="0"/>
              </a:rPr>
              <a:t>    Wiscombe </a:t>
            </a:r>
            <a:r>
              <a:rPr lang="en-US" altLang="ja-JP" sz="2000" b="1" dirty="0">
                <a:cs typeface="Arial" charset="0"/>
              </a:rPr>
              <a:t>and Warren, 1980).</a:t>
            </a:r>
          </a:p>
        </p:txBody>
      </p:sp>
      <p:sp>
        <p:nvSpPr>
          <p:cNvPr id="5" name="TextBox 4"/>
          <p:cNvSpPr txBox="1"/>
          <p:nvPr/>
        </p:nvSpPr>
        <p:spPr>
          <a:xfrm>
            <a:off x="6934200" y="6324600"/>
            <a:ext cx="2061462" cy="369332"/>
          </a:xfrm>
          <a:prstGeom prst="rect">
            <a:avLst/>
          </a:prstGeom>
          <a:noFill/>
        </p:spPr>
        <p:txBody>
          <a:bodyPr wrap="none" rtlCol="0">
            <a:spAutoFit/>
          </a:bodyPr>
          <a:lstStyle/>
          <a:p>
            <a:r>
              <a:rPr lang="en-US" dirty="0" smtClean="0"/>
              <a:t>Yasunari  et al. 2011</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81000"/>
            <a:ext cx="7086600" cy="523220"/>
          </a:xfrm>
          <a:prstGeom prst="rect">
            <a:avLst/>
          </a:prstGeom>
          <a:noFill/>
        </p:spPr>
        <p:txBody>
          <a:bodyPr wrap="square" rtlCol="0">
            <a:spAutoFit/>
          </a:bodyPr>
          <a:lstStyle/>
          <a:p>
            <a:pPr algn="ctr"/>
            <a:r>
              <a:rPr lang="en-US" sz="2800" b="1" i="1" dirty="0" smtClean="0">
                <a:solidFill>
                  <a:srgbClr val="FF0000"/>
                </a:solidFill>
              </a:rPr>
              <a:t>Satellite Detection of Snow Darkening effect</a:t>
            </a:r>
            <a:endParaRPr lang="en-US" sz="2800" b="1" i="1" dirty="0">
              <a:solidFill>
                <a:srgbClr val="FF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5105400" y="2893855"/>
            <a:ext cx="3657600" cy="388794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5138"/>
          <a:stretch>
            <a:fillRect/>
          </a:stretch>
        </p:blipFill>
        <p:spPr bwMode="auto">
          <a:xfrm>
            <a:off x="130175" y="1242752"/>
            <a:ext cx="4289425" cy="5615247"/>
          </a:xfrm>
          <a:prstGeom prst="rect">
            <a:avLst/>
          </a:prstGeom>
          <a:noFill/>
          <a:ln w="9525">
            <a:noFill/>
            <a:miter lim="800000"/>
            <a:headEnd/>
            <a:tailEnd/>
          </a:ln>
        </p:spPr>
      </p:pic>
      <p:sp>
        <p:nvSpPr>
          <p:cNvPr id="6" name="TextBox 5"/>
          <p:cNvSpPr txBox="1"/>
          <p:nvPr/>
        </p:nvSpPr>
        <p:spPr>
          <a:xfrm>
            <a:off x="990600" y="914400"/>
            <a:ext cx="3124200" cy="369332"/>
          </a:xfrm>
          <a:prstGeom prst="rect">
            <a:avLst/>
          </a:prstGeom>
          <a:noFill/>
        </p:spPr>
        <p:txBody>
          <a:bodyPr wrap="square" rtlCol="0">
            <a:spAutoFit/>
          </a:bodyPr>
          <a:lstStyle/>
          <a:p>
            <a:r>
              <a:rPr lang="en-US" dirty="0" smtClean="0"/>
              <a:t>Warren and </a:t>
            </a:r>
            <a:r>
              <a:rPr lang="en-US" dirty="0" err="1" smtClean="0"/>
              <a:t>Wiscombe</a:t>
            </a:r>
            <a:r>
              <a:rPr lang="en-US" dirty="0" smtClean="0"/>
              <a:t>, 1980</a:t>
            </a:r>
            <a:endParaRPr lang="en-US" dirty="0"/>
          </a:p>
        </p:txBody>
      </p:sp>
      <p:sp>
        <p:nvSpPr>
          <p:cNvPr id="7" name="TextBox 6"/>
          <p:cNvSpPr txBox="1"/>
          <p:nvPr/>
        </p:nvSpPr>
        <p:spPr>
          <a:xfrm>
            <a:off x="5562600" y="2526268"/>
            <a:ext cx="3124200" cy="369332"/>
          </a:xfrm>
          <a:prstGeom prst="rect">
            <a:avLst/>
          </a:prstGeom>
          <a:noFill/>
        </p:spPr>
        <p:txBody>
          <a:bodyPr wrap="square" rtlCol="0">
            <a:spAutoFit/>
          </a:bodyPr>
          <a:lstStyle/>
          <a:p>
            <a:pPr algn="ctr"/>
            <a:r>
              <a:rPr lang="en-US" dirty="0" smtClean="0"/>
              <a:t>Painter et al., 2009</a:t>
            </a:r>
            <a:endParaRPr lang="en-US" dirty="0"/>
          </a:p>
        </p:txBody>
      </p:sp>
      <p:sp>
        <p:nvSpPr>
          <p:cNvPr id="8" name="TextBox 7"/>
          <p:cNvSpPr txBox="1"/>
          <p:nvPr/>
        </p:nvSpPr>
        <p:spPr>
          <a:xfrm>
            <a:off x="4648200" y="1161871"/>
            <a:ext cx="4419600" cy="1200329"/>
          </a:xfrm>
          <a:prstGeom prst="rect">
            <a:avLst/>
          </a:prstGeom>
          <a:noFill/>
        </p:spPr>
        <p:txBody>
          <a:bodyPr wrap="square" rtlCol="0">
            <a:spAutoFit/>
          </a:bodyPr>
          <a:lstStyle/>
          <a:p>
            <a:r>
              <a:rPr lang="en-US" sz="2400" b="1" dirty="0" smtClean="0">
                <a:solidFill>
                  <a:srgbClr val="3333CC"/>
                </a:solidFill>
              </a:rPr>
              <a:t>Dust and black carbon effectively reduce snow albedo in the visible wavelengths</a:t>
            </a:r>
            <a:endParaRPr lang="en-US" sz="2400" b="1" dirty="0">
              <a:solidFill>
                <a:srgbClr val="3333CC"/>
              </a:solidFill>
            </a:endParaRPr>
          </a:p>
        </p:txBody>
      </p:sp>
      <p:cxnSp>
        <p:nvCxnSpPr>
          <p:cNvPr id="10" name="Straight Connector 9"/>
          <p:cNvCxnSpPr/>
          <p:nvPr/>
        </p:nvCxnSpPr>
        <p:spPr>
          <a:xfrm>
            <a:off x="5943600" y="4343400"/>
            <a:ext cx="22860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5000" y="4953000"/>
            <a:ext cx="1676400" cy="646331"/>
          </a:xfrm>
          <a:prstGeom prst="rect">
            <a:avLst/>
          </a:prstGeom>
          <a:noFill/>
        </p:spPr>
        <p:txBody>
          <a:bodyPr wrap="square" rtlCol="0">
            <a:spAutoFit/>
          </a:bodyPr>
          <a:lstStyle/>
          <a:p>
            <a:r>
              <a:rPr lang="en-US" dirty="0" smtClean="0"/>
              <a:t>Field Spectral Measurements</a:t>
            </a:r>
            <a:endParaRPr lang="en-US" dirty="0"/>
          </a:p>
        </p:txBody>
      </p:sp>
      <p:sp>
        <p:nvSpPr>
          <p:cNvPr id="12" name="Slide Number Placeholder 11"/>
          <p:cNvSpPr>
            <a:spLocks noGrp="1"/>
          </p:cNvSpPr>
          <p:nvPr>
            <p:ph type="sldNum" sz="quarter" idx="12"/>
          </p:nvPr>
        </p:nvSpPr>
        <p:spPr/>
        <p:txBody>
          <a:bodyPr/>
          <a:lstStyle/>
          <a:p>
            <a:fld id="{E551EC36-5272-4A1F-A856-9380A8172CAC}"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52949"/>
            <a:ext cx="9137289" cy="4557251"/>
            <a:chOff x="0" y="838200"/>
            <a:chExt cx="9137289" cy="4557251"/>
          </a:xfrm>
        </p:grpSpPr>
        <p:pic>
          <p:nvPicPr>
            <p:cNvPr id="2" name="Picture 1" descr="figure2.tif"/>
            <p:cNvPicPr>
              <a:picLocks noChangeAspect="1"/>
            </p:cNvPicPr>
            <p:nvPr/>
          </p:nvPicPr>
          <p:blipFill>
            <a:blip r:embed="rId2" cstate="print"/>
            <a:stretch>
              <a:fillRect/>
            </a:stretch>
          </p:blipFill>
          <p:spPr>
            <a:xfrm>
              <a:off x="0" y="838200"/>
              <a:ext cx="9137289" cy="4557251"/>
            </a:xfrm>
            <a:prstGeom prst="rect">
              <a:avLst/>
            </a:prstGeom>
          </p:spPr>
        </p:pic>
        <p:cxnSp>
          <p:nvCxnSpPr>
            <p:cNvPr id="3" name="Straight Arrow Connector 2"/>
            <p:cNvCxnSpPr/>
            <p:nvPr/>
          </p:nvCxnSpPr>
          <p:spPr>
            <a:xfrm flipH="1" flipV="1">
              <a:off x="990600" y="3048000"/>
              <a:ext cx="304800" cy="762000"/>
            </a:xfrm>
            <a:prstGeom prst="straightConnector1">
              <a:avLst/>
            </a:prstGeom>
            <a:ln w="381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76200" y="5410200"/>
            <a:ext cx="8991600" cy="1477328"/>
          </a:xfrm>
          <a:prstGeom prst="rect">
            <a:avLst/>
          </a:prstGeom>
        </p:spPr>
        <p:txBody>
          <a:bodyPr wrap="square">
            <a:spAutoFit/>
          </a:bodyPr>
          <a:lstStyle/>
          <a:p>
            <a:r>
              <a:rPr lang="en-US" b="1" dirty="0" smtClean="0"/>
              <a:t> </a:t>
            </a:r>
            <a:r>
              <a:rPr lang="en-US" dirty="0" smtClean="0"/>
              <a:t>(a) Seasonal variations of surface reflectance (February-June, MOD09), shown as 15 day averages, (b) Absolute difference of surface reflectance between 0.47 and 0.86 µm, averaged for 6–15 June 2003. Positive difference is generally found over the Karakoram, while dust-laden western Himalaya and southern Hindu-Kush region are characterized by negative differences. </a:t>
            </a:r>
            <a:endParaRPr lang="en-US" dirty="0"/>
          </a:p>
        </p:txBody>
      </p:sp>
      <p:sp>
        <p:nvSpPr>
          <p:cNvPr id="6" name="TextBox 5"/>
          <p:cNvSpPr txBox="1"/>
          <p:nvPr/>
        </p:nvSpPr>
        <p:spPr>
          <a:xfrm>
            <a:off x="4724400" y="162580"/>
            <a:ext cx="4114800" cy="523220"/>
          </a:xfrm>
          <a:prstGeom prst="rect">
            <a:avLst/>
          </a:prstGeom>
          <a:noFill/>
        </p:spPr>
        <p:txBody>
          <a:bodyPr wrap="square" rtlCol="0">
            <a:spAutoFit/>
          </a:bodyPr>
          <a:lstStyle/>
          <a:p>
            <a:pPr algn="ctr"/>
            <a:r>
              <a:rPr lang="en-US" sz="2800" b="1" i="1" dirty="0" smtClean="0">
                <a:solidFill>
                  <a:srgbClr val="FF0000"/>
                </a:solidFill>
              </a:rPr>
              <a:t>R</a:t>
            </a:r>
            <a:r>
              <a:rPr lang="en-US" sz="2800" b="1" baseline="-25000" dirty="0" smtClean="0">
                <a:solidFill>
                  <a:srgbClr val="FF0000"/>
                </a:solidFill>
              </a:rPr>
              <a:t>0.47</a:t>
            </a:r>
            <a:r>
              <a:rPr lang="el-GR" sz="2800" b="1" baseline="-25000" dirty="0" smtClean="0">
                <a:solidFill>
                  <a:srgbClr val="FF0000"/>
                </a:solidFill>
                <a:latin typeface="Calibri"/>
              </a:rPr>
              <a:t>μ</a:t>
            </a:r>
            <a:r>
              <a:rPr lang="en-US" sz="2800" b="1" baseline="-25000" dirty="0" smtClean="0">
                <a:solidFill>
                  <a:srgbClr val="FF0000"/>
                </a:solidFill>
                <a:latin typeface="Calibri"/>
              </a:rPr>
              <a:t>m</a:t>
            </a:r>
            <a:r>
              <a:rPr lang="en-US" sz="2800" b="1" dirty="0" smtClean="0">
                <a:solidFill>
                  <a:srgbClr val="FF0000"/>
                </a:solidFill>
                <a:latin typeface="Calibri"/>
              </a:rPr>
              <a:t> - </a:t>
            </a:r>
            <a:r>
              <a:rPr lang="en-US" sz="2800" b="1" i="1" dirty="0" smtClean="0">
                <a:solidFill>
                  <a:srgbClr val="FF0000"/>
                </a:solidFill>
              </a:rPr>
              <a:t>R</a:t>
            </a:r>
            <a:r>
              <a:rPr lang="en-US" sz="2800" b="1" baseline="-25000" dirty="0" smtClean="0">
                <a:solidFill>
                  <a:srgbClr val="FF0000"/>
                </a:solidFill>
              </a:rPr>
              <a:t>0.86</a:t>
            </a:r>
            <a:r>
              <a:rPr lang="el-GR" sz="2800" b="1" baseline="-25000" dirty="0" smtClean="0">
                <a:solidFill>
                  <a:srgbClr val="FF0000"/>
                </a:solidFill>
              </a:rPr>
              <a:t>μ</a:t>
            </a:r>
            <a:r>
              <a:rPr lang="en-US" sz="2800" b="1" baseline="-25000" dirty="0" smtClean="0">
                <a:solidFill>
                  <a:srgbClr val="FF0000"/>
                </a:solidFill>
              </a:rPr>
              <a:t>m</a:t>
            </a:r>
            <a:endParaRPr lang="en-US" sz="2800" b="1" baseline="-25000" dirty="0">
              <a:solidFill>
                <a:srgbClr val="FF0000"/>
              </a:solidFill>
            </a:endParaRPr>
          </a:p>
        </p:txBody>
      </p:sp>
      <p:sp>
        <p:nvSpPr>
          <p:cNvPr id="7" name="Rectangle 6"/>
          <p:cNvSpPr/>
          <p:nvPr/>
        </p:nvSpPr>
        <p:spPr>
          <a:xfrm>
            <a:off x="0" y="0"/>
            <a:ext cx="4876800" cy="830997"/>
          </a:xfrm>
          <a:prstGeom prst="rect">
            <a:avLst/>
          </a:prstGeom>
        </p:spPr>
        <p:txBody>
          <a:bodyPr wrap="square">
            <a:spAutoFit/>
          </a:bodyPr>
          <a:lstStyle/>
          <a:p>
            <a:r>
              <a:rPr lang="en-US" sz="2400" b="1" dirty="0" smtClean="0">
                <a:solidFill>
                  <a:srgbClr val="FF0000"/>
                </a:solidFill>
              </a:rPr>
              <a:t>Seasonal variation of spectral Reflectance over western Himalaya</a:t>
            </a:r>
          </a:p>
        </p:txBody>
      </p:sp>
      <p:sp>
        <p:nvSpPr>
          <p:cNvPr id="8" name="Slide Number Placeholder 7"/>
          <p:cNvSpPr>
            <a:spLocks noGrp="1"/>
          </p:cNvSpPr>
          <p:nvPr>
            <p:ph type="sldNum" sz="quarter" idx="12"/>
          </p:nvPr>
        </p:nvSpPr>
        <p:spPr/>
        <p:txBody>
          <a:bodyPr/>
          <a:lstStyle/>
          <a:p>
            <a:fld id="{E551EC36-5272-4A1F-A856-9380A8172CAC}" type="slidenum">
              <a:rPr lang="en-US" smtClean="0"/>
              <a:pPr/>
              <a:t>15</a:t>
            </a:fld>
            <a:endParaRPr lang="en-US" dirty="0"/>
          </a:p>
        </p:txBody>
      </p:sp>
      <p:sp>
        <p:nvSpPr>
          <p:cNvPr id="9" name="TextBox 8"/>
          <p:cNvSpPr txBox="1"/>
          <p:nvPr/>
        </p:nvSpPr>
        <p:spPr>
          <a:xfrm>
            <a:off x="6553200" y="6488668"/>
            <a:ext cx="2054730" cy="369332"/>
          </a:xfrm>
          <a:prstGeom prst="rect">
            <a:avLst/>
          </a:prstGeom>
          <a:noFill/>
        </p:spPr>
        <p:txBody>
          <a:bodyPr wrap="none" rtlCol="0">
            <a:spAutoFit/>
          </a:bodyPr>
          <a:lstStyle/>
          <a:p>
            <a:r>
              <a:rPr lang="en-US" b="1" dirty="0" smtClean="0"/>
              <a:t>Gautam et al. 2013</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cstate="print">
            <a:lum bright="34000" contrast="-20000"/>
          </a:blip>
          <a:srcRect/>
          <a:stretch>
            <a:fillRect/>
          </a:stretch>
        </p:blipFill>
        <p:spPr bwMode="auto">
          <a:xfrm>
            <a:off x="0" y="0"/>
            <a:ext cx="9144000" cy="6503988"/>
          </a:xfrm>
          <a:prstGeom prst="rect">
            <a:avLst/>
          </a:prstGeom>
          <a:noFill/>
          <a:ln w="9525">
            <a:noFill/>
            <a:miter lim="800000"/>
            <a:headEnd/>
            <a:tailEnd/>
          </a:ln>
        </p:spPr>
      </p:pic>
      <p:sp>
        <p:nvSpPr>
          <p:cNvPr id="11267" name="TextBox 4"/>
          <p:cNvSpPr txBox="1">
            <a:spLocks noChangeArrowheads="1"/>
          </p:cNvSpPr>
          <p:nvPr/>
        </p:nvSpPr>
        <p:spPr bwMode="auto">
          <a:xfrm>
            <a:off x="0" y="6477000"/>
            <a:ext cx="9144000" cy="400050"/>
          </a:xfrm>
          <a:prstGeom prst="rect">
            <a:avLst/>
          </a:prstGeom>
          <a:noFill/>
          <a:ln w="9525">
            <a:noFill/>
            <a:miter lim="800000"/>
            <a:headEnd/>
            <a:tailEnd/>
          </a:ln>
        </p:spPr>
        <p:txBody>
          <a:bodyPr>
            <a:spAutoFit/>
          </a:bodyPr>
          <a:lstStyle/>
          <a:p>
            <a:pPr>
              <a:buFontTx/>
              <a:buChar char="•"/>
            </a:pPr>
            <a:r>
              <a:rPr lang="en-US" sz="1000" dirty="0">
                <a:solidFill>
                  <a:srgbClr val="FF0000"/>
                </a:solidFill>
                <a:latin typeface="Calibri" pitchFamily="34" charset="0"/>
              </a:rPr>
              <a:t>Glacier behavior varies across the region, with faster retreat in the east.  Possibly glaciers in northwest pick up more snow precipitation due to Elevated Heat Pump (EHP)  and other climate mechanisms thus partly offsetting heating/melting.  Glaciers in the eastern Himalaya may be more sensitive to EHP heating and are melting more quickly. </a:t>
            </a:r>
          </a:p>
        </p:txBody>
      </p:sp>
      <p:sp>
        <p:nvSpPr>
          <p:cNvPr id="7" name="Freeform 6"/>
          <p:cNvSpPr/>
          <p:nvPr/>
        </p:nvSpPr>
        <p:spPr>
          <a:xfrm>
            <a:off x="1371600" y="1981200"/>
            <a:ext cx="7010400" cy="2730500"/>
          </a:xfrm>
          <a:custGeom>
            <a:avLst/>
            <a:gdLst>
              <a:gd name="connsiteX0" fmla="*/ 0 w 7150100"/>
              <a:gd name="connsiteY0" fmla="*/ 139700 h 2540000"/>
              <a:gd name="connsiteX1" fmla="*/ 114300 w 7150100"/>
              <a:gd name="connsiteY1" fmla="*/ 63500 h 2540000"/>
              <a:gd name="connsiteX2" fmla="*/ 152400 w 7150100"/>
              <a:gd name="connsiteY2" fmla="*/ 38100 h 2540000"/>
              <a:gd name="connsiteX3" fmla="*/ 228600 w 7150100"/>
              <a:gd name="connsiteY3" fmla="*/ 12700 h 2540000"/>
              <a:gd name="connsiteX4" fmla="*/ 266700 w 7150100"/>
              <a:gd name="connsiteY4" fmla="*/ 0 h 2540000"/>
              <a:gd name="connsiteX5" fmla="*/ 508000 w 7150100"/>
              <a:gd name="connsiteY5" fmla="*/ 12700 h 2540000"/>
              <a:gd name="connsiteX6" fmla="*/ 622300 w 7150100"/>
              <a:gd name="connsiteY6" fmla="*/ 63500 h 2540000"/>
              <a:gd name="connsiteX7" fmla="*/ 711200 w 7150100"/>
              <a:gd name="connsiteY7" fmla="*/ 88900 h 2540000"/>
              <a:gd name="connsiteX8" fmla="*/ 749300 w 7150100"/>
              <a:gd name="connsiteY8" fmla="*/ 114300 h 2540000"/>
              <a:gd name="connsiteX9" fmla="*/ 787400 w 7150100"/>
              <a:gd name="connsiteY9" fmla="*/ 127000 h 2540000"/>
              <a:gd name="connsiteX10" fmla="*/ 800100 w 7150100"/>
              <a:gd name="connsiteY10" fmla="*/ 165100 h 2540000"/>
              <a:gd name="connsiteX11" fmla="*/ 838200 w 7150100"/>
              <a:gd name="connsiteY11" fmla="*/ 177800 h 2540000"/>
              <a:gd name="connsiteX12" fmla="*/ 876300 w 7150100"/>
              <a:gd name="connsiteY12" fmla="*/ 203200 h 2540000"/>
              <a:gd name="connsiteX13" fmla="*/ 939800 w 7150100"/>
              <a:gd name="connsiteY13" fmla="*/ 279400 h 2540000"/>
              <a:gd name="connsiteX14" fmla="*/ 965200 w 7150100"/>
              <a:gd name="connsiteY14" fmla="*/ 317500 h 2540000"/>
              <a:gd name="connsiteX15" fmla="*/ 1003300 w 7150100"/>
              <a:gd name="connsiteY15" fmla="*/ 330200 h 2540000"/>
              <a:gd name="connsiteX16" fmla="*/ 1041400 w 7150100"/>
              <a:gd name="connsiteY16" fmla="*/ 368300 h 2540000"/>
              <a:gd name="connsiteX17" fmla="*/ 1079500 w 7150100"/>
              <a:gd name="connsiteY17" fmla="*/ 393700 h 2540000"/>
              <a:gd name="connsiteX18" fmla="*/ 1092200 w 7150100"/>
              <a:gd name="connsiteY18" fmla="*/ 431800 h 2540000"/>
              <a:gd name="connsiteX19" fmla="*/ 1155700 w 7150100"/>
              <a:gd name="connsiteY19" fmla="*/ 495300 h 2540000"/>
              <a:gd name="connsiteX20" fmla="*/ 1181100 w 7150100"/>
              <a:gd name="connsiteY20" fmla="*/ 533400 h 2540000"/>
              <a:gd name="connsiteX21" fmla="*/ 1231900 w 7150100"/>
              <a:gd name="connsiteY21" fmla="*/ 622300 h 2540000"/>
              <a:gd name="connsiteX22" fmla="*/ 1308100 w 7150100"/>
              <a:gd name="connsiteY22" fmla="*/ 698500 h 2540000"/>
              <a:gd name="connsiteX23" fmla="*/ 1371600 w 7150100"/>
              <a:gd name="connsiteY23" fmla="*/ 762000 h 2540000"/>
              <a:gd name="connsiteX24" fmla="*/ 1397000 w 7150100"/>
              <a:gd name="connsiteY24" fmla="*/ 800100 h 2540000"/>
              <a:gd name="connsiteX25" fmla="*/ 1435100 w 7150100"/>
              <a:gd name="connsiteY25" fmla="*/ 812800 h 2540000"/>
              <a:gd name="connsiteX26" fmla="*/ 1498600 w 7150100"/>
              <a:gd name="connsiteY26" fmla="*/ 939800 h 2540000"/>
              <a:gd name="connsiteX27" fmla="*/ 1574800 w 7150100"/>
              <a:gd name="connsiteY27" fmla="*/ 990600 h 2540000"/>
              <a:gd name="connsiteX28" fmla="*/ 1612900 w 7150100"/>
              <a:gd name="connsiteY28" fmla="*/ 1016000 h 2540000"/>
              <a:gd name="connsiteX29" fmla="*/ 1625600 w 7150100"/>
              <a:gd name="connsiteY29" fmla="*/ 1054100 h 2540000"/>
              <a:gd name="connsiteX30" fmla="*/ 1663700 w 7150100"/>
              <a:gd name="connsiteY30" fmla="*/ 1092200 h 2540000"/>
              <a:gd name="connsiteX31" fmla="*/ 1765300 w 7150100"/>
              <a:gd name="connsiteY31" fmla="*/ 1206500 h 2540000"/>
              <a:gd name="connsiteX32" fmla="*/ 1816100 w 7150100"/>
              <a:gd name="connsiteY32" fmla="*/ 1231900 h 2540000"/>
              <a:gd name="connsiteX33" fmla="*/ 1854200 w 7150100"/>
              <a:gd name="connsiteY33" fmla="*/ 1270000 h 2540000"/>
              <a:gd name="connsiteX34" fmla="*/ 1892300 w 7150100"/>
              <a:gd name="connsiteY34" fmla="*/ 1295400 h 2540000"/>
              <a:gd name="connsiteX35" fmla="*/ 1930400 w 7150100"/>
              <a:gd name="connsiteY35" fmla="*/ 1333500 h 2540000"/>
              <a:gd name="connsiteX36" fmla="*/ 2019300 w 7150100"/>
              <a:gd name="connsiteY36" fmla="*/ 1397000 h 2540000"/>
              <a:gd name="connsiteX37" fmla="*/ 2044700 w 7150100"/>
              <a:gd name="connsiteY37" fmla="*/ 1435100 h 2540000"/>
              <a:gd name="connsiteX38" fmla="*/ 2082800 w 7150100"/>
              <a:gd name="connsiteY38" fmla="*/ 1447800 h 2540000"/>
              <a:gd name="connsiteX39" fmla="*/ 2120900 w 7150100"/>
              <a:gd name="connsiteY39" fmla="*/ 1473200 h 2540000"/>
              <a:gd name="connsiteX40" fmla="*/ 2171700 w 7150100"/>
              <a:gd name="connsiteY40" fmla="*/ 1549400 h 2540000"/>
              <a:gd name="connsiteX41" fmla="*/ 2247900 w 7150100"/>
              <a:gd name="connsiteY41" fmla="*/ 1574800 h 2540000"/>
              <a:gd name="connsiteX42" fmla="*/ 2286000 w 7150100"/>
              <a:gd name="connsiteY42" fmla="*/ 1612900 h 2540000"/>
              <a:gd name="connsiteX43" fmla="*/ 2374900 w 7150100"/>
              <a:gd name="connsiteY43" fmla="*/ 1663700 h 2540000"/>
              <a:gd name="connsiteX44" fmla="*/ 2413000 w 7150100"/>
              <a:gd name="connsiteY44" fmla="*/ 1676400 h 2540000"/>
              <a:gd name="connsiteX45" fmla="*/ 2451100 w 7150100"/>
              <a:gd name="connsiteY45" fmla="*/ 1701800 h 2540000"/>
              <a:gd name="connsiteX46" fmla="*/ 2489200 w 7150100"/>
              <a:gd name="connsiteY46" fmla="*/ 1714500 h 2540000"/>
              <a:gd name="connsiteX47" fmla="*/ 2565400 w 7150100"/>
              <a:gd name="connsiteY47" fmla="*/ 1765300 h 2540000"/>
              <a:gd name="connsiteX48" fmla="*/ 2603500 w 7150100"/>
              <a:gd name="connsiteY48" fmla="*/ 1790700 h 2540000"/>
              <a:gd name="connsiteX49" fmla="*/ 2679700 w 7150100"/>
              <a:gd name="connsiteY49" fmla="*/ 1816100 h 2540000"/>
              <a:gd name="connsiteX50" fmla="*/ 2717800 w 7150100"/>
              <a:gd name="connsiteY50" fmla="*/ 1828800 h 2540000"/>
              <a:gd name="connsiteX51" fmla="*/ 2806700 w 7150100"/>
              <a:gd name="connsiteY51" fmla="*/ 1879600 h 2540000"/>
              <a:gd name="connsiteX52" fmla="*/ 2895600 w 7150100"/>
              <a:gd name="connsiteY52" fmla="*/ 1905000 h 2540000"/>
              <a:gd name="connsiteX53" fmla="*/ 2933700 w 7150100"/>
              <a:gd name="connsiteY53" fmla="*/ 1930400 h 2540000"/>
              <a:gd name="connsiteX54" fmla="*/ 3035300 w 7150100"/>
              <a:gd name="connsiteY54" fmla="*/ 1968500 h 2540000"/>
              <a:gd name="connsiteX55" fmla="*/ 3060700 w 7150100"/>
              <a:gd name="connsiteY55" fmla="*/ 2006600 h 2540000"/>
              <a:gd name="connsiteX56" fmla="*/ 3111500 w 7150100"/>
              <a:gd name="connsiteY56" fmla="*/ 2019300 h 2540000"/>
              <a:gd name="connsiteX57" fmla="*/ 3149600 w 7150100"/>
              <a:gd name="connsiteY57" fmla="*/ 2032000 h 2540000"/>
              <a:gd name="connsiteX58" fmla="*/ 3175000 w 7150100"/>
              <a:gd name="connsiteY58" fmla="*/ 2070100 h 2540000"/>
              <a:gd name="connsiteX59" fmla="*/ 3225800 w 7150100"/>
              <a:gd name="connsiteY59" fmla="*/ 2082800 h 2540000"/>
              <a:gd name="connsiteX60" fmla="*/ 3263900 w 7150100"/>
              <a:gd name="connsiteY60" fmla="*/ 2095500 h 2540000"/>
              <a:gd name="connsiteX61" fmla="*/ 3365500 w 7150100"/>
              <a:gd name="connsiteY61" fmla="*/ 2120900 h 2540000"/>
              <a:gd name="connsiteX62" fmla="*/ 3403600 w 7150100"/>
              <a:gd name="connsiteY62" fmla="*/ 2146300 h 2540000"/>
              <a:gd name="connsiteX63" fmla="*/ 3505200 w 7150100"/>
              <a:gd name="connsiteY63" fmla="*/ 2171700 h 2540000"/>
              <a:gd name="connsiteX64" fmla="*/ 3657600 w 7150100"/>
              <a:gd name="connsiteY64" fmla="*/ 2209800 h 2540000"/>
              <a:gd name="connsiteX65" fmla="*/ 3733800 w 7150100"/>
              <a:gd name="connsiteY65" fmla="*/ 2247900 h 2540000"/>
              <a:gd name="connsiteX66" fmla="*/ 3771900 w 7150100"/>
              <a:gd name="connsiteY66" fmla="*/ 2260600 h 2540000"/>
              <a:gd name="connsiteX67" fmla="*/ 3822700 w 7150100"/>
              <a:gd name="connsiteY67" fmla="*/ 2273300 h 2540000"/>
              <a:gd name="connsiteX68" fmla="*/ 3860800 w 7150100"/>
              <a:gd name="connsiteY68" fmla="*/ 2286000 h 2540000"/>
              <a:gd name="connsiteX69" fmla="*/ 3924300 w 7150100"/>
              <a:gd name="connsiteY69" fmla="*/ 2298700 h 2540000"/>
              <a:gd name="connsiteX70" fmla="*/ 4038600 w 7150100"/>
              <a:gd name="connsiteY70" fmla="*/ 2324100 h 2540000"/>
              <a:gd name="connsiteX71" fmla="*/ 4191000 w 7150100"/>
              <a:gd name="connsiteY71" fmla="*/ 2336800 h 2540000"/>
              <a:gd name="connsiteX72" fmla="*/ 4292600 w 7150100"/>
              <a:gd name="connsiteY72" fmla="*/ 2362200 h 2540000"/>
              <a:gd name="connsiteX73" fmla="*/ 4470400 w 7150100"/>
              <a:gd name="connsiteY73" fmla="*/ 2400300 h 2540000"/>
              <a:gd name="connsiteX74" fmla="*/ 4559300 w 7150100"/>
              <a:gd name="connsiteY74" fmla="*/ 2438400 h 2540000"/>
              <a:gd name="connsiteX75" fmla="*/ 4635500 w 7150100"/>
              <a:gd name="connsiteY75" fmla="*/ 2451100 h 2540000"/>
              <a:gd name="connsiteX76" fmla="*/ 4965700 w 7150100"/>
              <a:gd name="connsiteY76" fmla="*/ 2489200 h 2540000"/>
              <a:gd name="connsiteX77" fmla="*/ 5207000 w 7150100"/>
              <a:gd name="connsiteY77" fmla="*/ 2527300 h 2540000"/>
              <a:gd name="connsiteX78" fmla="*/ 5410200 w 7150100"/>
              <a:gd name="connsiteY78" fmla="*/ 2540000 h 2540000"/>
              <a:gd name="connsiteX79" fmla="*/ 6184900 w 7150100"/>
              <a:gd name="connsiteY79" fmla="*/ 2514600 h 2540000"/>
              <a:gd name="connsiteX80" fmla="*/ 6311900 w 7150100"/>
              <a:gd name="connsiteY80" fmla="*/ 2463800 h 2540000"/>
              <a:gd name="connsiteX81" fmla="*/ 6350000 w 7150100"/>
              <a:gd name="connsiteY81" fmla="*/ 2451100 h 2540000"/>
              <a:gd name="connsiteX82" fmla="*/ 6388100 w 7150100"/>
              <a:gd name="connsiteY82" fmla="*/ 2425700 h 2540000"/>
              <a:gd name="connsiteX83" fmla="*/ 6451600 w 7150100"/>
              <a:gd name="connsiteY83" fmla="*/ 2413000 h 2540000"/>
              <a:gd name="connsiteX84" fmla="*/ 6527800 w 7150100"/>
              <a:gd name="connsiteY84" fmla="*/ 2387600 h 2540000"/>
              <a:gd name="connsiteX85" fmla="*/ 6553200 w 7150100"/>
              <a:gd name="connsiteY85" fmla="*/ 2349500 h 2540000"/>
              <a:gd name="connsiteX86" fmla="*/ 6604000 w 7150100"/>
              <a:gd name="connsiteY86" fmla="*/ 2336800 h 2540000"/>
              <a:gd name="connsiteX87" fmla="*/ 6654800 w 7150100"/>
              <a:gd name="connsiteY87" fmla="*/ 2311400 h 2540000"/>
              <a:gd name="connsiteX88" fmla="*/ 6731000 w 7150100"/>
              <a:gd name="connsiteY88" fmla="*/ 2286000 h 2540000"/>
              <a:gd name="connsiteX89" fmla="*/ 6769100 w 7150100"/>
              <a:gd name="connsiteY89" fmla="*/ 2273300 h 2540000"/>
              <a:gd name="connsiteX90" fmla="*/ 6807200 w 7150100"/>
              <a:gd name="connsiteY90" fmla="*/ 2260600 h 2540000"/>
              <a:gd name="connsiteX91" fmla="*/ 6858000 w 7150100"/>
              <a:gd name="connsiteY91" fmla="*/ 2222500 h 2540000"/>
              <a:gd name="connsiteX92" fmla="*/ 6959600 w 7150100"/>
              <a:gd name="connsiteY92" fmla="*/ 2197100 h 2540000"/>
              <a:gd name="connsiteX93" fmla="*/ 6997700 w 7150100"/>
              <a:gd name="connsiteY93" fmla="*/ 2184400 h 2540000"/>
              <a:gd name="connsiteX94" fmla="*/ 7073900 w 7150100"/>
              <a:gd name="connsiteY94" fmla="*/ 2133600 h 2540000"/>
              <a:gd name="connsiteX95" fmla="*/ 7112000 w 7150100"/>
              <a:gd name="connsiteY95" fmla="*/ 2108200 h 2540000"/>
              <a:gd name="connsiteX96" fmla="*/ 7150100 w 7150100"/>
              <a:gd name="connsiteY96" fmla="*/ 2044700 h 2540000"/>
              <a:gd name="connsiteX97" fmla="*/ 7150100 w 7150100"/>
              <a:gd name="connsiteY97" fmla="*/ 2044700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150100" h="2540000">
                <a:moveTo>
                  <a:pt x="0" y="139700"/>
                </a:moveTo>
                <a:lnTo>
                  <a:pt x="114300" y="63500"/>
                </a:lnTo>
                <a:cubicBezTo>
                  <a:pt x="127000" y="55033"/>
                  <a:pt x="137920" y="42927"/>
                  <a:pt x="152400" y="38100"/>
                </a:cubicBezTo>
                <a:lnTo>
                  <a:pt x="228600" y="12700"/>
                </a:lnTo>
                <a:lnTo>
                  <a:pt x="266700" y="0"/>
                </a:lnTo>
                <a:cubicBezTo>
                  <a:pt x="347133" y="4233"/>
                  <a:pt x="428029" y="3103"/>
                  <a:pt x="508000" y="12700"/>
                </a:cubicBezTo>
                <a:cubicBezTo>
                  <a:pt x="594223" y="23047"/>
                  <a:pt x="564464" y="34582"/>
                  <a:pt x="622300" y="63500"/>
                </a:cubicBezTo>
                <a:cubicBezTo>
                  <a:pt x="640520" y="72610"/>
                  <a:pt x="694924" y="84831"/>
                  <a:pt x="711200" y="88900"/>
                </a:cubicBezTo>
                <a:cubicBezTo>
                  <a:pt x="723900" y="97367"/>
                  <a:pt x="735648" y="107474"/>
                  <a:pt x="749300" y="114300"/>
                </a:cubicBezTo>
                <a:cubicBezTo>
                  <a:pt x="761274" y="120287"/>
                  <a:pt x="777934" y="117534"/>
                  <a:pt x="787400" y="127000"/>
                </a:cubicBezTo>
                <a:cubicBezTo>
                  <a:pt x="796866" y="136466"/>
                  <a:pt x="790634" y="155634"/>
                  <a:pt x="800100" y="165100"/>
                </a:cubicBezTo>
                <a:cubicBezTo>
                  <a:pt x="809566" y="174566"/>
                  <a:pt x="826226" y="171813"/>
                  <a:pt x="838200" y="177800"/>
                </a:cubicBezTo>
                <a:cubicBezTo>
                  <a:pt x="851852" y="184626"/>
                  <a:pt x="863600" y="194733"/>
                  <a:pt x="876300" y="203200"/>
                </a:cubicBezTo>
                <a:cubicBezTo>
                  <a:pt x="939363" y="297795"/>
                  <a:pt x="858312" y="181614"/>
                  <a:pt x="939800" y="279400"/>
                </a:cubicBezTo>
                <a:cubicBezTo>
                  <a:pt x="949571" y="291126"/>
                  <a:pt x="953281" y="307965"/>
                  <a:pt x="965200" y="317500"/>
                </a:cubicBezTo>
                <a:cubicBezTo>
                  <a:pt x="975653" y="325863"/>
                  <a:pt x="990600" y="325967"/>
                  <a:pt x="1003300" y="330200"/>
                </a:cubicBezTo>
                <a:cubicBezTo>
                  <a:pt x="1016000" y="342900"/>
                  <a:pt x="1027602" y="356802"/>
                  <a:pt x="1041400" y="368300"/>
                </a:cubicBezTo>
                <a:cubicBezTo>
                  <a:pt x="1053126" y="378071"/>
                  <a:pt x="1069965" y="381781"/>
                  <a:pt x="1079500" y="393700"/>
                </a:cubicBezTo>
                <a:cubicBezTo>
                  <a:pt x="1087863" y="404153"/>
                  <a:pt x="1086213" y="419826"/>
                  <a:pt x="1092200" y="431800"/>
                </a:cubicBezTo>
                <a:cubicBezTo>
                  <a:pt x="1113367" y="474133"/>
                  <a:pt x="1117600" y="469900"/>
                  <a:pt x="1155700" y="495300"/>
                </a:cubicBezTo>
                <a:cubicBezTo>
                  <a:pt x="1164167" y="508000"/>
                  <a:pt x="1173527" y="520148"/>
                  <a:pt x="1181100" y="533400"/>
                </a:cubicBezTo>
                <a:cubicBezTo>
                  <a:pt x="1199498" y="565597"/>
                  <a:pt x="1207147" y="594453"/>
                  <a:pt x="1231900" y="622300"/>
                </a:cubicBezTo>
                <a:cubicBezTo>
                  <a:pt x="1255765" y="649148"/>
                  <a:pt x="1288175" y="668612"/>
                  <a:pt x="1308100" y="698500"/>
                </a:cubicBezTo>
                <a:cubicBezTo>
                  <a:pt x="1341967" y="749300"/>
                  <a:pt x="1320800" y="728133"/>
                  <a:pt x="1371600" y="762000"/>
                </a:cubicBezTo>
                <a:cubicBezTo>
                  <a:pt x="1380067" y="774700"/>
                  <a:pt x="1385081" y="790565"/>
                  <a:pt x="1397000" y="800100"/>
                </a:cubicBezTo>
                <a:cubicBezTo>
                  <a:pt x="1407453" y="808463"/>
                  <a:pt x="1426737" y="802347"/>
                  <a:pt x="1435100" y="812800"/>
                </a:cubicBezTo>
                <a:cubicBezTo>
                  <a:pt x="1500577" y="894646"/>
                  <a:pt x="1358763" y="846576"/>
                  <a:pt x="1498600" y="939800"/>
                </a:cubicBezTo>
                <a:lnTo>
                  <a:pt x="1574800" y="990600"/>
                </a:lnTo>
                <a:lnTo>
                  <a:pt x="1612900" y="1016000"/>
                </a:lnTo>
                <a:cubicBezTo>
                  <a:pt x="1617133" y="1028700"/>
                  <a:pt x="1618174" y="1042961"/>
                  <a:pt x="1625600" y="1054100"/>
                </a:cubicBezTo>
                <a:cubicBezTo>
                  <a:pt x="1635563" y="1069044"/>
                  <a:pt x="1652202" y="1078402"/>
                  <a:pt x="1663700" y="1092200"/>
                </a:cubicBezTo>
                <a:cubicBezTo>
                  <a:pt x="1702047" y="1138216"/>
                  <a:pt x="1694730" y="1171215"/>
                  <a:pt x="1765300" y="1206500"/>
                </a:cubicBezTo>
                <a:cubicBezTo>
                  <a:pt x="1782233" y="1214967"/>
                  <a:pt x="1800694" y="1220896"/>
                  <a:pt x="1816100" y="1231900"/>
                </a:cubicBezTo>
                <a:cubicBezTo>
                  <a:pt x="1830715" y="1242339"/>
                  <a:pt x="1840402" y="1258502"/>
                  <a:pt x="1854200" y="1270000"/>
                </a:cubicBezTo>
                <a:cubicBezTo>
                  <a:pt x="1865926" y="1279771"/>
                  <a:pt x="1880574" y="1285629"/>
                  <a:pt x="1892300" y="1295400"/>
                </a:cubicBezTo>
                <a:cubicBezTo>
                  <a:pt x="1906098" y="1306898"/>
                  <a:pt x="1916763" y="1321811"/>
                  <a:pt x="1930400" y="1333500"/>
                </a:cubicBezTo>
                <a:cubicBezTo>
                  <a:pt x="1957967" y="1357129"/>
                  <a:pt x="1989147" y="1376898"/>
                  <a:pt x="2019300" y="1397000"/>
                </a:cubicBezTo>
                <a:cubicBezTo>
                  <a:pt x="2027767" y="1409700"/>
                  <a:pt x="2032781" y="1425565"/>
                  <a:pt x="2044700" y="1435100"/>
                </a:cubicBezTo>
                <a:cubicBezTo>
                  <a:pt x="2055153" y="1443463"/>
                  <a:pt x="2070826" y="1441813"/>
                  <a:pt x="2082800" y="1447800"/>
                </a:cubicBezTo>
                <a:cubicBezTo>
                  <a:pt x="2096452" y="1454626"/>
                  <a:pt x="2108200" y="1464733"/>
                  <a:pt x="2120900" y="1473200"/>
                </a:cubicBezTo>
                <a:cubicBezTo>
                  <a:pt x="2132834" y="1509001"/>
                  <a:pt x="2132782" y="1527779"/>
                  <a:pt x="2171700" y="1549400"/>
                </a:cubicBezTo>
                <a:cubicBezTo>
                  <a:pt x="2195105" y="1562403"/>
                  <a:pt x="2247900" y="1574800"/>
                  <a:pt x="2247900" y="1574800"/>
                </a:cubicBezTo>
                <a:cubicBezTo>
                  <a:pt x="2260600" y="1587500"/>
                  <a:pt x="2272202" y="1601402"/>
                  <a:pt x="2286000" y="1612900"/>
                </a:cubicBezTo>
                <a:cubicBezTo>
                  <a:pt x="2308508" y="1631657"/>
                  <a:pt x="2349326" y="1652740"/>
                  <a:pt x="2374900" y="1663700"/>
                </a:cubicBezTo>
                <a:cubicBezTo>
                  <a:pt x="2387205" y="1668973"/>
                  <a:pt x="2401026" y="1670413"/>
                  <a:pt x="2413000" y="1676400"/>
                </a:cubicBezTo>
                <a:cubicBezTo>
                  <a:pt x="2426652" y="1683226"/>
                  <a:pt x="2437448" y="1694974"/>
                  <a:pt x="2451100" y="1701800"/>
                </a:cubicBezTo>
                <a:cubicBezTo>
                  <a:pt x="2463074" y="1707787"/>
                  <a:pt x="2477498" y="1707999"/>
                  <a:pt x="2489200" y="1714500"/>
                </a:cubicBezTo>
                <a:cubicBezTo>
                  <a:pt x="2515885" y="1729325"/>
                  <a:pt x="2540000" y="1748367"/>
                  <a:pt x="2565400" y="1765300"/>
                </a:cubicBezTo>
                <a:cubicBezTo>
                  <a:pt x="2578100" y="1773767"/>
                  <a:pt x="2589020" y="1785873"/>
                  <a:pt x="2603500" y="1790700"/>
                </a:cubicBezTo>
                <a:lnTo>
                  <a:pt x="2679700" y="1816100"/>
                </a:lnTo>
                <a:cubicBezTo>
                  <a:pt x="2692400" y="1820333"/>
                  <a:pt x="2706661" y="1821374"/>
                  <a:pt x="2717800" y="1828800"/>
                </a:cubicBezTo>
                <a:cubicBezTo>
                  <a:pt x="2756064" y="1854309"/>
                  <a:pt x="2761584" y="1860264"/>
                  <a:pt x="2806700" y="1879600"/>
                </a:cubicBezTo>
                <a:cubicBezTo>
                  <a:pt x="2832207" y="1890532"/>
                  <a:pt x="2869821" y="1898555"/>
                  <a:pt x="2895600" y="1905000"/>
                </a:cubicBezTo>
                <a:cubicBezTo>
                  <a:pt x="2908300" y="1913467"/>
                  <a:pt x="2920048" y="1923574"/>
                  <a:pt x="2933700" y="1930400"/>
                </a:cubicBezTo>
                <a:cubicBezTo>
                  <a:pt x="2964072" y="1945586"/>
                  <a:pt x="3002325" y="1957508"/>
                  <a:pt x="3035300" y="1968500"/>
                </a:cubicBezTo>
                <a:cubicBezTo>
                  <a:pt x="3043767" y="1981200"/>
                  <a:pt x="3048000" y="1998133"/>
                  <a:pt x="3060700" y="2006600"/>
                </a:cubicBezTo>
                <a:cubicBezTo>
                  <a:pt x="3075223" y="2016282"/>
                  <a:pt x="3094717" y="2014505"/>
                  <a:pt x="3111500" y="2019300"/>
                </a:cubicBezTo>
                <a:cubicBezTo>
                  <a:pt x="3124372" y="2022978"/>
                  <a:pt x="3136900" y="2027767"/>
                  <a:pt x="3149600" y="2032000"/>
                </a:cubicBezTo>
                <a:cubicBezTo>
                  <a:pt x="3158067" y="2044700"/>
                  <a:pt x="3162300" y="2061633"/>
                  <a:pt x="3175000" y="2070100"/>
                </a:cubicBezTo>
                <a:cubicBezTo>
                  <a:pt x="3189523" y="2079782"/>
                  <a:pt x="3209017" y="2078005"/>
                  <a:pt x="3225800" y="2082800"/>
                </a:cubicBezTo>
                <a:cubicBezTo>
                  <a:pt x="3238672" y="2086478"/>
                  <a:pt x="3250985" y="2091978"/>
                  <a:pt x="3263900" y="2095500"/>
                </a:cubicBezTo>
                <a:cubicBezTo>
                  <a:pt x="3297579" y="2104685"/>
                  <a:pt x="3365500" y="2120900"/>
                  <a:pt x="3365500" y="2120900"/>
                </a:cubicBezTo>
                <a:cubicBezTo>
                  <a:pt x="3378200" y="2129367"/>
                  <a:pt x="3389948" y="2139474"/>
                  <a:pt x="3403600" y="2146300"/>
                </a:cubicBezTo>
                <a:cubicBezTo>
                  <a:pt x="3429635" y="2159317"/>
                  <a:pt x="3481048" y="2166870"/>
                  <a:pt x="3505200" y="2171700"/>
                </a:cubicBezTo>
                <a:cubicBezTo>
                  <a:pt x="3598452" y="2218326"/>
                  <a:pt x="3515717" y="2184003"/>
                  <a:pt x="3657600" y="2209800"/>
                </a:cubicBezTo>
                <a:cubicBezTo>
                  <a:pt x="3707763" y="2218921"/>
                  <a:pt x="3687318" y="2224659"/>
                  <a:pt x="3733800" y="2247900"/>
                </a:cubicBezTo>
                <a:cubicBezTo>
                  <a:pt x="3745774" y="2253887"/>
                  <a:pt x="3759028" y="2256922"/>
                  <a:pt x="3771900" y="2260600"/>
                </a:cubicBezTo>
                <a:cubicBezTo>
                  <a:pt x="3788683" y="2265395"/>
                  <a:pt x="3805917" y="2268505"/>
                  <a:pt x="3822700" y="2273300"/>
                </a:cubicBezTo>
                <a:cubicBezTo>
                  <a:pt x="3835572" y="2276978"/>
                  <a:pt x="3847813" y="2282753"/>
                  <a:pt x="3860800" y="2286000"/>
                </a:cubicBezTo>
                <a:cubicBezTo>
                  <a:pt x="3881741" y="2291235"/>
                  <a:pt x="3903228" y="2294017"/>
                  <a:pt x="3924300" y="2298700"/>
                </a:cubicBezTo>
                <a:cubicBezTo>
                  <a:pt x="3963763" y="2307470"/>
                  <a:pt x="3997902" y="2319312"/>
                  <a:pt x="4038600" y="2324100"/>
                </a:cubicBezTo>
                <a:cubicBezTo>
                  <a:pt x="4089227" y="2330056"/>
                  <a:pt x="4140200" y="2332567"/>
                  <a:pt x="4191000" y="2336800"/>
                </a:cubicBezTo>
                <a:cubicBezTo>
                  <a:pt x="4263835" y="2361078"/>
                  <a:pt x="4192985" y="2339212"/>
                  <a:pt x="4292600" y="2362200"/>
                </a:cubicBezTo>
                <a:cubicBezTo>
                  <a:pt x="4457156" y="2400174"/>
                  <a:pt x="4331754" y="2377192"/>
                  <a:pt x="4470400" y="2400300"/>
                </a:cubicBezTo>
                <a:cubicBezTo>
                  <a:pt x="4501461" y="2415831"/>
                  <a:pt x="4525664" y="2430925"/>
                  <a:pt x="4559300" y="2438400"/>
                </a:cubicBezTo>
                <a:cubicBezTo>
                  <a:pt x="4584437" y="2443986"/>
                  <a:pt x="4610191" y="2446355"/>
                  <a:pt x="4635500" y="2451100"/>
                </a:cubicBezTo>
                <a:cubicBezTo>
                  <a:pt x="4848402" y="2491019"/>
                  <a:pt x="4688987" y="2471905"/>
                  <a:pt x="4965700" y="2489200"/>
                </a:cubicBezTo>
                <a:cubicBezTo>
                  <a:pt x="5045938" y="2505248"/>
                  <a:pt x="5124229" y="2522127"/>
                  <a:pt x="5207000" y="2527300"/>
                </a:cubicBezTo>
                <a:lnTo>
                  <a:pt x="5410200" y="2540000"/>
                </a:lnTo>
                <a:cubicBezTo>
                  <a:pt x="5668433" y="2531533"/>
                  <a:pt x="5926987" y="2529998"/>
                  <a:pt x="6184900" y="2514600"/>
                </a:cubicBezTo>
                <a:cubicBezTo>
                  <a:pt x="6229681" y="2511927"/>
                  <a:pt x="6272069" y="2480870"/>
                  <a:pt x="6311900" y="2463800"/>
                </a:cubicBezTo>
                <a:cubicBezTo>
                  <a:pt x="6324205" y="2458527"/>
                  <a:pt x="6338026" y="2457087"/>
                  <a:pt x="6350000" y="2451100"/>
                </a:cubicBezTo>
                <a:cubicBezTo>
                  <a:pt x="6363652" y="2444274"/>
                  <a:pt x="6373808" y="2431059"/>
                  <a:pt x="6388100" y="2425700"/>
                </a:cubicBezTo>
                <a:cubicBezTo>
                  <a:pt x="6408311" y="2418121"/>
                  <a:pt x="6430775" y="2418680"/>
                  <a:pt x="6451600" y="2413000"/>
                </a:cubicBezTo>
                <a:cubicBezTo>
                  <a:pt x="6477431" y="2405955"/>
                  <a:pt x="6527800" y="2387600"/>
                  <a:pt x="6527800" y="2387600"/>
                </a:cubicBezTo>
                <a:cubicBezTo>
                  <a:pt x="6536267" y="2374900"/>
                  <a:pt x="6540500" y="2357967"/>
                  <a:pt x="6553200" y="2349500"/>
                </a:cubicBezTo>
                <a:cubicBezTo>
                  <a:pt x="6567723" y="2339818"/>
                  <a:pt x="6587657" y="2342929"/>
                  <a:pt x="6604000" y="2336800"/>
                </a:cubicBezTo>
                <a:cubicBezTo>
                  <a:pt x="6621727" y="2330153"/>
                  <a:pt x="6637222" y="2318431"/>
                  <a:pt x="6654800" y="2311400"/>
                </a:cubicBezTo>
                <a:cubicBezTo>
                  <a:pt x="6679659" y="2301456"/>
                  <a:pt x="6705600" y="2294467"/>
                  <a:pt x="6731000" y="2286000"/>
                </a:cubicBezTo>
                <a:lnTo>
                  <a:pt x="6769100" y="2273300"/>
                </a:lnTo>
                <a:lnTo>
                  <a:pt x="6807200" y="2260600"/>
                </a:lnTo>
                <a:cubicBezTo>
                  <a:pt x="6824133" y="2247900"/>
                  <a:pt x="6838462" y="2230641"/>
                  <a:pt x="6858000" y="2222500"/>
                </a:cubicBezTo>
                <a:cubicBezTo>
                  <a:pt x="6890224" y="2209073"/>
                  <a:pt x="6926482" y="2208139"/>
                  <a:pt x="6959600" y="2197100"/>
                </a:cubicBezTo>
                <a:cubicBezTo>
                  <a:pt x="6972300" y="2192867"/>
                  <a:pt x="6985998" y="2190901"/>
                  <a:pt x="6997700" y="2184400"/>
                </a:cubicBezTo>
                <a:cubicBezTo>
                  <a:pt x="7024385" y="2169575"/>
                  <a:pt x="7048500" y="2150533"/>
                  <a:pt x="7073900" y="2133600"/>
                </a:cubicBezTo>
                <a:lnTo>
                  <a:pt x="7112000" y="2108200"/>
                </a:lnTo>
                <a:cubicBezTo>
                  <a:pt x="7128486" y="2058741"/>
                  <a:pt x="7115234" y="2079566"/>
                  <a:pt x="7150100" y="2044700"/>
                </a:cubicBezTo>
                <a:lnTo>
                  <a:pt x="7150100" y="2044700"/>
                </a:lnTo>
              </a:path>
            </a:pathLst>
          </a:custGeom>
          <a:ln w="825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9" name="Straight Arrow Connector 8"/>
          <p:cNvCxnSpPr>
            <a:stCxn id="7" idx="92"/>
          </p:cNvCxnSpPr>
          <p:nvPr/>
        </p:nvCxnSpPr>
        <p:spPr>
          <a:xfrm flipV="1">
            <a:off x="8194675" y="4114800"/>
            <a:ext cx="339725" cy="228600"/>
          </a:xfrm>
          <a:prstGeom prst="straightConnector1">
            <a:avLst/>
          </a:prstGeom>
          <a:ln w="825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390900" y="3086100"/>
            <a:ext cx="1600200" cy="1219200"/>
          </a:xfrm>
          <a:prstGeom prst="straightConnector1">
            <a:avLst/>
          </a:prstGeom>
          <a:ln w="82550">
            <a:solidFill>
              <a:srgbClr val="0000D8"/>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271" name="TextBox 11"/>
          <p:cNvSpPr txBox="1">
            <a:spLocks noChangeArrowheads="1"/>
          </p:cNvSpPr>
          <p:nvPr/>
        </p:nvSpPr>
        <p:spPr bwMode="auto">
          <a:xfrm>
            <a:off x="76200" y="3505200"/>
            <a:ext cx="4237038" cy="2032000"/>
          </a:xfrm>
          <a:prstGeom prst="rect">
            <a:avLst/>
          </a:prstGeom>
          <a:noFill/>
          <a:ln w="9525">
            <a:noFill/>
            <a:miter lim="800000"/>
            <a:headEnd/>
            <a:tailEnd/>
          </a:ln>
        </p:spPr>
        <p:txBody>
          <a:bodyPr wrap="none">
            <a:spAutoFit/>
          </a:bodyPr>
          <a:lstStyle/>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More intense melting</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More warm-based ice</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More debris cover</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Strong Elevated Heat Pump effect</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More soot effect on exposed ice surfaces</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But less exposed ice to be affected</a:t>
            </a:r>
          </a:p>
          <a:p>
            <a:r>
              <a:rPr lang="en-US" b="1" dirty="0">
                <a:solidFill>
                  <a:srgbClr val="0000FF"/>
                </a:solidFill>
                <a:latin typeface="Wingdings" pitchFamily="2" charset="2"/>
                <a:ea typeface="Wingdings" pitchFamily="2" charset="2"/>
                <a:cs typeface="Wingdings" pitchFamily="2" charset="2"/>
              </a:rPr>
              <a:t></a:t>
            </a:r>
            <a:r>
              <a:rPr lang="en-US" b="1" dirty="0">
                <a:solidFill>
                  <a:srgbClr val="0000BF"/>
                </a:solidFill>
                <a:latin typeface="Calibri" pitchFamily="34" charset="0"/>
              </a:rPr>
              <a:t>Glaciers are more sensitive to warming</a:t>
            </a:r>
          </a:p>
          <a:p>
            <a:endParaRPr lang="en-US" dirty="0">
              <a:solidFill>
                <a:srgbClr val="0000BF"/>
              </a:solidFill>
              <a:latin typeface="Calibri" pitchFamily="34" charset="0"/>
            </a:endParaRPr>
          </a:p>
        </p:txBody>
      </p:sp>
      <p:sp>
        <p:nvSpPr>
          <p:cNvPr id="11272" name="TextBox 12"/>
          <p:cNvSpPr txBox="1">
            <a:spLocks noChangeArrowheads="1"/>
          </p:cNvSpPr>
          <p:nvPr/>
        </p:nvSpPr>
        <p:spPr bwMode="auto">
          <a:xfrm>
            <a:off x="4111625" y="838200"/>
            <a:ext cx="5032375" cy="2032000"/>
          </a:xfrm>
          <a:prstGeom prst="rect">
            <a:avLst/>
          </a:prstGeom>
          <a:noFill/>
          <a:ln w="9525">
            <a:noFill/>
            <a:miter lim="800000"/>
            <a:headEnd/>
            <a:tailEnd/>
          </a:ln>
        </p:spPr>
        <p:txBody>
          <a:bodyPr wrap="none">
            <a:spAutoFit/>
          </a:bodyPr>
          <a:lstStyle/>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Less intense melting, more intense sublimation</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More cold-based ice</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Less debris cover</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Spatial variability of Elevated Heat-Pump effect</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Less soot-affected exposed ice surfaces </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But more exposed ice to be affected</a:t>
            </a:r>
          </a:p>
          <a:p>
            <a:r>
              <a:rPr lang="en-US" b="1">
                <a:solidFill>
                  <a:srgbClr val="0000FF"/>
                </a:solidFill>
                <a:latin typeface="Wingdings" pitchFamily="2" charset="2"/>
                <a:ea typeface="Wingdings" pitchFamily="2" charset="2"/>
                <a:cs typeface="Wingdings" pitchFamily="2" charset="2"/>
              </a:rPr>
              <a:t></a:t>
            </a:r>
            <a:r>
              <a:rPr lang="en-US" b="1">
                <a:solidFill>
                  <a:srgbClr val="0000BF"/>
                </a:solidFill>
                <a:latin typeface="Calibri" pitchFamily="34" charset="0"/>
              </a:rPr>
              <a:t>More sensitive to precipitation changes and wind</a:t>
            </a:r>
          </a:p>
        </p:txBody>
      </p:sp>
      <p:sp>
        <p:nvSpPr>
          <p:cNvPr id="11273" name="TextBox 13"/>
          <p:cNvSpPr txBox="1">
            <a:spLocks noChangeArrowheads="1"/>
          </p:cNvSpPr>
          <p:nvPr/>
        </p:nvSpPr>
        <p:spPr bwMode="auto">
          <a:xfrm>
            <a:off x="4494213" y="4724400"/>
            <a:ext cx="4649787" cy="1785104"/>
          </a:xfrm>
          <a:prstGeom prst="rect">
            <a:avLst/>
          </a:prstGeom>
          <a:noFill/>
          <a:ln w="9525">
            <a:noFill/>
            <a:miter lim="800000"/>
            <a:headEnd/>
            <a:tailEnd/>
          </a:ln>
        </p:spPr>
        <p:txBody>
          <a:bodyPr>
            <a:spAutoFit/>
          </a:bodyPr>
          <a:lstStyle/>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Less Westerly dominated precipitation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More monsoon dominated precipitation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Grow mainly by summer snow accumulation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More lake growth and glacier disintegration</a:t>
            </a:r>
          </a:p>
          <a:p>
            <a:r>
              <a:rPr lang="en-US" b="1" dirty="0" smtClean="0">
                <a:solidFill>
                  <a:srgbClr val="FF0000"/>
                </a:solidFill>
                <a:latin typeface="Wingdings" pitchFamily="2" charset="2"/>
                <a:ea typeface="Wingdings" pitchFamily="2" charset="2"/>
                <a:cs typeface="Wingdings" pitchFamily="2" charset="2"/>
              </a:rPr>
              <a:t></a:t>
            </a:r>
            <a:r>
              <a:rPr lang="en-US" b="1" dirty="0" smtClean="0">
                <a:solidFill>
                  <a:srgbClr val="AD0000"/>
                </a:solidFill>
                <a:latin typeface="Calibri" pitchFamily="34" charset="0"/>
              </a:rPr>
              <a:t>Strong EHP reduces </a:t>
            </a:r>
            <a:r>
              <a:rPr lang="en-US" b="1" dirty="0">
                <a:solidFill>
                  <a:srgbClr val="AD0000"/>
                </a:solidFill>
                <a:latin typeface="Calibri" pitchFamily="34" charset="0"/>
              </a:rPr>
              <a:t>glacier stability</a:t>
            </a:r>
            <a:r>
              <a:rPr lang="en-US" sz="2000" b="1" dirty="0">
                <a:solidFill>
                  <a:srgbClr val="AD0000"/>
                </a:solidFill>
                <a:latin typeface="Calibri" pitchFamily="34" charset="0"/>
              </a:rPr>
              <a:t>*</a:t>
            </a:r>
            <a:endParaRPr lang="en-US" sz="2000" dirty="0">
              <a:solidFill>
                <a:srgbClr val="FF0000"/>
              </a:solidFill>
              <a:latin typeface="Calibri" pitchFamily="34" charset="0"/>
            </a:endParaRPr>
          </a:p>
          <a:p>
            <a:endParaRPr lang="en-US" dirty="0">
              <a:solidFill>
                <a:srgbClr val="FF0000"/>
              </a:solidFill>
              <a:latin typeface="Calibri" pitchFamily="34" charset="0"/>
            </a:endParaRPr>
          </a:p>
        </p:txBody>
      </p:sp>
      <p:sp>
        <p:nvSpPr>
          <p:cNvPr id="11274" name="TextBox 15"/>
          <p:cNvSpPr txBox="1">
            <a:spLocks noChangeArrowheads="1"/>
          </p:cNvSpPr>
          <p:nvPr/>
        </p:nvSpPr>
        <p:spPr bwMode="auto">
          <a:xfrm>
            <a:off x="-3175" y="5943600"/>
            <a:ext cx="3300413" cy="523875"/>
          </a:xfrm>
          <a:prstGeom prst="rect">
            <a:avLst/>
          </a:prstGeom>
          <a:noFill/>
          <a:ln w="9525">
            <a:noFill/>
            <a:miter lim="800000"/>
            <a:headEnd/>
            <a:tailEnd/>
          </a:ln>
        </p:spPr>
        <p:txBody>
          <a:bodyPr wrap="none">
            <a:spAutoFit/>
          </a:bodyPr>
          <a:lstStyle/>
          <a:p>
            <a:r>
              <a:rPr lang="en-US" sz="1400">
                <a:solidFill>
                  <a:srgbClr val="FFFF00"/>
                </a:solidFill>
                <a:latin typeface="Calibri" pitchFamily="34" charset="0"/>
              </a:rPr>
              <a:t>Contact: Jeff Kargel</a:t>
            </a:r>
          </a:p>
          <a:p>
            <a:r>
              <a:rPr lang="en-US" sz="1400">
                <a:solidFill>
                  <a:srgbClr val="FFFF00"/>
                </a:solidFill>
                <a:latin typeface="Calibri" pitchFamily="34" charset="0"/>
              </a:rPr>
              <a:t>MODIS base image courtesy of GSFC/NASA</a:t>
            </a:r>
          </a:p>
        </p:txBody>
      </p:sp>
      <p:sp>
        <p:nvSpPr>
          <p:cNvPr id="15" name="Freeform 14"/>
          <p:cNvSpPr/>
          <p:nvPr/>
        </p:nvSpPr>
        <p:spPr>
          <a:xfrm>
            <a:off x="809625" y="1524000"/>
            <a:ext cx="561975" cy="1333500"/>
          </a:xfrm>
          <a:custGeom>
            <a:avLst/>
            <a:gdLst>
              <a:gd name="connsiteX0" fmla="*/ 0 w 562462"/>
              <a:gd name="connsiteY0" fmla="*/ 0 h 1447800"/>
              <a:gd name="connsiteX1" fmla="*/ 25400 w 562462"/>
              <a:gd name="connsiteY1" fmla="*/ 38100 h 1447800"/>
              <a:gd name="connsiteX2" fmla="*/ 63500 w 562462"/>
              <a:gd name="connsiteY2" fmla="*/ 50800 h 1447800"/>
              <a:gd name="connsiteX3" fmla="*/ 139700 w 562462"/>
              <a:gd name="connsiteY3" fmla="*/ 101600 h 1447800"/>
              <a:gd name="connsiteX4" fmla="*/ 177800 w 562462"/>
              <a:gd name="connsiteY4" fmla="*/ 127000 h 1447800"/>
              <a:gd name="connsiteX5" fmla="*/ 228600 w 562462"/>
              <a:gd name="connsiteY5" fmla="*/ 190500 h 1447800"/>
              <a:gd name="connsiteX6" fmla="*/ 279400 w 562462"/>
              <a:gd name="connsiteY6" fmla="*/ 266700 h 1447800"/>
              <a:gd name="connsiteX7" fmla="*/ 317500 w 562462"/>
              <a:gd name="connsiteY7" fmla="*/ 342900 h 1447800"/>
              <a:gd name="connsiteX8" fmla="*/ 368300 w 562462"/>
              <a:gd name="connsiteY8" fmla="*/ 431800 h 1447800"/>
              <a:gd name="connsiteX9" fmla="*/ 406400 w 562462"/>
              <a:gd name="connsiteY9" fmla="*/ 457200 h 1447800"/>
              <a:gd name="connsiteX10" fmla="*/ 457200 w 562462"/>
              <a:gd name="connsiteY10" fmla="*/ 571500 h 1447800"/>
              <a:gd name="connsiteX11" fmla="*/ 469900 w 562462"/>
              <a:gd name="connsiteY11" fmla="*/ 609600 h 1447800"/>
              <a:gd name="connsiteX12" fmla="*/ 482600 w 562462"/>
              <a:gd name="connsiteY12" fmla="*/ 647700 h 1447800"/>
              <a:gd name="connsiteX13" fmla="*/ 495300 w 562462"/>
              <a:gd name="connsiteY13" fmla="*/ 698500 h 1447800"/>
              <a:gd name="connsiteX14" fmla="*/ 520700 w 562462"/>
              <a:gd name="connsiteY14" fmla="*/ 774700 h 1447800"/>
              <a:gd name="connsiteX15" fmla="*/ 546100 w 562462"/>
              <a:gd name="connsiteY15" fmla="*/ 1447800 h 1447800"/>
              <a:gd name="connsiteX16" fmla="*/ 558800 w 562462"/>
              <a:gd name="connsiteY16" fmla="*/ 11684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2462" h="1447800">
                <a:moveTo>
                  <a:pt x="0" y="0"/>
                </a:moveTo>
                <a:cubicBezTo>
                  <a:pt x="8467" y="12700"/>
                  <a:pt x="13481" y="28565"/>
                  <a:pt x="25400" y="38100"/>
                </a:cubicBezTo>
                <a:cubicBezTo>
                  <a:pt x="35853" y="46463"/>
                  <a:pt x="51798" y="44299"/>
                  <a:pt x="63500" y="50800"/>
                </a:cubicBezTo>
                <a:cubicBezTo>
                  <a:pt x="90185" y="65625"/>
                  <a:pt x="114300" y="84667"/>
                  <a:pt x="139700" y="101600"/>
                </a:cubicBezTo>
                <a:lnTo>
                  <a:pt x="177800" y="127000"/>
                </a:lnTo>
                <a:cubicBezTo>
                  <a:pt x="219318" y="251555"/>
                  <a:pt x="152007" y="75610"/>
                  <a:pt x="228600" y="190500"/>
                </a:cubicBezTo>
                <a:cubicBezTo>
                  <a:pt x="294208" y="288912"/>
                  <a:pt x="183748" y="202932"/>
                  <a:pt x="279400" y="266700"/>
                </a:cubicBezTo>
                <a:cubicBezTo>
                  <a:pt x="302685" y="336554"/>
                  <a:pt x="278109" y="273966"/>
                  <a:pt x="317500" y="342900"/>
                </a:cubicBezTo>
                <a:cubicBezTo>
                  <a:pt x="330781" y="366142"/>
                  <a:pt x="347672" y="411172"/>
                  <a:pt x="368300" y="431800"/>
                </a:cubicBezTo>
                <a:cubicBezTo>
                  <a:pt x="379093" y="442593"/>
                  <a:pt x="393700" y="448733"/>
                  <a:pt x="406400" y="457200"/>
                </a:cubicBezTo>
                <a:cubicBezTo>
                  <a:pt x="446652" y="517577"/>
                  <a:pt x="426973" y="480820"/>
                  <a:pt x="457200" y="571500"/>
                </a:cubicBezTo>
                <a:lnTo>
                  <a:pt x="469900" y="609600"/>
                </a:lnTo>
                <a:cubicBezTo>
                  <a:pt x="474133" y="622300"/>
                  <a:pt x="479353" y="634713"/>
                  <a:pt x="482600" y="647700"/>
                </a:cubicBezTo>
                <a:cubicBezTo>
                  <a:pt x="486833" y="664633"/>
                  <a:pt x="490284" y="681782"/>
                  <a:pt x="495300" y="698500"/>
                </a:cubicBezTo>
                <a:cubicBezTo>
                  <a:pt x="502993" y="724145"/>
                  <a:pt x="520700" y="774700"/>
                  <a:pt x="520700" y="774700"/>
                </a:cubicBezTo>
                <a:cubicBezTo>
                  <a:pt x="562462" y="1150560"/>
                  <a:pt x="546100" y="926631"/>
                  <a:pt x="546100" y="1447800"/>
                </a:cubicBezTo>
                <a:lnTo>
                  <a:pt x="558800" y="1168400"/>
                </a:lnTo>
              </a:path>
            </a:pathLst>
          </a:custGeom>
          <a:ln w="762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Freeform 16"/>
          <p:cNvSpPr/>
          <p:nvPr/>
        </p:nvSpPr>
        <p:spPr>
          <a:xfrm>
            <a:off x="2298700" y="2590800"/>
            <a:ext cx="1270000" cy="625475"/>
          </a:xfrm>
          <a:custGeom>
            <a:avLst/>
            <a:gdLst>
              <a:gd name="connsiteX0" fmla="*/ 0 w 1270000"/>
              <a:gd name="connsiteY0" fmla="*/ 625316 h 625316"/>
              <a:gd name="connsiteX1" fmla="*/ 12700 w 1270000"/>
              <a:gd name="connsiteY1" fmla="*/ 561816 h 625316"/>
              <a:gd name="connsiteX2" fmla="*/ 50800 w 1270000"/>
              <a:gd name="connsiteY2" fmla="*/ 511016 h 625316"/>
              <a:gd name="connsiteX3" fmla="*/ 114300 w 1270000"/>
              <a:gd name="connsiteY3" fmla="*/ 422116 h 625316"/>
              <a:gd name="connsiteX4" fmla="*/ 152400 w 1270000"/>
              <a:gd name="connsiteY4" fmla="*/ 384016 h 625316"/>
              <a:gd name="connsiteX5" fmla="*/ 190500 w 1270000"/>
              <a:gd name="connsiteY5" fmla="*/ 371316 h 625316"/>
              <a:gd name="connsiteX6" fmla="*/ 203200 w 1270000"/>
              <a:gd name="connsiteY6" fmla="*/ 333216 h 625316"/>
              <a:gd name="connsiteX7" fmla="*/ 241300 w 1270000"/>
              <a:gd name="connsiteY7" fmla="*/ 307816 h 625316"/>
              <a:gd name="connsiteX8" fmla="*/ 355600 w 1270000"/>
              <a:gd name="connsiteY8" fmla="*/ 218916 h 625316"/>
              <a:gd name="connsiteX9" fmla="*/ 431800 w 1270000"/>
              <a:gd name="connsiteY9" fmla="*/ 193516 h 625316"/>
              <a:gd name="connsiteX10" fmla="*/ 469900 w 1270000"/>
              <a:gd name="connsiteY10" fmla="*/ 168116 h 625316"/>
              <a:gd name="connsiteX11" fmla="*/ 508000 w 1270000"/>
              <a:gd name="connsiteY11" fmla="*/ 155416 h 625316"/>
              <a:gd name="connsiteX12" fmla="*/ 622300 w 1270000"/>
              <a:gd name="connsiteY12" fmla="*/ 91916 h 625316"/>
              <a:gd name="connsiteX13" fmla="*/ 698500 w 1270000"/>
              <a:gd name="connsiteY13" fmla="*/ 79216 h 625316"/>
              <a:gd name="connsiteX14" fmla="*/ 952500 w 1270000"/>
              <a:gd name="connsiteY14" fmla="*/ 41116 h 625316"/>
              <a:gd name="connsiteX15" fmla="*/ 1003300 w 1270000"/>
              <a:gd name="connsiteY15" fmla="*/ 28416 h 625316"/>
              <a:gd name="connsiteX16" fmla="*/ 1092200 w 1270000"/>
              <a:gd name="connsiteY16" fmla="*/ 15716 h 625316"/>
              <a:gd name="connsiteX17" fmla="*/ 1143000 w 1270000"/>
              <a:gd name="connsiteY17" fmla="*/ 3016 h 625316"/>
              <a:gd name="connsiteX18" fmla="*/ 1270000 w 1270000"/>
              <a:gd name="connsiteY18" fmla="*/ 3016 h 625316"/>
              <a:gd name="connsiteX19" fmla="*/ 1270000 w 1270000"/>
              <a:gd name="connsiteY19" fmla="*/ 3016 h 6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0000" h="625316">
                <a:moveTo>
                  <a:pt x="0" y="625316"/>
                </a:moveTo>
                <a:cubicBezTo>
                  <a:pt x="4233" y="604149"/>
                  <a:pt x="3933" y="581541"/>
                  <a:pt x="12700" y="561816"/>
                </a:cubicBezTo>
                <a:cubicBezTo>
                  <a:pt x="21297" y="542474"/>
                  <a:pt x="38497" y="528240"/>
                  <a:pt x="50800" y="511016"/>
                </a:cubicBezTo>
                <a:cubicBezTo>
                  <a:pt x="79517" y="470812"/>
                  <a:pt x="78724" y="463621"/>
                  <a:pt x="114300" y="422116"/>
                </a:cubicBezTo>
                <a:cubicBezTo>
                  <a:pt x="125989" y="408479"/>
                  <a:pt x="137456" y="393979"/>
                  <a:pt x="152400" y="384016"/>
                </a:cubicBezTo>
                <a:cubicBezTo>
                  <a:pt x="163539" y="376590"/>
                  <a:pt x="177800" y="375549"/>
                  <a:pt x="190500" y="371316"/>
                </a:cubicBezTo>
                <a:cubicBezTo>
                  <a:pt x="194733" y="358616"/>
                  <a:pt x="194837" y="343669"/>
                  <a:pt x="203200" y="333216"/>
                </a:cubicBezTo>
                <a:cubicBezTo>
                  <a:pt x="212735" y="321297"/>
                  <a:pt x="229574" y="317587"/>
                  <a:pt x="241300" y="307816"/>
                </a:cubicBezTo>
                <a:cubicBezTo>
                  <a:pt x="285131" y="271290"/>
                  <a:pt x="291403" y="240315"/>
                  <a:pt x="355600" y="218916"/>
                </a:cubicBezTo>
                <a:cubicBezTo>
                  <a:pt x="381000" y="210449"/>
                  <a:pt x="409523" y="208368"/>
                  <a:pt x="431800" y="193516"/>
                </a:cubicBezTo>
                <a:cubicBezTo>
                  <a:pt x="444500" y="185049"/>
                  <a:pt x="456248" y="174942"/>
                  <a:pt x="469900" y="168116"/>
                </a:cubicBezTo>
                <a:cubicBezTo>
                  <a:pt x="481874" y="162129"/>
                  <a:pt x="496298" y="161917"/>
                  <a:pt x="508000" y="155416"/>
                </a:cubicBezTo>
                <a:cubicBezTo>
                  <a:pt x="573478" y="119039"/>
                  <a:pt x="564826" y="104688"/>
                  <a:pt x="622300" y="91916"/>
                </a:cubicBezTo>
                <a:cubicBezTo>
                  <a:pt x="647437" y="86330"/>
                  <a:pt x="673100" y="83449"/>
                  <a:pt x="698500" y="79216"/>
                </a:cubicBezTo>
                <a:cubicBezTo>
                  <a:pt x="831092" y="26179"/>
                  <a:pt x="711328" y="66503"/>
                  <a:pt x="952500" y="41116"/>
                </a:cubicBezTo>
                <a:cubicBezTo>
                  <a:pt x="969859" y="39289"/>
                  <a:pt x="986127" y="31538"/>
                  <a:pt x="1003300" y="28416"/>
                </a:cubicBezTo>
                <a:cubicBezTo>
                  <a:pt x="1032751" y="23061"/>
                  <a:pt x="1062749" y="21071"/>
                  <a:pt x="1092200" y="15716"/>
                </a:cubicBezTo>
                <a:cubicBezTo>
                  <a:pt x="1109373" y="12594"/>
                  <a:pt x="1125590" y="4260"/>
                  <a:pt x="1143000" y="3016"/>
                </a:cubicBezTo>
                <a:cubicBezTo>
                  <a:pt x="1185226" y="0"/>
                  <a:pt x="1227667" y="3016"/>
                  <a:pt x="1270000" y="3016"/>
                </a:cubicBezTo>
                <a:lnTo>
                  <a:pt x="1270000" y="3016"/>
                </a:lnTo>
              </a:path>
            </a:pathLst>
          </a:custGeom>
          <a:ln w="762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277" name="Rectangle 17"/>
          <p:cNvSpPr>
            <a:spLocks noChangeArrowheads="1"/>
          </p:cNvSpPr>
          <p:nvPr/>
        </p:nvSpPr>
        <p:spPr bwMode="auto">
          <a:xfrm>
            <a:off x="12700" y="152400"/>
            <a:ext cx="4572000" cy="1477963"/>
          </a:xfrm>
          <a:prstGeom prst="rect">
            <a:avLst/>
          </a:prstGeom>
          <a:noFill/>
          <a:ln w="9525">
            <a:noFill/>
            <a:miter lim="800000"/>
            <a:headEnd/>
            <a:tailEnd/>
          </a:ln>
        </p:spPr>
        <p:txBody>
          <a:bodyPr>
            <a:spAutoFit/>
          </a:bodyPr>
          <a:lstStyle/>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More Westerly dominated precipitation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Less monsoon-influenced precipitation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Glaciers grow by winter accumulation</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Less glacier disintegration &amp; lake growth</a:t>
            </a:r>
          </a:p>
          <a:p>
            <a:r>
              <a:rPr lang="en-US" b="1" dirty="0">
                <a:solidFill>
                  <a:srgbClr val="FF0000"/>
                </a:solidFill>
                <a:latin typeface="Wingdings" pitchFamily="2" charset="2"/>
                <a:ea typeface="Wingdings" pitchFamily="2" charset="2"/>
                <a:cs typeface="Wingdings" pitchFamily="2" charset="2"/>
              </a:rPr>
              <a:t></a:t>
            </a:r>
            <a:r>
              <a:rPr lang="en-US" b="1" dirty="0">
                <a:solidFill>
                  <a:srgbClr val="AD0000"/>
                </a:solidFill>
                <a:latin typeface="Calibri" pitchFamily="34" charset="0"/>
              </a:rPr>
              <a:t>EHP net influence </a:t>
            </a:r>
            <a:r>
              <a:rPr lang="en-US" b="1" dirty="0" smtClean="0">
                <a:solidFill>
                  <a:srgbClr val="AD0000"/>
                </a:solidFill>
                <a:latin typeface="Calibri" pitchFamily="34" charset="0"/>
              </a:rPr>
              <a:t>small?*</a:t>
            </a:r>
            <a:endParaRPr lang="en-US" b="1" dirty="0">
              <a:solidFill>
                <a:srgbClr val="AD0000"/>
              </a:solidFill>
              <a:latin typeface="Calibri" pitchFamily="34" charset="0"/>
            </a:endParaRPr>
          </a:p>
        </p:txBody>
      </p:sp>
      <p:sp>
        <p:nvSpPr>
          <p:cNvPr id="19" name="Freeform 18"/>
          <p:cNvSpPr/>
          <p:nvPr/>
        </p:nvSpPr>
        <p:spPr>
          <a:xfrm>
            <a:off x="4495800" y="3581400"/>
            <a:ext cx="703263" cy="1219200"/>
          </a:xfrm>
          <a:custGeom>
            <a:avLst/>
            <a:gdLst>
              <a:gd name="connsiteX0" fmla="*/ 0 w 702516"/>
              <a:gd name="connsiteY0" fmla="*/ 1219200 h 1219200"/>
              <a:gd name="connsiteX1" fmla="*/ 12700 w 702516"/>
              <a:gd name="connsiteY1" fmla="*/ 1041400 h 1219200"/>
              <a:gd name="connsiteX2" fmla="*/ 25400 w 702516"/>
              <a:gd name="connsiteY2" fmla="*/ 990600 h 1219200"/>
              <a:gd name="connsiteX3" fmla="*/ 50800 w 702516"/>
              <a:gd name="connsiteY3" fmla="*/ 850900 h 1219200"/>
              <a:gd name="connsiteX4" fmla="*/ 63500 w 702516"/>
              <a:gd name="connsiteY4" fmla="*/ 800100 h 1219200"/>
              <a:gd name="connsiteX5" fmla="*/ 114300 w 702516"/>
              <a:gd name="connsiteY5" fmla="*/ 622300 h 1219200"/>
              <a:gd name="connsiteX6" fmla="*/ 152400 w 702516"/>
              <a:gd name="connsiteY6" fmla="*/ 571500 h 1219200"/>
              <a:gd name="connsiteX7" fmla="*/ 203200 w 702516"/>
              <a:gd name="connsiteY7" fmla="*/ 469900 h 1219200"/>
              <a:gd name="connsiteX8" fmla="*/ 254000 w 702516"/>
              <a:gd name="connsiteY8" fmla="*/ 393700 h 1219200"/>
              <a:gd name="connsiteX9" fmla="*/ 304800 w 702516"/>
              <a:gd name="connsiteY9" fmla="*/ 317500 h 1219200"/>
              <a:gd name="connsiteX10" fmla="*/ 330200 w 702516"/>
              <a:gd name="connsiteY10" fmla="*/ 279400 h 1219200"/>
              <a:gd name="connsiteX11" fmla="*/ 419100 w 702516"/>
              <a:gd name="connsiteY11" fmla="*/ 228600 h 1219200"/>
              <a:gd name="connsiteX12" fmla="*/ 508000 w 702516"/>
              <a:gd name="connsiteY12" fmla="*/ 139700 h 1219200"/>
              <a:gd name="connsiteX13" fmla="*/ 546100 w 702516"/>
              <a:gd name="connsiteY13" fmla="*/ 114300 h 1219200"/>
              <a:gd name="connsiteX14" fmla="*/ 622300 w 702516"/>
              <a:gd name="connsiteY14" fmla="*/ 38100 h 1219200"/>
              <a:gd name="connsiteX15" fmla="*/ 698500 w 702516"/>
              <a:gd name="connsiteY15" fmla="*/ 0 h 1219200"/>
              <a:gd name="connsiteX16" fmla="*/ 698500 w 702516"/>
              <a:gd name="connsiteY1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516" h="1219200">
                <a:moveTo>
                  <a:pt x="0" y="1219200"/>
                </a:moveTo>
                <a:cubicBezTo>
                  <a:pt x="4233" y="1159933"/>
                  <a:pt x="6138" y="1100454"/>
                  <a:pt x="12700" y="1041400"/>
                </a:cubicBezTo>
                <a:cubicBezTo>
                  <a:pt x="14628" y="1024052"/>
                  <a:pt x="21614" y="1007639"/>
                  <a:pt x="25400" y="990600"/>
                </a:cubicBezTo>
                <a:cubicBezTo>
                  <a:pt x="52642" y="868012"/>
                  <a:pt x="23228" y="988758"/>
                  <a:pt x="50800" y="850900"/>
                </a:cubicBezTo>
                <a:cubicBezTo>
                  <a:pt x="54223" y="833784"/>
                  <a:pt x="59575" y="817107"/>
                  <a:pt x="63500" y="800100"/>
                </a:cubicBezTo>
                <a:cubicBezTo>
                  <a:pt x="76969" y="741734"/>
                  <a:pt x="84262" y="676368"/>
                  <a:pt x="114300" y="622300"/>
                </a:cubicBezTo>
                <a:cubicBezTo>
                  <a:pt x="124579" y="603797"/>
                  <a:pt x="139700" y="588433"/>
                  <a:pt x="152400" y="571500"/>
                </a:cubicBezTo>
                <a:cubicBezTo>
                  <a:pt x="177651" y="470496"/>
                  <a:pt x="145632" y="570643"/>
                  <a:pt x="203200" y="469900"/>
                </a:cubicBezTo>
                <a:cubicBezTo>
                  <a:pt x="252212" y="384128"/>
                  <a:pt x="165336" y="482364"/>
                  <a:pt x="254000" y="393700"/>
                </a:cubicBezTo>
                <a:cubicBezTo>
                  <a:pt x="276319" y="326743"/>
                  <a:pt x="251949" y="380921"/>
                  <a:pt x="304800" y="317500"/>
                </a:cubicBezTo>
                <a:cubicBezTo>
                  <a:pt x="314571" y="305774"/>
                  <a:pt x="318474" y="289171"/>
                  <a:pt x="330200" y="279400"/>
                </a:cubicBezTo>
                <a:cubicBezTo>
                  <a:pt x="483128" y="151960"/>
                  <a:pt x="293916" y="341265"/>
                  <a:pt x="419100" y="228600"/>
                </a:cubicBezTo>
                <a:cubicBezTo>
                  <a:pt x="450250" y="200565"/>
                  <a:pt x="473131" y="162946"/>
                  <a:pt x="508000" y="139700"/>
                </a:cubicBezTo>
                <a:cubicBezTo>
                  <a:pt x="520700" y="131233"/>
                  <a:pt x="534692" y="124441"/>
                  <a:pt x="546100" y="114300"/>
                </a:cubicBezTo>
                <a:cubicBezTo>
                  <a:pt x="572948" y="90435"/>
                  <a:pt x="588222" y="49459"/>
                  <a:pt x="622300" y="38100"/>
                </a:cubicBezTo>
                <a:cubicBezTo>
                  <a:pt x="702516" y="11361"/>
                  <a:pt x="698500" y="39474"/>
                  <a:pt x="698500" y="0"/>
                </a:cubicBezTo>
                <a:lnTo>
                  <a:pt x="698500" y="0"/>
                </a:lnTo>
              </a:path>
            </a:pathLst>
          </a:custGeom>
          <a:ln w="762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279" name="Rectangle 19"/>
          <p:cNvSpPr>
            <a:spLocks noChangeArrowheads="1"/>
          </p:cNvSpPr>
          <p:nvPr/>
        </p:nvSpPr>
        <p:spPr bwMode="auto">
          <a:xfrm>
            <a:off x="533400" y="1828800"/>
            <a:ext cx="444500" cy="708025"/>
          </a:xfrm>
          <a:prstGeom prst="rect">
            <a:avLst/>
          </a:prstGeom>
          <a:noFill/>
          <a:ln w="9525">
            <a:noFill/>
            <a:miter lim="800000"/>
            <a:headEnd/>
            <a:tailEnd/>
          </a:ln>
        </p:spPr>
        <p:txBody>
          <a:bodyPr wrap="none">
            <a:spAutoFit/>
          </a:bodyPr>
          <a:lstStyle/>
          <a:p>
            <a:r>
              <a:rPr lang="en-US" sz="4000" b="1">
                <a:solidFill>
                  <a:srgbClr val="FFFF00"/>
                </a:solidFill>
                <a:latin typeface="Calibri" pitchFamily="34" charset="0"/>
              </a:rPr>
              <a:t>1</a:t>
            </a:r>
          </a:p>
        </p:txBody>
      </p:sp>
      <p:sp>
        <p:nvSpPr>
          <p:cNvPr id="11280" name="TextBox 20"/>
          <p:cNvSpPr txBox="1">
            <a:spLocks noChangeArrowheads="1"/>
          </p:cNvSpPr>
          <p:nvPr/>
        </p:nvSpPr>
        <p:spPr bwMode="auto">
          <a:xfrm>
            <a:off x="1676400" y="2187575"/>
            <a:ext cx="444500" cy="708025"/>
          </a:xfrm>
          <a:prstGeom prst="rect">
            <a:avLst/>
          </a:prstGeom>
          <a:noFill/>
          <a:ln w="9525">
            <a:noFill/>
            <a:miter lim="800000"/>
            <a:headEnd/>
            <a:tailEnd/>
          </a:ln>
        </p:spPr>
        <p:txBody>
          <a:bodyPr wrap="none">
            <a:spAutoFit/>
          </a:bodyPr>
          <a:lstStyle/>
          <a:p>
            <a:r>
              <a:rPr lang="en-US" sz="4000" b="1">
                <a:solidFill>
                  <a:srgbClr val="FFFF00"/>
                </a:solidFill>
                <a:latin typeface="Calibri" pitchFamily="34" charset="0"/>
              </a:rPr>
              <a:t>2</a:t>
            </a:r>
          </a:p>
        </p:txBody>
      </p:sp>
      <p:sp>
        <p:nvSpPr>
          <p:cNvPr id="11281" name="TextBox 21"/>
          <p:cNvSpPr txBox="1">
            <a:spLocks noChangeArrowheads="1"/>
          </p:cNvSpPr>
          <p:nvPr/>
        </p:nvSpPr>
        <p:spPr bwMode="auto">
          <a:xfrm>
            <a:off x="3359150" y="2820988"/>
            <a:ext cx="444500" cy="708025"/>
          </a:xfrm>
          <a:prstGeom prst="rect">
            <a:avLst/>
          </a:prstGeom>
          <a:noFill/>
          <a:ln w="9525">
            <a:noFill/>
            <a:miter lim="800000"/>
            <a:headEnd/>
            <a:tailEnd/>
          </a:ln>
        </p:spPr>
        <p:txBody>
          <a:bodyPr wrap="none">
            <a:spAutoFit/>
          </a:bodyPr>
          <a:lstStyle/>
          <a:p>
            <a:r>
              <a:rPr lang="en-US" sz="4000" b="1">
                <a:solidFill>
                  <a:srgbClr val="FFFF00"/>
                </a:solidFill>
                <a:latin typeface="Calibri" pitchFamily="34" charset="0"/>
              </a:rPr>
              <a:t>3</a:t>
            </a:r>
          </a:p>
        </p:txBody>
      </p:sp>
      <p:sp>
        <p:nvSpPr>
          <p:cNvPr id="11282" name="TextBox 22"/>
          <p:cNvSpPr txBox="1">
            <a:spLocks noChangeArrowheads="1"/>
          </p:cNvSpPr>
          <p:nvPr/>
        </p:nvSpPr>
        <p:spPr bwMode="auto">
          <a:xfrm>
            <a:off x="6096000" y="3810000"/>
            <a:ext cx="444500" cy="708025"/>
          </a:xfrm>
          <a:prstGeom prst="rect">
            <a:avLst/>
          </a:prstGeom>
          <a:noFill/>
          <a:ln w="9525">
            <a:noFill/>
            <a:miter lim="800000"/>
            <a:headEnd/>
            <a:tailEnd/>
          </a:ln>
        </p:spPr>
        <p:txBody>
          <a:bodyPr wrap="none">
            <a:spAutoFit/>
          </a:bodyPr>
          <a:lstStyle/>
          <a:p>
            <a:r>
              <a:rPr lang="en-US" sz="4000" b="1">
                <a:solidFill>
                  <a:srgbClr val="FFFF00"/>
                </a:solidFill>
                <a:latin typeface="Calibri" pitchFamily="34" charset="0"/>
              </a:rPr>
              <a:t>4</a:t>
            </a:r>
          </a:p>
        </p:txBody>
      </p:sp>
      <p:cxnSp>
        <p:nvCxnSpPr>
          <p:cNvPr id="24" name="Straight Arrow Connector 23"/>
          <p:cNvCxnSpPr/>
          <p:nvPr/>
        </p:nvCxnSpPr>
        <p:spPr>
          <a:xfrm rot="10800000" flipV="1">
            <a:off x="1219200" y="1981200"/>
            <a:ext cx="381000" cy="152400"/>
          </a:xfrm>
          <a:prstGeom prst="straightConnector1">
            <a:avLst/>
          </a:prstGeom>
          <a:ln w="825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51EC36-5272-4A1F-A856-9380A8172CAC}" type="slidenum">
              <a:rPr lang="en-US" smtClean="0"/>
              <a:pPr/>
              <a:t>17</a:t>
            </a:fld>
            <a:endParaRPr lang="en-US"/>
          </a:p>
        </p:txBody>
      </p:sp>
      <p:pic>
        <p:nvPicPr>
          <p:cNvPr id="4" name="Picture 3" descr="NRC_report-2.jpg"/>
          <p:cNvPicPr>
            <a:picLocks noChangeAspect="1"/>
          </p:cNvPicPr>
          <p:nvPr/>
        </p:nvPicPr>
        <p:blipFill>
          <a:blip r:embed="rId2" cstate="print"/>
          <a:stretch>
            <a:fillRect/>
          </a:stretch>
        </p:blipFill>
        <p:spPr>
          <a:xfrm>
            <a:off x="0" y="0"/>
            <a:ext cx="4648200" cy="6858000"/>
          </a:xfrm>
          <a:prstGeom prst="rect">
            <a:avLst/>
          </a:prstGeom>
        </p:spPr>
      </p:pic>
      <p:pic>
        <p:nvPicPr>
          <p:cNvPr id="5" name="Picture 4" descr="NRC_report_Himalayas-6.jpg"/>
          <p:cNvPicPr>
            <a:picLocks noChangeAspect="1"/>
          </p:cNvPicPr>
          <p:nvPr/>
        </p:nvPicPr>
        <p:blipFill>
          <a:blip r:embed="rId3" cstate="print"/>
          <a:stretch>
            <a:fillRect/>
          </a:stretch>
        </p:blipFill>
        <p:spPr>
          <a:xfrm>
            <a:off x="4476721" y="0"/>
            <a:ext cx="4667279" cy="6858000"/>
          </a:xfrm>
          <a:prstGeom prst="rect">
            <a:avLst/>
          </a:prstGeom>
        </p:spPr>
      </p:pic>
      <p:pic>
        <p:nvPicPr>
          <p:cNvPr id="70658" name="Picture 2" descr="Book Cover"/>
          <p:cNvPicPr>
            <a:picLocks noChangeAspect="1" noChangeArrowheads="1"/>
          </p:cNvPicPr>
          <p:nvPr/>
        </p:nvPicPr>
        <p:blipFill>
          <a:blip r:embed="rId4" cstate="print"/>
          <a:srcRect/>
          <a:stretch>
            <a:fillRect/>
          </a:stretch>
        </p:blipFill>
        <p:spPr bwMode="auto">
          <a:xfrm>
            <a:off x="0" y="0"/>
            <a:ext cx="1143000" cy="1474471"/>
          </a:xfrm>
          <a:prstGeom prst="rect">
            <a:avLst/>
          </a:prstGeom>
          <a:noFill/>
        </p:spPr>
      </p:pic>
      <p:cxnSp>
        <p:nvCxnSpPr>
          <p:cNvPr id="7" name="Straight Connector 6"/>
          <p:cNvCxnSpPr/>
          <p:nvPr/>
        </p:nvCxnSpPr>
        <p:spPr>
          <a:xfrm>
            <a:off x="5257800" y="1676400"/>
            <a:ext cx="3352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0" y="2286000"/>
            <a:ext cx="33528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p:cNvSpPr>
            <a:spLocks noChangeShapeType="1"/>
          </p:cNvSpPr>
          <p:nvPr/>
        </p:nvSpPr>
        <p:spPr bwMode="auto">
          <a:xfrm>
            <a:off x="7258050" y="2562225"/>
            <a:ext cx="684213" cy="0"/>
          </a:xfrm>
          <a:prstGeom prst="line">
            <a:avLst/>
          </a:prstGeom>
          <a:noFill/>
          <a:ln w="9525">
            <a:noFill/>
            <a:round/>
            <a:headEnd/>
            <a:tailEnd type="triangle" w="med" len="med"/>
          </a:ln>
        </p:spPr>
        <p:txBody>
          <a:bodyPr>
            <a:spAutoFit/>
          </a:bodyPr>
          <a:lstStyle/>
          <a:p>
            <a:endParaRPr lang="en-US"/>
          </a:p>
        </p:txBody>
      </p:sp>
      <p:sp>
        <p:nvSpPr>
          <p:cNvPr id="3083" name="Rectangle 11"/>
          <p:cNvSpPr>
            <a:spLocks noGrp="1" noChangeArrowheads="1"/>
          </p:cNvSpPr>
          <p:nvPr>
            <p:ph type="body" sz="half" idx="1"/>
          </p:nvPr>
        </p:nvSpPr>
        <p:spPr>
          <a:xfrm>
            <a:off x="381000" y="609600"/>
            <a:ext cx="4343400" cy="5715000"/>
          </a:xfrm>
        </p:spPr>
        <p:txBody>
          <a:bodyPr rtlCol="0">
            <a:normAutofit fontScale="77500" lnSpcReduction="20000"/>
          </a:bodyPr>
          <a:lstStyle/>
          <a:p>
            <a:pPr eaLnBrk="1" fontAlgn="auto" hangingPunct="1">
              <a:lnSpc>
                <a:spcPct val="110000"/>
              </a:lnSpc>
              <a:spcAft>
                <a:spcPts val="0"/>
              </a:spcAft>
              <a:buFontTx/>
              <a:buNone/>
              <a:defRPr/>
            </a:pPr>
            <a:r>
              <a:rPr lang="en-US" sz="2100" b="1" dirty="0" smtClean="0">
                <a:solidFill>
                  <a:srgbClr val="FF0000"/>
                </a:solidFill>
                <a:latin typeface="Tahoma" pitchFamily="34" charset="0"/>
              </a:rPr>
              <a:t>Atmospheric loading of Saharan dust</a:t>
            </a:r>
          </a:p>
          <a:p>
            <a:pPr eaLnBrk="1" fontAlgn="auto" hangingPunct="1">
              <a:lnSpc>
                <a:spcPct val="110000"/>
              </a:lnSpc>
              <a:spcBef>
                <a:spcPct val="0"/>
              </a:spcBef>
              <a:spcAft>
                <a:spcPts val="0"/>
              </a:spcAft>
              <a:buClr>
                <a:srgbClr val="FFCC00"/>
              </a:buClr>
              <a:buFont typeface="Arial" pitchFamily="34" charset="0"/>
              <a:buChar char="•"/>
              <a:defRPr/>
            </a:pPr>
            <a:endParaRPr lang="en-US" sz="1900" dirty="0" smtClean="0">
              <a:solidFill>
                <a:schemeClr val="bg1"/>
              </a:solidFill>
              <a:latin typeface="Tahoma" pitchFamily="34" charset="0"/>
            </a:endParaRP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latin typeface="Tahoma" pitchFamily="34" charset="0"/>
              </a:rPr>
              <a:t>Annual emission of Saharan dust is estimated to be 3-4 billion tons with</a:t>
            </a:r>
          </a:p>
          <a:p>
            <a:pPr eaLnBrk="1" fontAlgn="auto" hangingPunct="1">
              <a:lnSpc>
                <a:spcPct val="110000"/>
              </a:lnSpc>
              <a:spcBef>
                <a:spcPct val="0"/>
              </a:spcBef>
              <a:spcAft>
                <a:spcPts val="0"/>
              </a:spcAft>
              <a:buClr>
                <a:srgbClr val="FFCC00"/>
              </a:buClr>
              <a:buNone/>
              <a:defRPr/>
            </a:pPr>
            <a:r>
              <a:rPr lang="en-US" sz="1900" dirty="0" smtClean="0">
                <a:latin typeface="Tahoma" pitchFamily="34" charset="0"/>
              </a:rPr>
              <a:t>      large uncertainties </a:t>
            </a:r>
          </a:p>
          <a:p>
            <a:pPr eaLnBrk="1" fontAlgn="auto" hangingPunct="1">
              <a:lnSpc>
                <a:spcPct val="110000"/>
              </a:lnSpc>
              <a:spcBef>
                <a:spcPct val="0"/>
              </a:spcBef>
              <a:spcAft>
                <a:spcPts val="0"/>
              </a:spcAft>
              <a:buClr>
                <a:srgbClr val="FFCC00"/>
              </a:buClr>
              <a:buFont typeface="Arial" pitchFamily="34" charset="0"/>
              <a:buChar char="•"/>
              <a:defRPr/>
            </a:pPr>
            <a:endParaRPr lang="en-US" sz="1900" dirty="0" smtClean="0">
              <a:latin typeface="Tahoma" pitchFamily="34" charset="0"/>
            </a:endParaRP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latin typeface="Tahoma" pitchFamily="34" charset="0"/>
              </a:rPr>
              <a:t>Increased Saharan dust outbreak since the 1970’s, associated with the prolonged drought in Sahel ;</a:t>
            </a:r>
            <a:r>
              <a:rPr lang="en-US" sz="1900" dirty="0" smtClean="0">
                <a:solidFill>
                  <a:schemeClr val="bg1"/>
                </a:solidFill>
                <a:latin typeface="Tahoma" pitchFamily="34" charset="0"/>
              </a:rPr>
              <a:t> </a:t>
            </a:r>
            <a:r>
              <a:rPr lang="en-US" sz="1900" dirty="0" smtClean="0">
                <a:solidFill>
                  <a:srgbClr val="FFFF00"/>
                </a:solidFill>
                <a:latin typeface="Tahoma" pitchFamily="34" charset="0"/>
              </a:rPr>
              <a:t>decreasing loading over Atlantic, since 1990’s associated with Sahel rainfall recovery</a:t>
            </a:r>
          </a:p>
          <a:p>
            <a:pPr eaLnBrk="1" fontAlgn="auto" hangingPunct="1">
              <a:lnSpc>
                <a:spcPct val="110000"/>
              </a:lnSpc>
              <a:spcBef>
                <a:spcPct val="0"/>
              </a:spcBef>
              <a:spcAft>
                <a:spcPts val="0"/>
              </a:spcAft>
              <a:buClr>
                <a:srgbClr val="FFCC00"/>
              </a:buClr>
              <a:buFontTx/>
              <a:buNone/>
              <a:defRPr/>
            </a:pPr>
            <a:endParaRPr lang="en-US" sz="1900" dirty="0" smtClean="0">
              <a:solidFill>
                <a:schemeClr val="bg1"/>
              </a:solidFill>
              <a:latin typeface="Tahoma" pitchFamily="34" charset="0"/>
            </a:endParaRPr>
          </a:p>
          <a:p>
            <a:pPr eaLnBrk="1" fontAlgn="auto" hangingPunct="1">
              <a:lnSpc>
                <a:spcPct val="110000"/>
              </a:lnSpc>
              <a:spcBef>
                <a:spcPct val="0"/>
              </a:spcBef>
              <a:spcAft>
                <a:spcPts val="0"/>
              </a:spcAft>
              <a:buClr>
                <a:srgbClr val="FFCC00"/>
              </a:buClr>
              <a:buFontTx/>
              <a:buNone/>
              <a:defRPr/>
            </a:pPr>
            <a:endParaRPr lang="en-US" sz="1900" b="1" dirty="0" smtClean="0">
              <a:solidFill>
                <a:schemeClr val="bg1"/>
              </a:solidFill>
              <a:latin typeface="Tahoma" pitchFamily="34" charset="0"/>
            </a:endParaRPr>
          </a:p>
          <a:p>
            <a:pPr eaLnBrk="1" fontAlgn="auto" hangingPunct="1">
              <a:lnSpc>
                <a:spcPct val="110000"/>
              </a:lnSpc>
              <a:spcBef>
                <a:spcPct val="0"/>
              </a:spcBef>
              <a:spcAft>
                <a:spcPts val="0"/>
              </a:spcAft>
              <a:buClr>
                <a:srgbClr val="FFCC00"/>
              </a:buClr>
              <a:buFontTx/>
              <a:buNone/>
              <a:defRPr/>
            </a:pPr>
            <a:r>
              <a:rPr lang="en-US" sz="2100" b="1" dirty="0" smtClean="0">
                <a:solidFill>
                  <a:srgbClr val="FF0000"/>
                </a:solidFill>
                <a:latin typeface="Tahoma" pitchFamily="34" charset="0"/>
              </a:rPr>
              <a:t>Possible weather and climate impacts</a:t>
            </a:r>
          </a:p>
          <a:p>
            <a:pPr eaLnBrk="1" fontAlgn="auto" hangingPunct="1">
              <a:lnSpc>
                <a:spcPct val="110000"/>
              </a:lnSpc>
              <a:spcBef>
                <a:spcPct val="0"/>
              </a:spcBef>
              <a:spcAft>
                <a:spcPts val="0"/>
              </a:spcAft>
              <a:buClr>
                <a:srgbClr val="FFCC00"/>
              </a:buClr>
              <a:buFontTx/>
              <a:buNone/>
              <a:defRPr/>
            </a:pPr>
            <a:endParaRPr lang="en-US" sz="1900" dirty="0" smtClean="0">
              <a:solidFill>
                <a:srgbClr val="FFFF00"/>
              </a:solidFill>
              <a:latin typeface="Tahoma" pitchFamily="34" charset="0"/>
            </a:endParaRP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latin typeface="Tahoma" pitchFamily="34" charset="0"/>
              </a:rPr>
              <a:t>SAL dry air may suppress tropical </a:t>
            </a:r>
            <a:r>
              <a:rPr lang="en-US" sz="1900" dirty="0" err="1" smtClean="0">
                <a:latin typeface="Tahoma" pitchFamily="34" charset="0"/>
              </a:rPr>
              <a:t>cyclogenesis</a:t>
            </a:r>
            <a:r>
              <a:rPr lang="en-US" sz="1900" dirty="0" smtClean="0">
                <a:latin typeface="Tahoma" pitchFamily="34" charset="0"/>
              </a:rPr>
              <a:t>, and/or hurricane formation</a:t>
            </a:r>
          </a:p>
          <a:p>
            <a:pPr eaLnBrk="1" fontAlgn="auto" hangingPunct="1">
              <a:lnSpc>
                <a:spcPct val="110000"/>
              </a:lnSpc>
              <a:spcBef>
                <a:spcPct val="0"/>
              </a:spcBef>
              <a:spcAft>
                <a:spcPts val="0"/>
              </a:spcAft>
              <a:buClr>
                <a:srgbClr val="FFCC00"/>
              </a:buClr>
              <a:buFontTx/>
              <a:buNone/>
              <a:defRPr/>
            </a:pPr>
            <a:endParaRPr lang="en-US" sz="1900" dirty="0" smtClean="0">
              <a:latin typeface="Tahoma" pitchFamily="34" charset="0"/>
            </a:endParaRP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latin typeface="Tahoma" pitchFamily="34" charset="0"/>
              </a:rPr>
              <a:t>Microphysics effects:  suppress warm rain; increase ice-nucleation and deep convection</a:t>
            </a:r>
          </a:p>
          <a:p>
            <a:pPr eaLnBrk="1" fontAlgn="auto" hangingPunct="1">
              <a:lnSpc>
                <a:spcPct val="110000"/>
              </a:lnSpc>
              <a:spcBef>
                <a:spcPct val="0"/>
              </a:spcBef>
              <a:spcAft>
                <a:spcPts val="0"/>
              </a:spcAft>
              <a:buClr>
                <a:srgbClr val="FFCC00"/>
              </a:buClr>
              <a:buFont typeface="Arial" pitchFamily="34" charset="0"/>
              <a:buChar char="•"/>
              <a:defRPr/>
            </a:pPr>
            <a:endParaRPr lang="en-US" sz="1900" dirty="0" smtClean="0">
              <a:solidFill>
                <a:schemeClr val="bg1"/>
              </a:solidFill>
              <a:latin typeface="Tahoma" pitchFamily="34" charset="0"/>
            </a:endParaRP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solidFill>
                  <a:srgbClr val="FFFF00"/>
                </a:solidFill>
                <a:effectLst>
                  <a:outerShdw blurRad="38100" dist="38100" dir="2700000" algn="tl">
                    <a:srgbClr val="000000"/>
                  </a:outerShdw>
                </a:effectLst>
                <a:latin typeface="Tahoma" pitchFamily="34" charset="0"/>
              </a:rPr>
              <a:t>  Solar Dimming Effect </a:t>
            </a:r>
          </a:p>
          <a:p>
            <a:pPr eaLnBrk="1" fontAlgn="auto" hangingPunct="1">
              <a:lnSpc>
                <a:spcPct val="110000"/>
              </a:lnSpc>
              <a:spcBef>
                <a:spcPct val="0"/>
              </a:spcBef>
              <a:spcAft>
                <a:spcPts val="0"/>
              </a:spcAft>
              <a:buClr>
                <a:srgbClr val="FFCC00"/>
              </a:buClr>
              <a:buFontTx/>
              <a:buNone/>
              <a:defRPr/>
            </a:pPr>
            <a:r>
              <a:rPr lang="en-US" sz="1900" dirty="0" smtClean="0">
                <a:solidFill>
                  <a:srgbClr val="FFFF00"/>
                </a:solidFill>
                <a:effectLst>
                  <a:outerShdw blurRad="38100" dist="38100" dir="2700000" algn="tl">
                    <a:srgbClr val="000000"/>
                  </a:outerShdw>
                </a:effectLst>
                <a:latin typeface="Tahoma" pitchFamily="34" charset="0"/>
              </a:rPr>
              <a:t>     </a:t>
            </a:r>
          </a:p>
          <a:p>
            <a:pPr eaLnBrk="1" fontAlgn="auto" hangingPunct="1">
              <a:lnSpc>
                <a:spcPct val="110000"/>
              </a:lnSpc>
              <a:spcBef>
                <a:spcPct val="0"/>
              </a:spcBef>
              <a:spcAft>
                <a:spcPts val="0"/>
              </a:spcAft>
              <a:buClr>
                <a:srgbClr val="FFCC00"/>
              </a:buClr>
              <a:buFont typeface="Arial" pitchFamily="34" charset="0"/>
              <a:buChar char="•"/>
              <a:defRPr/>
            </a:pPr>
            <a:r>
              <a:rPr lang="en-US" sz="1900" dirty="0" smtClean="0">
                <a:solidFill>
                  <a:srgbClr val="FFFF00"/>
                </a:solidFill>
                <a:effectLst>
                  <a:outerShdw blurRad="38100" dist="38100" dir="2700000" algn="tl">
                    <a:srgbClr val="000000"/>
                  </a:outerShdw>
                </a:effectLst>
                <a:latin typeface="Tahoma" pitchFamily="34" charset="0"/>
              </a:rPr>
              <a:t>“ Elevated Heat Pump” (EHP) Effect</a:t>
            </a:r>
          </a:p>
          <a:p>
            <a:pPr eaLnBrk="1" fontAlgn="auto" hangingPunct="1">
              <a:lnSpc>
                <a:spcPct val="110000"/>
              </a:lnSpc>
              <a:spcBef>
                <a:spcPct val="0"/>
              </a:spcBef>
              <a:spcAft>
                <a:spcPts val="0"/>
              </a:spcAft>
              <a:buClr>
                <a:srgbClr val="FFCC00"/>
              </a:buClr>
              <a:buFont typeface="Arial" charset="0"/>
              <a:buNone/>
              <a:defRPr/>
            </a:pPr>
            <a:r>
              <a:rPr lang="en-US" sz="1900" dirty="0" smtClean="0">
                <a:solidFill>
                  <a:srgbClr val="FFFF00"/>
                </a:solidFill>
                <a:effectLst>
                  <a:outerShdw blurRad="38100" dist="38100" dir="2700000" algn="tl">
                    <a:srgbClr val="000000"/>
                  </a:outerShdw>
                </a:effectLst>
                <a:latin typeface="Tahoma" pitchFamily="34" charset="0"/>
              </a:rPr>
              <a:t>       </a:t>
            </a:r>
            <a:r>
              <a:rPr lang="en-US" sz="1900" i="1" dirty="0" smtClean="0">
                <a:solidFill>
                  <a:srgbClr val="FFFF00"/>
                </a:solidFill>
                <a:effectLst>
                  <a:outerShdw blurRad="38100" dist="38100" dir="2700000" algn="tl">
                    <a:srgbClr val="000000"/>
                  </a:outerShdw>
                </a:effectLst>
                <a:latin typeface="Tahoma" pitchFamily="34" charset="0"/>
              </a:rPr>
              <a:t>(Lau et al 2006,  2009</a:t>
            </a:r>
            <a:r>
              <a:rPr lang="en-US" sz="1900" dirty="0" smtClean="0">
                <a:solidFill>
                  <a:srgbClr val="FFFF00"/>
                </a:solidFill>
                <a:effectLst>
                  <a:outerShdw blurRad="38100" dist="38100" dir="2700000" algn="tl">
                    <a:srgbClr val="000000"/>
                  </a:outerShdw>
                </a:effectLst>
                <a:latin typeface="Tahoma" pitchFamily="34" charset="0"/>
              </a:rPr>
              <a:t>)</a:t>
            </a:r>
          </a:p>
          <a:p>
            <a:pPr eaLnBrk="1" fontAlgn="auto" hangingPunct="1">
              <a:lnSpc>
                <a:spcPct val="110000"/>
              </a:lnSpc>
              <a:spcBef>
                <a:spcPct val="0"/>
              </a:spcBef>
              <a:spcAft>
                <a:spcPts val="0"/>
              </a:spcAft>
              <a:buClr>
                <a:srgbClr val="FFCC00"/>
              </a:buClr>
              <a:buFontTx/>
              <a:buNone/>
              <a:defRPr/>
            </a:pPr>
            <a:r>
              <a:rPr lang="en-US" sz="1900" dirty="0" smtClean="0">
                <a:solidFill>
                  <a:schemeClr val="bg1"/>
                </a:solidFill>
                <a:effectLst>
                  <a:outerShdw blurRad="38100" dist="38100" dir="2700000" algn="tl">
                    <a:srgbClr val="000000"/>
                  </a:outerShdw>
                </a:effectLst>
                <a:latin typeface="Tahoma" pitchFamily="34" charset="0"/>
              </a:rPr>
              <a:t>    </a:t>
            </a:r>
          </a:p>
          <a:p>
            <a:pPr algn="just" eaLnBrk="1" fontAlgn="auto" hangingPunct="1">
              <a:lnSpc>
                <a:spcPct val="80000"/>
              </a:lnSpc>
              <a:spcBef>
                <a:spcPct val="0"/>
              </a:spcBef>
              <a:spcAft>
                <a:spcPts val="0"/>
              </a:spcAft>
              <a:buClr>
                <a:srgbClr val="FFCC00"/>
              </a:buClr>
              <a:buFontTx/>
              <a:buNone/>
              <a:defRPr/>
            </a:pPr>
            <a:endParaRPr lang="en-US" sz="1400" dirty="0" smtClean="0">
              <a:solidFill>
                <a:schemeClr val="bg1"/>
              </a:solidFill>
              <a:effectLst>
                <a:outerShdw blurRad="38100" dist="38100" dir="2700000" algn="tl">
                  <a:srgbClr val="000000"/>
                </a:outerShdw>
              </a:effectLst>
              <a:latin typeface="Tahoma" pitchFamily="34" charset="0"/>
            </a:endParaRPr>
          </a:p>
          <a:p>
            <a:pPr algn="just" eaLnBrk="1" fontAlgn="auto" hangingPunct="1">
              <a:lnSpc>
                <a:spcPct val="80000"/>
              </a:lnSpc>
              <a:spcBef>
                <a:spcPct val="0"/>
              </a:spcBef>
              <a:spcAft>
                <a:spcPts val="0"/>
              </a:spcAft>
              <a:buClr>
                <a:srgbClr val="FFCC00"/>
              </a:buClr>
              <a:buFont typeface="Arial" pitchFamily="34" charset="0"/>
              <a:buChar char="•"/>
              <a:defRPr/>
            </a:pPr>
            <a:endParaRPr lang="en-US" sz="1400" b="1" dirty="0" smtClean="0">
              <a:solidFill>
                <a:srgbClr val="FFFF66"/>
              </a:solidFill>
              <a:effectLst>
                <a:outerShdw blurRad="38100" dist="38100" dir="2700000" algn="tl">
                  <a:srgbClr val="000000"/>
                </a:outerShdw>
              </a:effectLst>
              <a:latin typeface="Tahoma" pitchFamily="34" charset="0"/>
            </a:endParaRPr>
          </a:p>
          <a:p>
            <a:pPr eaLnBrk="1" fontAlgn="auto" hangingPunct="1">
              <a:lnSpc>
                <a:spcPct val="80000"/>
              </a:lnSpc>
              <a:spcAft>
                <a:spcPts val="0"/>
              </a:spcAft>
              <a:buFont typeface="Arial" pitchFamily="34" charset="0"/>
              <a:buChar char="•"/>
              <a:defRPr/>
            </a:pPr>
            <a:endParaRPr lang="en-US" sz="1600" dirty="0" smtClean="0">
              <a:solidFill>
                <a:schemeClr val="bg1"/>
              </a:solidFill>
              <a:latin typeface="Tahoma" pitchFamily="34" charset="0"/>
            </a:endParaRPr>
          </a:p>
        </p:txBody>
      </p:sp>
      <p:pic>
        <p:nvPicPr>
          <p:cNvPr id="3077" name="Picture 3" descr="Sahara March 2 2003_MODIS"/>
          <p:cNvPicPr>
            <a:picLocks noGrp="1" noChangeAspect="1" noChangeArrowheads="1"/>
          </p:cNvPicPr>
          <p:nvPr>
            <p:ph sz="half" idx="2"/>
          </p:nvPr>
        </p:nvPicPr>
        <p:blipFill>
          <a:blip r:embed="rId3" cstate="print"/>
          <a:srcRect/>
          <a:stretch>
            <a:fillRect/>
          </a:stretch>
        </p:blipFill>
        <p:spPr>
          <a:xfrm>
            <a:off x="5029200" y="914400"/>
            <a:ext cx="3249462" cy="2551113"/>
          </a:xfrm>
          <a:noFill/>
          <a:ln w="6350">
            <a:solidFill>
              <a:srgbClr val="D3EB1F"/>
            </a:solidFill>
          </a:ln>
        </p:spPr>
      </p:pic>
      <p:sp>
        <p:nvSpPr>
          <p:cNvPr id="3078" name="Text Box 4"/>
          <p:cNvSpPr txBox="1">
            <a:spLocks noChangeArrowheads="1"/>
          </p:cNvSpPr>
          <p:nvPr/>
        </p:nvSpPr>
        <p:spPr bwMode="auto">
          <a:xfrm>
            <a:off x="5867400" y="6518275"/>
            <a:ext cx="1746250" cy="339725"/>
          </a:xfrm>
          <a:prstGeom prst="rect">
            <a:avLst/>
          </a:prstGeom>
          <a:noFill/>
          <a:ln w="9525" algn="ctr">
            <a:noFill/>
            <a:miter lim="800000"/>
            <a:headEnd/>
            <a:tailEnd/>
          </a:ln>
        </p:spPr>
        <p:txBody>
          <a:bodyPr wrap="none">
            <a:spAutoFit/>
          </a:bodyPr>
          <a:lstStyle/>
          <a:p>
            <a:pPr algn="ctr">
              <a:lnSpc>
                <a:spcPct val="90000"/>
              </a:lnSpc>
              <a:spcBef>
                <a:spcPct val="20000"/>
              </a:spcBef>
              <a:buClr>
                <a:srgbClr val="FFCC66"/>
              </a:buClr>
              <a:buFont typeface="Wingdings" pitchFamily="2" charset="2"/>
              <a:buNone/>
            </a:pPr>
            <a:r>
              <a:rPr lang="en-US">
                <a:solidFill>
                  <a:srgbClr val="FFFF99"/>
                </a:solidFill>
              </a:rPr>
              <a:t>MODIS Images</a:t>
            </a:r>
          </a:p>
        </p:txBody>
      </p:sp>
      <p:sp>
        <p:nvSpPr>
          <p:cNvPr id="2" name="Text Box 5"/>
          <p:cNvSpPr txBox="1">
            <a:spLocks noChangeArrowheads="1"/>
          </p:cNvSpPr>
          <p:nvPr/>
        </p:nvSpPr>
        <p:spPr bwMode="auto">
          <a:xfrm>
            <a:off x="7362825" y="2562225"/>
            <a:ext cx="184150" cy="420688"/>
          </a:xfrm>
          <a:prstGeom prst="rect">
            <a:avLst/>
          </a:prstGeom>
          <a:noFill/>
          <a:ln w="9525" algn="ctr">
            <a:noFill/>
            <a:miter lim="800000"/>
            <a:headEnd/>
            <a:tailEnd/>
          </a:ln>
          <a:effectLst/>
        </p:spPr>
        <p:txBody>
          <a:bodyPr wrap="none">
            <a:spAutoFit/>
          </a:bodyPr>
          <a:lstStyle/>
          <a:p>
            <a:pPr algn="ctr">
              <a:lnSpc>
                <a:spcPct val="90000"/>
              </a:lnSpc>
              <a:spcBef>
                <a:spcPct val="20000"/>
              </a:spcBef>
              <a:buClr>
                <a:srgbClr val="FFCC66"/>
              </a:buClr>
              <a:buFont typeface="Wingdings" pitchFamily="2" charset="2"/>
              <a:buNone/>
              <a:defRPr/>
            </a:pPr>
            <a:endParaRPr lang="en-US" sz="2400" b="1">
              <a:solidFill>
                <a:schemeClr val="bg1"/>
              </a:solidFill>
              <a:effectLst>
                <a:outerShdw blurRad="38100" dist="38100" dir="2700000" algn="tl">
                  <a:srgbClr val="000000"/>
                </a:outerShdw>
              </a:effectLst>
              <a:latin typeface="Verdana" pitchFamily="34" charset="0"/>
            </a:endParaRPr>
          </a:p>
        </p:txBody>
      </p:sp>
      <p:sp>
        <p:nvSpPr>
          <p:cNvPr id="3" name="Text Box 6"/>
          <p:cNvSpPr txBox="1">
            <a:spLocks noChangeArrowheads="1"/>
          </p:cNvSpPr>
          <p:nvPr/>
        </p:nvSpPr>
        <p:spPr bwMode="auto">
          <a:xfrm>
            <a:off x="5999163" y="3116263"/>
            <a:ext cx="184150" cy="284162"/>
          </a:xfrm>
          <a:prstGeom prst="rect">
            <a:avLst/>
          </a:prstGeom>
          <a:noFill/>
          <a:ln w="9525" algn="ctr">
            <a:noFill/>
            <a:miter lim="800000"/>
            <a:headEnd/>
            <a:tailEnd/>
          </a:ln>
          <a:effectLst/>
        </p:spPr>
        <p:txBody>
          <a:bodyPr wrap="none">
            <a:spAutoFit/>
          </a:bodyPr>
          <a:lstStyle/>
          <a:p>
            <a:pPr algn="ctr">
              <a:lnSpc>
                <a:spcPct val="90000"/>
              </a:lnSpc>
              <a:spcBef>
                <a:spcPct val="20000"/>
              </a:spcBef>
              <a:buClr>
                <a:srgbClr val="FFCC66"/>
              </a:buClr>
              <a:buFont typeface="Wingdings" pitchFamily="2" charset="2"/>
              <a:buNone/>
              <a:defRPr/>
            </a:pPr>
            <a:endParaRPr lang="en-US" sz="1400" b="1">
              <a:solidFill>
                <a:schemeClr val="bg1"/>
              </a:solidFill>
              <a:effectLst>
                <a:outerShdw blurRad="38100" dist="38100" dir="2700000" algn="tl">
                  <a:srgbClr val="000000"/>
                </a:outerShdw>
              </a:effectLst>
            </a:endParaRPr>
          </a:p>
        </p:txBody>
      </p:sp>
      <p:sp>
        <p:nvSpPr>
          <p:cNvPr id="3081" name="Line 7"/>
          <p:cNvSpPr>
            <a:spLocks noChangeShapeType="1"/>
          </p:cNvSpPr>
          <p:nvPr/>
        </p:nvSpPr>
        <p:spPr bwMode="auto">
          <a:xfrm flipH="1">
            <a:off x="6302375" y="3282950"/>
            <a:ext cx="101600" cy="111125"/>
          </a:xfrm>
          <a:prstGeom prst="line">
            <a:avLst/>
          </a:prstGeom>
          <a:noFill/>
          <a:ln w="9525">
            <a:noFill/>
            <a:round/>
            <a:headEnd/>
            <a:tailEnd type="triangle" w="med" len="med"/>
          </a:ln>
        </p:spPr>
        <p:txBody>
          <a:bodyPr>
            <a:spAutoFit/>
          </a:bodyPr>
          <a:lstStyle/>
          <a:p>
            <a:endParaRPr lang="en-US"/>
          </a:p>
        </p:txBody>
      </p:sp>
      <p:sp>
        <p:nvSpPr>
          <p:cNvPr id="3082" name="Line 8"/>
          <p:cNvSpPr>
            <a:spLocks noChangeShapeType="1"/>
          </p:cNvSpPr>
          <p:nvPr/>
        </p:nvSpPr>
        <p:spPr bwMode="auto">
          <a:xfrm>
            <a:off x="6165850" y="3254375"/>
            <a:ext cx="0" cy="84138"/>
          </a:xfrm>
          <a:prstGeom prst="line">
            <a:avLst/>
          </a:prstGeom>
          <a:noFill/>
          <a:ln w="9525">
            <a:noFill/>
            <a:round/>
            <a:headEnd/>
            <a:tailEnd type="triangle" w="med" len="med"/>
          </a:ln>
        </p:spPr>
        <p:txBody>
          <a:bodyPr>
            <a:spAutoFit/>
          </a:bodyPr>
          <a:lstStyle/>
          <a:p>
            <a:endParaRPr lang="en-US"/>
          </a:p>
        </p:txBody>
      </p:sp>
      <p:sp>
        <p:nvSpPr>
          <p:cNvPr id="4" name="Text Box 9"/>
          <p:cNvSpPr txBox="1">
            <a:spLocks noChangeArrowheads="1"/>
          </p:cNvSpPr>
          <p:nvPr/>
        </p:nvSpPr>
        <p:spPr bwMode="auto">
          <a:xfrm>
            <a:off x="6446838" y="1785938"/>
            <a:ext cx="184150" cy="284162"/>
          </a:xfrm>
          <a:prstGeom prst="rect">
            <a:avLst/>
          </a:prstGeom>
          <a:noFill/>
          <a:ln w="9525" algn="ctr">
            <a:noFill/>
            <a:miter lim="800000"/>
            <a:headEnd/>
            <a:tailEnd/>
          </a:ln>
          <a:effectLst/>
        </p:spPr>
        <p:txBody>
          <a:bodyPr wrap="none">
            <a:spAutoFit/>
          </a:bodyPr>
          <a:lstStyle/>
          <a:p>
            <a:pPr algn="ctr">
              <a:lnSpc>
                <a:spcPct val="90000"/>
              </a:lnSpc>
              <a:spcBef>
                <a:spcPct val="20000"/>
              </a:spcBef>
              <a:buClr>
                <a:srgbClr val="FFCC66"/>
              </a:buClr>
              <a:buFont typeface="Wingdings" pitchFamily="2" charset="2"/>
              <a:buNone/>
              <a:defRPr/>
            </a:pPr>
            <a:endParaRPr lang="en-US" sz="1400" b="1">
              <a:solidFill>
                <a:schemeClr val="bg1"/>
              </a:solidFill>
              <a:effectLst>
                <a:outerShdw blurRad="38100" dist="38100" dir="2700000" algn="tl">
                  <a:srgbClr val="000000"/>
                </a:outerShdw>
              </a:effectLst>
              <a:latin typeface="Verdana" pitchFamily="34" charset="0"/>
            </a:endParaRPr>
          </a:p>
        </p:txBody>
      </p:sp>
      <p:pic>
        <p:nvPicPr>
          <p:cNvPr id="3084" name="Picture 12" descr="Image"/>
          <p:cNvPicPr>
            <a:picLocks noChangeAspect="1" noChangeArrowheads="1"/>
          </p:cNvPicPr>
          <p:nvPr/>
        </p:nvPicPr>
        <p:blipFill>
          <a:blip r:embed="rId4" cstate="print"/>
          <a:srcRect/>
          <a:stretch>
            <a:fillRect/>
          </a:stretch>
        </p:blipFill>
        <p:spPr bwMode="auto">
          <a:xfrm>
            <a:off x="5011615" y="3648075"/>
            <a:ext cx="3294185"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st.hur.jpg"/>
          <p:cNvPicPr>
            <a:picLocks noChangeAspect="1"/>
          </p:cNvPicPr>
          <p:nvPr/>
        </p:nvPicPr>
        <p:blipFill>
          <a:blip r:embed="rId2" cstate="print"/>
          <a:stretch>
            <a:fillRect/>
          </a:stretch>
        </p:blipFill>
        <p:spPr>
          <a:xfrm>
            <a:off x="1295400" y="838200"/>
            <a:ext cx="6477000" cy="7526846"/>
          </a:xfrm>
          <a:prstGeom prst="rect">
            <a:avLst/>
          </a:prstGeom>
        </p:spPr>
      </p:pic>
      <p:sp>
        <p:nvSpPr>
          <p:cNvPr id="3" name="TextBox 2"/>
          <p:cNvSpPr txBox="1"/>
          <p:nvPr/>
        </p:nvSpPr>
        <p:spPr>
          <a:xfrm>
            <a:off x="1143000" y="381000"/>
            <a:ext cx="7498976" cy="369332"/>
          </a:xfrm>
          <a:prstGeom prst="rect">
            <a:avLst/>
          </a:prstGeom>
          <a:noFill/>
        </p:spPr>
        <p:txBody>
          <a:bodyPr wrap="none" rtlCol="0">
            <a:spAutoFit/>
          </a:bodyPr>
          <a:lstStyle/>
          <a:p>
            <a:r>
              <a:rPr lang="en-US" b="1" dirty="0" smtClean="0"/>
              <a:t>“How Nature Foiled the 2006 Hurricane Forecast</a:t>
            </a:r>
            <a:r>
              <a:rPr lang="en-US" dirty="0" smtClean="0"/>
              <a:t> “  </a:t>
            </a:r>
            <a:r>
              <a:rPr lang="en-US" b="1" dirty="0" smtClean="0"/>
              <a:t>Lau and  Kim  2007,  </a:t>
            </a:r>
            <a:r>
              <a:rPr lang="en-US" b="1" i="1" dirty="0" smtClean="0"/>
              <a:t>EOS  </a:t>
            </a:r>
            <a:endParaRPr lang="en-US"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772400" cy="685799"/>
          </a:xfrm>
        </p:spPr>
        <p:txBody>
          <a:bodyPr>
            <a:normAutofit/>
          </a:bodyPr>
          <a:lstStyle/>
          <a:p>
            <a:r>
              <a:rPr lang="en-US" sz="2400" b="1" dirty="0" smtClean="0">
                <a:solidFill>
                  <a:srgbClr val="FF0000"/>
                </a:solidFill>
              </a:rPr>
              <a:t>Aerosol-Water Cycles </a:t>
            </a:r>
            <a:r>
              <a:rPr lang="en-US" sz="2400" b="1" dirty="0" smtClean="0">
                <a:solidFill>
                  <a:srgbClr val="FF0000"/>
                </a:solidFill>
              </a:rPr>
              <a:t>Study: my perspective</a:t>
            </a:r>
            <a:endParaRPr lang="en-US" sz="2400" b="1" dirty="0">
              <a:solidFill>
                <a:srgbClr val="FF0000"/>
              </a:solidFill>
            </a:endParaRPr>
          </a:p>
        </p:txBody>
      </p:sp>
      <p:sp>
        <p:nvSpPr>
          <p:cNvPr id="3" name="Subtitle 2"/>
          <p:cNvSpPr>
            <a:spLocks noGrp="1"/>
          </p:cNvSpPr>
          <p:nvPr>
            <p:ph type="subTitle" idx="1"/>
          </p:nvPr>
        </p:nvSpPr>
        <p:spPr>
          <a:xfrm>
            <a:off x="1143000" y="762000"/>
            <a:ext cx="7543800" cy="6096000"/>
          </a:xfrm>
        </p:spPr>
        <p:txBody>
          <a:bodyPr>
            <a:normAutofit fontScale="62500" lnSpcReduction="20000"/>
          </a:bodyPr>
          <a:lstStyle/>
          <a:p>
            <a:pPr algn="l"/>
            <a:r>
              <a:rPr lang="en-US" b="1" dirty="0" smtClean="0"/>
              <a:t>P</a:t>
            </a:r>
            <a:r>
              <a:rPr lang="en-US" b="1" dirty="0" smtClean="0">
                <a:solidFill>
                  <a:schemeClr val="tx1"/>
                </a:solidFill>
              </a:rPr>
              <a:t>ast ( 2005 – 2008):   </a:t>
            </a:r>
          </a:p>
          <a:p>
            <a:pPr algn="l">
              <a:buFontTx/>
              <a:buChar char="-"/>
            </a:pPr>
            <a:r>
              <a:rPr lang="en-US" dirty="0" smtClean="0">
                <a:solidFill>
                  <a:schemeClr val="tx1"/>
                </a:solidFill>
              </a:rPr>
              <a:t>Aerosol-monsoon water cycle interaction, direct effects and feedback processes;   proposed EHP hypothesis; preliminary validations;  planning of major international initiatives</a:t>
            </a:r>
          </a:p>
          <a:p>
            <a:pPr algn="l">
              <a:buFontTx/>
              <a:buChar char="-"/>
            </a:pPr>
            <a:endParaRPr lang="en-US" dirty="0" smtClean="0">
              <a:solidFill>
                <a:schemeClr val="tx1"/>
              </a:solidFill>
            </a:endParaRPr>
          </a:p>
          <a:p>
            <a:pPr algn="l"/>
            <a:r>
              <a:rPr lang="en-US" b="1" dirty="0" smtClean="0">
                <a:solidFill>
                  <a:schemeClr val="tx1"/>
                </a:solidFill>
              </a:rPr>
              <a:t>Present ( 2009- 2012): </a:t>
            </a:r>
          </a:p>
          <a:p>
            <a:pPr algn="l">
              <a:spcBef>
                <a:spcPts val="600"/>
              </a:spcBef>
            </a:pPr>
            <a:r>
              <a:rPr lang="en-US" dirty="0" smtClean="0">
                <a:solidFill>
                  <a:schemeClr val="tx1"/>
                </a:solidFill>
              </a:rPr>
              <a:t> - Joint-Aerosol Monsoon Experiment (JAMEX)/Asian Monsoon Year (AMY)  field campaign and modeling;  </a:t>
            </a:r>
          </a:p>
          <a:p>
            <a:pPr algn="l">
              <a:spcBef>
                <a:spcPts val="600"/>
              </a:spcBef>
              <a:buFontTx/>
              <a:buChar char="-"/>
            </a:pPr>
            <a:r>
              <a:rPr lang="en-US" dirty="0" smtClean="0">
                <a:solidFill>
                  <a:schemeClr val="tx1"/>
                </a:solidFill>
              </a:rPr>
              <a:t>accelerated melting of snowpack and glaciers over Himalayan/Tibetan Plateau  due to EHP,  and snow-darkening;</a:t>
            </a:r>
          </a:p>
          <a:p>
            <a:pPr algn="l">
              <a:spcBef>
                <a:spcPts val="600"/>
              </a:spcBef>
              <a:buFontTx/>
              <a:buChar char="-"/>
            </a:pPr>
            <a:r>
              <a:rPr lang="en-US" dirty="0" smtClean="0">
                <a:solidFill>
                  <a:schemeClr val="tx1"/>
                </a:solidFill>
              </a:rPr>
              <a:t>Developed, implemented and tested </a:t>
            </a:r>
            <a:r>
              <a:rPr lang="en-US" dirty="0" smtClean="0">
                <a:solidFill>
                  <a:schemeClr val="tx1"/>
                </a:solidFill>
              </a:rPr>
              <a:t>a snow darkening impurity module in GEOS-5 GCM  </a:t>
            </a:r>
          </a:p>
          <a:p>
            <a:pPr algn="l">
              <a:spcBef>
                <a:spcPts val="600"/>
              </a:spcBef>
              <a:buFontTx/>
              <a:buChar char="-"/>
            </a:pPr>
            <a:r>
              <a:rPr lang="en-US" dirty="0" smtClean="0">
                <a:solidFill>
                  <a:schemeClr val="tx1"/>
                </a:solidFill>
              </a:rPr>
              <a:t>Saharan dust and hurricanes,  EHP impacts on West African monsoon  and Atlantic water cycle </a:t>
            </a:r>
          </a:p>
          <a:p>
            <a:pPr algn="l">
              <a:spcBef>
                <a:spcPts val="600"/>
              </a:spcBef>
            </a:pPr>
            <a:r>
              <a:rPr lang="en-US" dirty="0" smtClean="0">
                <a:solidFill>
                  <a:schemeClr val="tx1"/>
                </a:solidFill>
              </a:rPr>
              <a:t>- IGBP/IGAC/GEWEX  Aerosol-Clouds-Precipitation-Climate (ACPC)  Science Steering Group  formed to promote aerosol-water cycle studies and use of remote sensing observations (ACPC-SAT)</a:t>
            </a:r>
          </a:p>
          <a:p>
            <a:pPr algn="l"/>
            <a:endParaRPr lang="en-US" dirty="0" smtClean="0">
              <a:solidFill>
                <a:schemeClr val="tx1"/>
              </a:solidFill>
            </a:endParaRPr>
          </a:p>
          <a:p>
            <a:pPr algn="l"/>
            <a:r>
              <a:rPr lang="en-US" b="1" dirty="0" smtClean="0">
                <a:solidFill>
                  <a:schemeClr val="tx1"/>
                </a:solidFill>
              </a:rPr>
              <a:t>Future ( 2013 and beyond): ……. </a:t>
            </a:r>
          </a:p>
          <a:p>
            <a:pPr algn="l">
              <a:spcBef>
                <a:spcPts val="600"/>
              </a:spcBef>
            </a:pPr>
            <a:endParaRPr lang="en-US"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ses_2005_2006_jas"/>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p:spPr>
      </p:pic>
      <p:graphicFrame>
        <p:nvGraphicFramePr>
          <p:cNvPr id="6147" name="Group 3"/>
          <p:cNvGraphicFramePr>
            <a:graphicFrameLocks noGrp="1"/>
          </p:cNvGraphicFramePr>
          <p:nvPr/>
        </p:nvGraphicFramePr>
        <p:xfrm>
          <a:off x="5715000" y="152400"/>
          <a:ext cx="2438400" cy="1676400"/>
        </p:xfrm>
        <a:graphic>
          <a:graphicData uri="http://schemas.openxmlformats.org/drawingml/2006/table">
            <a:tbl>
              <a:tblPr/>
              <a:tblGrid>
                <a:gridCol w="1143000"/>
                <a:gridCol w="1295400"/>
              </a:tblGrid>
              <a:tr h="1019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15H, 12TS, 2TD, 1STS, 1STD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5H, 4TS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58" name="Text Box 14"/>
          <p:cNvSpPr txBox="1">
            <a:spLocks noChangeArrowheads="1"/>
          </p:cNvSpPr>
          <p:nvPr/>
        </p:nvSpPr>
        <p:spPr bwMode="auto">
          <a:xfrm>
            <a:off x="898525" y="427038"/>
            <a:ext cx="4000500" cy="822325"/>
          </a:xfrm>
          <a:prstGeom prst="rect">
            <a:avLst/>
          </a:prstGeom>
          <a:noFill/>
          <a:ln w="9525">
            <a:noFill/>
            <a:miter lim="800000"/>
            <a:headEnd/>
            <a:tailEnd/>
          </a:ln>
          <a:effectLst/>
        </p:spPr>
        <p:txBody>
          <a:bodyPr wrap="none">
            <a:spAutoFit/>
          </a:bodyPr>
          <a:lstStyle/>
          <a:p>
            <a:r>
              <a:rPr lang="en-US" sz="2400">
                <a:latin typeface="Comic Sans MS" pitchFamily="66" charset="0"/>
              </a:rPr>
              <a:t>How did nature foil the</a:t>
            </a:r>
          </a:p>
          <a:p>
            <a:r>
              <a:rPr lang="en-US" sz="2400">
                <a:latin typeface="Comic Sans MS" pitchFamily="66" charset="0"/>
              </a:rPr>
              <a:t>2006 hurricane forecasts?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p:txBody>
          <a:bodyPr/>
          <a:lstStyle/>
          <a:p>
            <a:endParaRPr lang="en-US"/>
          </a:p>
        </p:txBody>
      </p:sp>
      <p:pic>
        <p:nvPicPr>
          <p:cNvPr id="3075" name="Picture 3" descr="EOS_Fig02"/>
          <p:cNvPicPr>
            <a:picLocks noGrp="1" noChangeAspect="1" noChangeArrowheads="1"/>
          </p:cNvPicPr>
          <p:nvPr>
            <p:ph type="title"/>
          </p:nvPr>
        </p:nvPicPr>
        <p:blipFill>
          <a:blip r:embed="rId3" cstate="print"/>
          <a:srcRect t="23529" r="9091"/>
          <a:stretch>
            <a:fillRect/>
          </a:stretch>
        </p:blipFill>
        <p:spPr>
          <a:xfrm>
            <a:off x="762000" y="1371600"/>
            <a:ext cx="6759575" cy="5221288"/>
          </a:xfrm>
          <a:noFill/>
          <a:ln/>
        </p:spPr>
      </p:pic>
      <p:sp>
        <p:nvSpPr>
          <p:cNvPr id="3076" name="Text Box 4"/>
          <p:cNvSpPr txBox="1">
            <a:spLocks noChangeArrowheads="1"/>
          </p:cNvSpPr>
          <p:nvPr/>
        </p:nvSpPr>
        <p:spPr bwMode="auto">
          <a:xfrm>
            <a:off x="304800" y="685800"/>
            <a:ext cx="8251825" cy="611187"/>
          </a:xfrm>
          <a:prstGeom prst="rect">
            <a:avLst/>
          </a:prstGeom>
          <a:noFill/>
          <a:ln w="9525">
            <a:noFill/>
            <a:miter lim="800000"/>
            <a:headEnd/>
            <a:tailEnd/>
          </a:ln>
          <a:effectLst/>
        </p:spPr>
        <p:txBody>
          <a:bodyPr wrap="none">
            <a:spAutoFit/>
          </a:bodyPr>
          <a:lstStyle/>
          <a:p>
            <a:pPr algn="ctr"/>
            <a:r>
              <a:rPr lang="en-US" sz="1600" dirty="0"/>
              <a:t>Abrupt shift in the atmospheric water cycle over the Atlantic during the hurricane seasons </a:t>
            </a:r>
          </a:p>
          <a:p>
            <a:pPr algn="ctr"/>
            <a:r>
              <a:rPr lang="en-US" sz="1600" dirty="0"/>
              <a:t>(JAS 2006  minus 2005</a:t>
            </a:r>
            <a:r>
              <a:rPr lang="en-US" dirty="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M_Special_Fig04cr.wmf"/>
          <p:cNvPicPr>
            <a:picLocks noChangeAspect="1"/>
          </p:cNvPicPr>
          <p:nvPr/>
        </p:nvPicPr>
        <p:blipFill>
          <a:blip r:embed="rId3" cstate="print"/>
          <a:srcRect/>
          <a:stretch>
            <a:fillRect/>
          </a:stretch>
        </p:blipFill>
        <p:spPr bwMode="auto">
          <a:xfrm>
            <a:off x="1922463" y="0"/>
            <a:ext cx="5299075" cy="6858000"/>
          </a:xfrm>
          <a:prstGeom prst="rect">
            <a:avLst/>
          </a:prstGeom>
          <a:noFill/>
          <a:ln w="9525">
            <a:noFill/>
            <a:miter lim="800000"/>
            <a:headEnd/>
            <a:tailEnd/>
          </a:ln>
        </p:spPr>
      </p:pic>
      <p:sp>
        <p:nvSpPr>
          <p:cNvPr id="12291" name="TextBox 2"/>
          <p:cNvSpPr txBox="1">
            <a:spLocks noChangeArrowheads="1"/>
          </p:cNvSpPr>
          <p:nvPr/>
        </p:nvSpPr>
        <p:spPr bwMode="auto">
          <a:xfrm>
            <a:off x="1676400" y="0"/>
            <a:ext cx="5617179" cy="646331"/>
          </a:xfrm>
          <a:prstGeom prst="rect">
            <a:avLst/>
          </a:prstGeom>
          <a:noFill/>
          <a:ln w="9525">
            <a:noFill/>
            <a:miter lim="800000"/>
            <a:headEnd/>
            <a:tailEnd/>
          </a:ln>
        </p:spPr>
        <p:txBody>
          <a:bodyPr wrap="none">
            <a:spAutoFit/>
          </a:bodyPr>
          <a:lstStyle/>
          <a:p>
            <a:r>
              <a:rPr lang="en-US" dirty="0" smtClean="0"/>
              <a:t>Saharan dust induced changes in  </a:t>
            </a:r>
            <a:r>
              <a:rPr lang="en-US" dirty="0" err="1" smtClean="0"/>
              <a:t>radiative</a:t>
            </a:r>
            <a:r>
              <a:rPr lang="en-US" dirty="0" smtClean="0"/>
              <a:t> </a:t>
            </a:r>
            <a:r>
              <a:rPr lang="en-US" dirty="0"/>
              <a:t>surface fluxes, </a:t>
            </a:r>
            <a:endParaRPr lang="en-US" dirty="0" smtClean="0"/>
          </a:p>
          <a:p>
            <a:r>
              <a:rPr lang="en-US" dirty="0" smtClean="0"/>
              <a:t>and </a:t>
            </a:r>
            <a:r>
              <a:rPr lang="en-US" dirty="0"/>
              <a:t>surface temperature anomalies </a:t>
            </a:r>
            <a:r>
              <a:rPr lang="en-US" dirty="0" smtClean="0"/>
              <a:t>in GEOS5 model</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DM_Special_Fig09c.wmf"/>
          <p:cNvPicPr>
            <a:picLocks noChangeAspect="1"/>
          </p:cNvPicPr>
          <p:nvPr/>
        </p:nvPicPr>
        <p:blipFill>
          <a:blip r:embed="rId3" cstate="print"/>
          <a:srcRect/>
          <a:stretch>
            <a:fillRect/>
          </a:stretch>
        </p:blipFill>
        <p:spPr bwMode="auto">
          <a:xfrm>
            <a:off x="0" y="0"/>
            <a:ext cx="8874125" cy="6858000"/>
          </a:xfrm>
          <a:prstGeom prst="rect">
            <a:avLst/>
          </a:prstGeom>
          <a:noFill/>
          <a:ln w="9525">
            <a:noFill/>
            <a:miter lim="800000"/>
            <a:headEnd/>
            <a:tailEnd/>
          </a:ln>
        </p:spPr>
      </p:pic>
      <p:cxnSp>
        <p:nvCxnSpPr>
          <p:cNvPr id="5" name="Straight Connector 4"/>
          <p:cNvCxnSpPr/>
          <p:nvPr/>
        </p:nvCxnSpPr>
        <p:spPr>
          <a:xfrm rot="5400000" flipH="1" flipV="1">
            <a:off x="3619500" y="1866900"/>
            <a:ext cx="2514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U_Poster_Fig08_2.wmf"/>
          <p:cNvPicPr>
            <a:picLocks noChangeAspect="1"/>
          </p:cNvPicPr>
          <p:nvPr/>
        </p:nvPicPr>
        <p:blipFill>
          <a:blip r:embed="rId2" cstate="print"/>
          <a:srcRect l="4545" t="1176" r="3636" b="1176"/>
          <a:stretch>
            <a:fillRect/>
          </a:stretch>
        </p:blipFill>
        <p:spPr>
          <a:xfrm>
            <a:off x="1371600" y="990599"/>
            <a:ext cx="6464865" cy="4648201"/>
          </a:xfrm>
          <a:prstGeom prst="rect">
            <a:avLst/>
          </a:prstGeom>
        </p:spPr>
      </p:pic>
      <p:sp>
        <p:nvSpPr>
          <p:cNvPr id="3" name="TextBox 2"/>
          <p:cNvSpPr txBox="1"/>
          <p:nvPr/>
        </p:nvSpPr>
        <p:spPr>
          <a:xfrm>
            <a:off x="1676400" y="0"/>
            <a:ext cx="5715000" cy="646331"/>
          </a:xfrm>
          <a:prstGeom prst="rect">
            <a:avLst/>
          </a:prstGeom>
          <a:noFill/>
        </p:spPr>
        <p:txBody>
          <a:bodyPr wrap="square" rtlCol="0">
            <a:spAutoFit/>
          </a:bodyPr>
          <a:lstStyle/>
          <a:p>
            <a:pPr algn="ctr"/>
            <a:r>
              <a:rPr lang="en-US" dirty="0" smtClean="0"/>
              <a:t>Aerosol Effects (IAA-NOA) </a:t>
            </a:r>
          </a:p>
          <a:p>
            <a:pPr algn="ctr"/>
            <a:r>
              <a:rPr lang="en-US" dirty="0" smtClean="0"/>
              <a:t>Simulated by GEOS-5 with interactive Aerosol</a:t>
            </a:r>
            <a:endParaRPr lang="en-US" dirty="0"/>
          </a:p>
        </p:txBody>
      </p:sp>
      <p:sp>
        <p:nvSpPr>
          <p:cNvPr id="4" name="TextBox 3"/>
          <p:cNvSpPr txBox="1"/>
          <p:nvPr/>
        </p:nvSpPr>
        <p:spPr>
          <a:xfrm>
            <a:off x="533400" y="5780782"/>
            <a:ext cx="8153400" cy="1077218"/>
          </a:xfrm>
          <a:prstGeom prst="rect">
            <a:avLst/>
          </a:prstGeom>
          <a:noFill/>
        </p:spPr>
        <p:txBody>
          <a:bodyPr wrap="square" rtlCol="0">
            <a:spAutoFit/>
          </a:bodyPr>
          <a:lstStyle/>
          <a:p>
            <a:pPr algn="just" defTabSz="914400">
              <a:defRPr/>
            </a:pPr>
            <a:r>
              <a:rPr lang="en-US" sz="1600" dirty="0" smtClean="0"/>
              <a:t>(a) Dust aerosol optical depth distribution simulated by GEOS5 GCM coupled with fully interactive GOCART model (IAA) for August and September. (b) Aerosol induced anomalies of rainfall (% change) and winds at 850hPa. Anomalies are obtained as a difference between GEOS5 coupled with interactive aerosols (IAA) and no aerosol </a:t>
            </a:r>
            <a:r>
              <a:rPr lang="en-US" sz="1600" dirty="0" err="1" smtClean="0"/>
              <a:t>radiative</a:t>
            </a:r>
            <a:r>
              <a:rPr lang="en-US" sz="1600" dirty="0" smtClean="0"/>
              <a:t> forcing (NOA).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7"/>
          <p:cNvSpPr txBox="1">
            <a:spLocks noChangeArrowheads="1"/>
          </p:cNvSpPr>
          <p:nvPr/>
        </p:nvSpPr>
        <p:spPr bwMode="auto">
          <a:xfrm>
            <a:off x="990600" y="381000"/>
            <a:ext cx="7334250" cy="1200329"/>
          </a:xfrm>
          <a:prstGeom prst="rect">
            <a:avLst/>
          </a:prstGeom>
          <a:noFill/>
          <a:ln w="9525">
            <a:noFill/>
            <a:miter lim="800000"/>
            <a:headEnd/>
            <a:tailEnd/>
          </a:ln>
        </p:spPr>
        <p:txBody>
          <a:bodyPr>
            <a:spAutoFit/>
          </a:bodyPr>
          <a:lstStyle/>
          <a:p>
            <a:r>
              <a:rPr lang="en-US" sz="2400" b="1" dirty="0" smtClean="0"/>
              <a:t>The  </a:t>
            </a:r>
            <a:r>
              <a:rPr lang="en-US" sz="2400" b="1" dirty="0"/>
              <a:t>Elevated-Heat-Pump (EHP</a:t>
            </a:r>
            <a:r>
              <a:rPr lang="en-US" sz="2400" b="1" dirty="0" smtClean="0"/>
              <a:t>) effect: Water Cycle and climate feedback induced by Saharan dust </a:t>
            </a:r>
            <a:r>
              <a:rPr lang="en-US" sz="2400" b="1" dirty="0" err="1" smtClean="0"/>
              <a:t>radiative</a:t>
            </a:r>
            <a:r>
              <a:rPr lang="en-US" sz="2400" b="1" dirty="0" smtClean="0"/>
              <a:t> forcing over W.  Africa and the tropical Atlantic</a:t>
            </a:r>
            <a:endParaRPr lang="en-US" sz="2400" b="1" dirty="0"/>
          </a:p>
        </p:txBody>
      </p:sp>
      <p:cxnSp>
        <p:nvCxnSpPr>
          <p:cNvPr id="16387" name="AutoShape 72"/>
          <p:cNvCxnSpPr>
            <a:cxnSpLocks noChangeShapeType="1"/>
          </p:cNvCxnSpPr>
          <p:nvPr/>
        </p:nvCxnSpPr>
        <p:spPr bwMode="auto">
          <a:xfrm>
            <a:off x="2147483647" y="2147483647"/>
            <a:ext cx="1588" cy="1588"/>
          </a:xfrm>
          <a:prstGeom prst="straightConnector1">
            <a:avLst/>
          </a:prstGeom>
          <a:noFill/>
          <a:ln w="9525">
            <a:solidFill>
              <a:schemeClr val="tx1"/>
            </a:solidFill>
            <a:round/>
            <a:headEnd/>
            <a:tailEnd/>
          </a:ln>
        </p:spPr>
      </p:cxnSp>
      <p:cxnSp>
        <p:nvCxnSpPr>
          <p:cNvPr id="16388" name="AutoShape 73"/>
          <p:cNvCxnSpPr>
            <a:cxnSpLocks noChangeShapeType="1"/>
          </p:cNvCxnSpPr>
          <p:nvPr/>
        </p:nvCxnSpPr>
        <p:spPr bwMode="auto">
          <a:xfrm>
            <a:off x="2147483647" y="2147483647"/>
            <a:ext cx="1588" cy="1588"/>
          </a:xfrm>
          <a:prstGeom prst="straightConnector1">
            <a:avLst/>
          </a:prstGeom>
          <a:noFill/>
          <a:ln w="9525">
            <a:solidFill>
              <a:schemeClr val="tx1"/>
            </a:solidFill>
            <a:round/>
            <a:headEnd/>
            <a:tailEnd/>
          </a:ln>
        </p:spPr>
      </p:cxnSp>
      <p:sp>
        <p:nvSpPr>
          <p:cNvPr id="65" name="Arc 64"/>
          <p:cNvSpPr/>
          <p:nvPr/>
        </p:nvSpPr>
        <p:spPr>
          <a:xfrm>
            <a:off x="1295400" y="1165860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4" name="Group 61"/>
          <p:cNvGrpSpPr>
            <a:grpSpLocks/>
          </p:cNvGrpSpPr>
          <p:nvPr/>
        </p:nvGrpSpPr>
        <p:grpSpPr bwMode="auto">
          <a:xfrm>
            <a:off x="0" y="2209800"/>
            <a:ext cx="9144000" cy="3886200"/>
            <a:chOff x="0" y="2209800"/>
            <a:chExt cx="9144000" cy="3886200"/>
          </a:xfrm>
        </p:grpSpPr>
        <p:sp>
          <p:nvSpPr>
            <p:cNvPr id="2" name="Freeform 47"/>
            <p:cNvSpPr>
              <a:spLocks/>
            </p:cNvSpPr>
            <p:nvPr/>
          </p:nvSpPr>
          <p:spPr bwMode="auto">
            <a:xfrm>
              <a:off x="0" y="5105400"/>
              <a:ext cx="6400800" cy="609600"/>
            </a:xfrm>
            <a:custGeom>
              <a:avLst/>
              <a:gdLst>
                <a:gd name="T0" fmla="*/ 2147483647 w 3936"/>
                <a:gd name="T1" fmla="*/ 2147483647 h 336"/>
                <a:gd name="T2" fmla="*/ 2147483647 w 3936"/>
                <a:gd name="T3" fmla="*/ 0 h 336"/>
                <a:gd name="T4" fmla="*/ 0 w 3936"/>
                <a:gd name="T5" fmla="*/ 0 h 336"/>
                <a:gd name="T6" fmla="*/ 0 w 3936"/>
                <a:gd name="T7" fmla="*/ 2147483647 h 336"/>
                <a:gd name="T8" fmla="*/ 2147483647 w 3936"/>
                <a:gd name="T9" fmla="*/ 2147483647 h 336"/>
                <a:gd name="T10" fmla="*/ 0 60000 65536"/>
                <a:gd name="T11" fmla="*/ 0 60000 65536"/>
                <a:gd name="T12" fmla="*/ 0 60000 65536"/>
                <a:gd name="T13" fmla="*/ 0 60000 65536"/>
                <a:gd name="T14" fmla="*/ 0 60000 65536"/>
                <a:gd name="T15" fmla="*/ 0 w 3936"/>
                <a:gd name="T16" fmla="*/ 0 h 336"/>
                <a:gd name="T17" fmla="*/ 3936 w 3936"/>
                <a:gd name="T18" fmla="*/ 336 h 336"/>
              </a:gdLst>
              <a:ahLst/>
              <a:cxnLst>
                <a:cxn ang="T10">
                  <a:pos x="T0" y="T1"/>
                </a:cxn>
                <a:cxn ang="T11">
                  <a:pos x="T2" y="T3"/>
                </a:cxn>
                <a:cxn ang="T12">
                  <a:pos x="T4" y="T5"/>
                </a:cxn>
                <a:cxn ang="T13">
                  <a:pos x="T6" y="T7"/>
                </a:cxn>
                <a:cxn ang="T14">
                  <a:pos x="T8" y="T9"/>
                </a:cxn>
              </a:cxnLst>
              <a:rect l="T15" t="T16" r="T17" b="T18"/>
              <a:pathLst>
                <a:path w="3936" h="336">
                  <a:moveTo>
                    <a:pt x="3936" y="288"/>
                  </a:moveTo>
                  <a:lnTo>
                    <a:pt x="3024" y="0"/>
                  </a:lnTo>
                  <a:lnTo>
                    <a:pt x="0" y="0"/>
                  </a:lnTo>
                  <a:lnTo>
                    <a:pt x="0" y="336"/>
                  </a:lnTo>
                  <a:lnTo>
                    <a:pt x="3936" y="288"/>
                  </a:lnTo>
                  <a:close/>
                </a:path>
              </a:pathLst>
            </a:custGeom>
            <a:solidFill>
              <a:schemeClr val="accent3"/>
            </a:solidFill>
            <a:ln w="9525">
              <a:noFill/>
              <a:round/>
              <a:headEnd/>
              <a:tailEnd/>
            </a:ln>
          </p:spPr>
          <p:txBody>
            <a:bodyPr/>
            <a:lstStyle/>
            <a:p>
              <a:pPr>
                <a:defRPr/>
              </a:pPr>
              <a:endParaRPr lang="en-US"/>
            </a:p>
          </p:txBody>
        </p:sp>
        <p:sp>
          <p:nvSpPr>
            <p:cNvPr id="16392" name="Text Box 52"/>
            <p:cNvSpPr txBox="1">
              <a:spLocks noChangeArrowheads="1"/>
            </p:cNvSpPr>
            <p:nvPr/>
          </p:nvSpPr>
          <p:spPr bwMode="auto">
            <a:xfrm>
              <a:off x="4876800" y="4724400"/>
              <a:ext cx="1295400" cy="276225"/>
            </a:xfrm>
            <a:prstGeom prst="rect">
              <a:avLst/>
            </a:prstGeom>
            <a:noFill/>
            <a:ln w="9525">
              <a:noFill/>
              <a:miter lim="800000"/>
              <a:headEnd/>
              <a:tailEnd/>
            </a:ln>
          </p:spPr>
          <p:txBody>
            <a:bodyPr>
              <a:spAutoFit/>
            </a:bodyPr>
            <a:lstStyle/>
            <a:p>
              <a:r>
                <a:rPr lang="en-US" sz="1200"/>
                <a:t>reduced  SW</a:t>
              </a:r>
            </a:p>
          </p:txBody>
        </p:sp>
        <p:sp>
          <p:nvSpPr>
            <p:cNvPr id="16393" name="Line 54"/>
            <p:cNvSpPr>
              <a:spLocks noChangeShapeType="1"/>
            </p:cNvSpPr>
            <p:nvPr/>
          </p:nvSpPr>
          <p:spPr bwMode="auto">
            <a:xfrm flipH="1">
              <a:off x="5181600" y="4419600"/>
              <a:ext cx="152400" cy="304800"/>
            </a:xfrm>
            <a:prstGeom prst="line">
              <a:avLst/>
            </a:prstGeom>
            <a:noFill/>
            <a:ln w="9525">
              <a:solidFill>
                <a:schemeClr val="tx1"/>
              </a:solidFill>
              <a:round/>
              <a:headEnd/>
              <a:tailEnd/>
            </a:ln>
          </p:spPr>
          <p:txBody>
            <a:bodyPr/>
            <a:lstStyle/>
            <a:p>
              <a:endParaRPr lang="en-US"/>
            </a:p>
          </p:txBody>
        </p:sp>
        <p:sp>
          <p:nvSpPr>
            <p:cNvPr id="16394" name="Line 55"/>
            <p:cNvSpPr>
              <a:spLocks noChangeShapeType="1"/>
            </p:cNvSpPr>
            <p:nvPr/>
          </p:nvSpPr>
          <p:spPr bwMode="auto">
            <a:xfrm flipH="1">
              <a:off x="6477000" y="4495800"/>
              <a:ext cx="152400" cy="304800"/>
            </a:xfrm>
            <a:prstGeom prst="line">
              <a:avLst/>
            </a:prstGeom>
            <a:noFill/>
            <a:ln w="9525">
              <a:solidFill>
                <a:schemeClr val="tx1"/>
              </a:solidFill>
              <a:round/>
              <a:headEnd/>
              <a:tailEnd/>
            </a:ln>
          </p:spPr>
          <p:txBody>
            <a:bodyPr/>
            <a:lstStyle/>
            <a:p>
              <a:endParaRPr lang="en-US"/>
            </a:p>
          </p:txBody>
        </p:sp>
        <p:sp>
          <p:nvSpPr>
            <p:cNvPr id="16395" name="Line 56"/>
            <p:cNvSpPr>
              <a:spLocks noChangeShapeType="1"/>
            </p:cNvSpPr>
            <p:nvPr/>
          </p:nvSpPr>
          <p:spPr bwMode="auto">
            <a:xfrm flipH="1">
              <a:off x="5638800" y="4419600"/>
              <a:ext cx="152400" cy="304800"/>
            </a:xfrm>
            <a:prstGeom prst="line">
              <a:avLst/>
            </a:prstGeom>
            <a:noFill/>
            <a:ln w="9525">
              <a:solidFill>
                <a:schemeClr val="tx1"/>
              </a:solidFill>
              <a:round/>
              <a:headEnd/>
              <a:tailEnd/>
            </a:ln>
          </p:spPr>
          <p:txBody>
            <a:bodyPr/>
            <a:lstStyle/>
            <a:p>
              <a:endParaRPr lang="en-US"/>
            </a:p>
          </p:txBody>
        </p:sp>
        <p:sp>
          <p:nvSpPr>
            <p:cNvPr id="16396" name="Freeform 63" descr="10%"/>
            <p:cNvSpPr>
              <a:spLocks/>
            </p:cNvSpPr>
            <p:nvPr/>
          </p:nvSpPr>
          <p:spPr bwMode="auto">
            <a:xfrm>
              <a:off x="3429000" y="4724400"/>
              <a:ext cx="1295400" cy="228600"/>
            </a:xfrm>
            <a:custGeom>
              <a:avLst/>
              <a:gdLst>
                <a:gd name="T0" fmla="*/ 2147483647 w 1647"/>
                <a:gd name="T1" fmla="*/ 2147483647 h 1536"/>
                <a:gd name="T2" fmla="*/ 2147483647 w 1647"/>
                <a:gd name="T3" fmla="*/ 2147483647 h 1536"/>
                <a:gd name="T4" fmla="*/ 2147483647 w 1647"/>
                <a:gd name="T5" fmla="*/ 2147483647 h 1536"/>
                <a:gd name="T6" fmla="*/ 2147483647 w 1647"/>
                <a:gd name="T7" fmla="*/ 2147483647 h 1536"/>
                <a:gd name="T8" fmla="*/ 2147483647 w 1647"/>
                <a:gd name="T9" fmla="*/ 2147483647 h 1536"/>
                <a:gd name="T10" fmla="*/ 2147483647 w 1647"/>
                <a:gd name="T11" fmla="*/ 2147483647 h 1536"/>
                <a:gd name="T12" fmla="*/ 2147483647 w 1647"/>
                <a:gd name="T13" fmla="*/ 2147483647 h 1536"/>
                <a:gd name="T14" fmla="*/ 2147483647 w 1647"/>
                <a:gd name="T15" fmla="*/ 2147483647 h 1536"/>
                <a:gd name="T16" fmla="*/ 2147483647 w 1647"/>
                <a:gd name="T17" fmla="*/ 2147483647 h 1536"/>
                <a:gd name="T18" fmla="*/ 2147483647 w 1647"/>
                <a:gd name="T19" fmla="*/ 2147483647 h 1536"/>
                <a:gd name="T20" fmla="*/ 2147483647 w 1647"/>
                <a:gd name="T21" fmla="*/ 2147483647 h 1536"/>
                <a:gd name="T22" fmla="*/ 2147483647 w 1647"/>
                <a:gd name="T23" fmla="*/ 2147483647 h 1536"/>
                <a:gd name="T24" fmla="*/ 2147483647 w 1647"/>
                <a:gd name="T25" fmla="*/ 2147483647 h 1536"/>
                <a:gd name="T26" fmla="*/ 2147483647 w 1647"/>
                <a:gd name="T27" fmla="*/ 2147483647 h 1536"/>
                <a:gd name="T28" fmla="*/ 2147483647 w 1647"/>
                <a:gd name="T29" fmla="*/ 2147483647 h 1536"/>
                <a:gd name="T30" fmla="*/ 2147483647 w 1647"/>
                <a:gd name="T31" fmla="*/ 2147483647 h 1536"/>
                <a:gd name="T32" fmla="*/ 2147483647 w 1647"/>
                <a:gd name="T33" fmla="*/ 2147483647 h 1536"/>
                <a:gd name="T34" fmla="*/ 2147483647 w 1647"/>
                <a:gd name="T35" fmla="*/ 2147483647 h 1536"/>
                <a:gd name="T36" fmla="*/ 2147483647 w 1647"/>
                <a:gd name="T37" fmla="*/ 2147483647 h 1536"/>
                <a:gd name="T38" fmla="*/ 2147483647 w 1647"/>
                <a:gd name="T39" fmla="*/ 2147483647 h 1536"/>
                <a:gd name="T40" fmla="*/ 2147483647 w 1647"/>
                <a:gd name="T41" fmla="*/ 2147483647 h 1536"/>
                <a:gd name="T42" fmla="*/ 2147483647 w 1647"/>
                <a:gd name="T43" fmla="*/ 2147483647 h 1536"/>
                <a:gd name="T44" fmla="*/ 2147483647 w 1647"/>
                <a:gd name="T45" fmla="*/ 2147483647 h 1536"/>
                <a:gd name="T46" fmla="*/ 2147483647 w 1647"/>
                <a:gd name="T47" fmla="*/ 2147483647 h 1536"/>
                <a:gd name="T48" fmla="*/ 2147483647 w 1647"/>
                <a:gd name="T49" fmla="*/ 2147483647 h 1536"/>
                <a:gd name="T50" fmla="*/ 2147483647 w 1647"/>
                <a:gd name="T51" fmla="*/ 2147483647 h 1536"/>
                <a:gd name="T52" fmla="*/ 2147483647 w 1647"/>
                <a:gd name="T53" fmla="*/ 2147483647 h 1536"/>
                <a:gd name="T54" fmla="*/ 2147483647 w 1647"/>
                <a:gd name="T55" fmla="*/ 2147483647 h 1536"/>
                <a:gd name="T56" fmla="*/ 2147483647 w 1647"/>
                <a:gd name="T57" fmla="*/ 2147483647 h 1536"/>
                <a:gd name="T58" fmla="*/ 2147483647 w 1647"/>
                <a:gd name="T59" fmla="*/ 2147483647 h 1536"/>
                <a:gd name="T60" fmla="*/ 2147483647 w 1647"/>
                <a:gd name="T61" fmla="*/ 2147483647 h 1536"/>
                <a:gd name="T62" fmla="*/ 2147483647 w 1647"/>
                <a:gd name="T63" fmla="*/ 2147483647 h 1536"/>
                <a:gd name="T64" fmla="*/ 2147483647 w 1647"/>
                <a:gd name="T65" fmla="*/ 2147483647 h 1536"/>
                <a:gd name="T66" fmla="*/ 2147483647 w 1647"/>
                <a:gd name="T67" fmla="*/ 2147483647 h 1536"/>
                <a:gd name="T68" fmla="*/ 2147483647 w 1647"/>
                <a:gd name="T69" fmla="*/ 2147483647 h 1536"/>
                <a:gd name="T70" fmla="*/ 2147483647 w 1647"/>
                <a:gd name="T71" fmla="*/ 2147483647 h 1536"/>
                <a:gd name="T72" fmla="*/ 2147483647 w 1647"/>
                <a:gd name="T73" fmla="*/ 2147483647 h 1536"/>
                <a:gd name="T74" fmla="*/ 2147483647 w 1647"/>
                <a:gd name="T75" fmla="*/ 2147483647 h 1536"/>
                <a:gd name="T76" fmla="*/ 2147483647 w 1647"/>
                <a:gd name="T77" fmla="*/ 2147483647 h 1536"/>
                <a:gd name="T78" fmla="*/ 0 w 1647"/>
                <a:gd name="T79" fmla="*/ 2147483647 h 1536"/>
                <a:gd name="T80" fmla="*/ 2147483647 w 1647"/>
                <a:gd name="T81" fmla="*/ 2147483647 h 1536"/>
                <a:gd name="T82" fmla="*/ 2147483647 w 1647"/>
                <a:gd name="T83" fmla="*/ 2147483647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7"/>
                <a:gd name="T127" fmla="*/ 0 h 1536"/>
                <a:gd name="T128" fmla="*/ 1647 w 1647"/>
                <a:gd name="T129" fmla="*/ 1536 h 1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7" h="1536">
                  <a:moveTo>
                    <a:pt x="576" y="1386"/>
                  </a:moveTo>
                  <a:cubicBezTo>
                    <a:pt x="851" y="1203"/>
                    <a:pt x="1236" y="1353"/>
                    <a:pt x="1566" y="1350"/>
                  </a:cubicBezTo>
                  <a:cubicBezTo>
                    <a:pt x="1586" y="1320"/>
                    <a:pt x="1609" y="1312"/>
                    <a:pt x="1620" y="1278"/>
                  </a:cubicBezTo>
                  <a:cubicBezTo>
                    <a:pt x="1608" y="1047"/>
                    <a:pt x="1647" y="1140"/>
                    <a:pt x="1530" y="1062"/>
                  </a:cubicBezTo>
                  <a:cubicBezTo>
                    <a:pt x="1536" y="1044"/>
                    <a:pt x="1542" y="1026"/>
                    <a:pt x="1548" y="1008"/>
                  </a:cubicBezTo>
                  <a:cubicBezTo>
                    <a:pt x="1551" y="999"/>
                    <a:pt x="1557" y="981"/>
                    <a:pt x="1557" y="981"/>
                  </a:cubicBezTo>
                  <a:cubicBezTo>
                    <a:pt x="1554" y="933"/>
                    <a:pt x="1564" y="882"/>
                    <a:pt x="1548" y="837"/>
                  </a:cubicBezTo>
                  <a:cubicBezTo>
                    <a:pt x="1535" y="799"/>
                    <a:pt x="1441" y="788"/>
                    <a:pt x="1413" y="783"/>
                  </a:cubicBezTo>
                  <a:cubicBezTo>
                    <a:pt x="1448" y="678"/>
                    <a:pt x="1450" y="569"/>
                    <a:pt x="1413" y="459"/>
                  </a:cubicBezTo>
                  <a:cubicBezTo>
                    <a:pt x="1410" y="474"/>
                    <a:pt x="1416" y="495"/>
                    <a:pt x="1404" y="504"/>
                  </a:cubicBezTo>
                  <a:cubicBezTo>
                    <a:pt x="1390" y="514"/>
                    <a:pt x="1361" y="461"/>
                    <a:pt x="1359" y="459"/>
                  </a:cubicBezTo>
                  <a:cubicBezTo>
                    <a:pt x="1327" y="427"/>
                    <a:pt x="1265" y="412"/>
                    <a:pt x="1224" y="405"/>
                  </a:cubicBezTo>
                  <a:cubicBezTo>
                    <a:pt x="1216" y="261"/>
                    <a:pt x="1233" y="266"/>
                    <a:pt x="1170" y="171"/>
                  </a:cubicBezTo>
                  <a:cubicBezTo>
                    <a:pt x="1160" y="156"/>
                    <a:pt x="1106" y="133"/>
                    <a:pt x="1089" y="126"/>
                  </a:cubicBezTo>
                  <a:cubicBezTo>
                    <a:pt x="1072" y="118"/>
                    <a:pt x="1035" y="108"/>
                    <a:pt x="1035" y="108"/>
                  </a:cubicBezTo>
                  <a:cubicBezTo>
                    <a:pt x="977" y="115"/>
                    <a:pt x="954" y="114"/>
                    <a:pt x="909" y="144"/>
                  </a:cubicBezTo>
                  <a:cubicBezTo>
                    <a:pt x="891" y="91"/>
                    <a:pt x="914" y="140"/>
                    <a:pt x="873" y="99"/>
                  </a:cubicBezTo>
                  <a:cubicBezTo>
                    <a:pt x="865" y="91"/>
                    <a:pt x="863" y="79"/>
                    <a:pt x="855" y="72"/>
                  </a:cubicBezTo>
                  <a:cubicBezTo>
                    <a:pt x="809" y="32"/>
                    <a:pt x="759" y="20"/>
                    <a:pt x="702" y="9"/>
                  </a:cubicBezTo>
                  <a:cubicBezTo>
                    <a:pt x="521" y="20"/>
                    <a:pt x="585" y="0"/>
                    <a:pt x="477" y="72"/>
                  </a:cubicBezTo>
                  <a:cubicBezTo>
                    <a:pt x="471" y="81"/>
                    <a:pt x="467" y="91"/>
                    <a:pt x="459" y="99"/>
                  </a:cubicBezTo>
                  <a:cubicBezTo>
                    <a:pt x="451" y="107"/>
                    <a:pt x="439" y="109"/>
                    <a:pt x="432" y="117"/>
                  </a:cubicBezTo>
                  <a:cubicBezTo>
                    <a:pt x="419" y="133"/>
                    <a:pt x="416" y="154"/>
                    <a:pt x="405" y="171"/>
                  </a:cubicBezTo>
                  <a:cubicBezTo>
                    <a:pt x="408" y="207"/>
                    <a:pt x="426" y="245"/>
                    <a:pt x="414" y="279"/>
                  </a:cubicBezTo>
                  <a:cubicBezTo>
                    <a:pt x="408" y="297"/>
                    <a:pt x="376" y="286"/>
                    <a:pt x="360" y="297"/>
                  </a:cubicBezTo>
                  <a:cubicBezTo>
                    <a:pt x="342" y="309"/>
                    <a:pt x="306" y="333"/>
                    <a:pt x="306" y="333"/>
                  </a:cubicBezTo>
                  <a:cubicBezTo>
                    <a:pt x="294" y="351"/>
                    <a:pt x="277" y="366"/>
                    <a:pt x="270" y="387"/>
                  </a:cubicBezTo>
                  <a:cubicBezTo>
                    <a:pt x="267" y="396"/>
                    <a:pt x="265" y="406"/>
                    <a:pt x="261" y="414"/>
                  </a:cubicBezTo>
                  <a:cubicBezTo>
                    <a:pt x="251" y="433"/>
                    <a:pt x="226" y="461"/>
                    <a:pt x="216" y="477"/>
                  </a:cubicBezTo>
                  <a:cubicBezTo>
                    <a:pt x="188" y="522"/>
                    <a:pt x="172" y="560"/>
                    <a:pt x="162" y="612"/>
                  </a:cubicBezTo>
                  <a:cubicBezTo>
                    <a:pt x="165" y="642"/>
                    <a:pt x="167" y="672"/>
                    <a:pt x="171" y="702"/>
                  </a:cubicBezTo>
                  <a:cubicBezTo>
                    <a:pt x="173" y="723"/>
                    <a:pt x="187" y="745"/>
                    <a:pt x="180" y="765"/>
                  </a:cubicBezTo>
                  <a:cubicBezTo>
                    <a:pt x="176" y="777"/>
                    <a:pt x="156" y="771"/>
                    <a:pt x="144" y="774"/>
                  </a:cubicBezTo>
                  <a:cubicBezTo>
                    <a:pt x="111" y="783"/>
                    <a:pt x="120" y="781"/>
                    <a:pt x="90" y="801"/>
                  </a:cubicBezTo>
                  <a:cubicBezTo>
                    <a:pt x="81" y="828"/>
                    <a:pt x="72" y="855"/>
                    <a:pt x="63" y="882"/>
                  </a:cubicBezTo>
                  <a:cubicBezTo>
                    <a:pt x="60" y="891"/>
                    <a:pt x="54" y="909"/>
                    <a:pt x="54" y="909"/>
                  </a:cubicBezTo>
                  <a:cubicBezTo>
                    <a:pt x="57" y="935"/>
                    <a:pt x="57" y="987"/>
                    <a:pt x="72" y="1017"/>
                  </a:cubicBezTo>
                  <a:cubicBezTo>
                    <a:pt x="113" y="1100"/>
                    <a:pt x="276" y="1110"/>
                    <a:pt x="351" y="1116"/>
                  </a:cubicBezTo>
                  <a:cubicBezTo>
                    <a:pt x="251" y="1120"/>
                    <a:pt x="143" y="1110"/>
                    <a:pt x="45" y="1143"/>
                  </a:cubicBezTo>
                  <a:cubicBezTo>
                    <a:pt x="4" y="1205"/>
                    <a:pt x="16" y="1176"/>
                    <a:pt x="0" y="1224"/>
                  </a:cubicBezTo>
                  <a:cubicBezTo>
                    <a:pt x="39" y="1536"/>
                    <a:pt x="5" y="1350"/>
                    <a:pt x="621" y="1350"/>
                  </a:cubicBezTo>
                  <a:lnTo>
                    <a:pt x="576" y="1386"/>
                  </a:ln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397" name="Rectangle 64"/>
            <p:cNvSpPr>
              <a:spLocks noChangeArrowheads="1"/>
            </p:cNvSpPr>
            <p:nvPr/>
          </p:nvSpPr>
          <p:spPr bwMode="auto">
            <a:xfrm>
              <a:off x="838200" y="3200400"/>
              <a:ext cx="1143000" cy="830263"/>
            </a:xfrm>
            <a:prstGeom prst="rect">
              <a:avLst/>
            </a:prstGeom>
            <a:noFill/>
            <a:ln w="9525">
              <a:noFill/>
              <a:miter lim="800000"/>
              <a:headEnd/>
              <a:tailEnd/>
            </a:ln>
          </p:spPr>
          <p:txBody>
            <a:bodyPr>
              <a:spAutoFit/>
            </a:bodyPr>
            <a:lstStyle/>
            <a:p>
              <a:r>
                <a:rPr lang="en-US" sz="1200"/>
                <a:t>induced subsidence </a:t>
              </a:r>
            </a:p>
            <a:p>
              <a:r>
                <a:rPr lang="en-US" sz="1200"/>
                <a:t>suppresses convection</a:t>
              </a:r>
            </a:p>
          </p:txBody>
        </p:sp>
        <p:sp>
          <p:nvSpPr>
            <p:cNvPr id="16398" name="Text Box 66"/>
            <p:cNvSpPr txBox="1">
              <a:spLocks noChangeArrowheads="1"/>
            </p:cNvSpPr>
            <p:nvPr/>
          </p:nvSpPr>
          <p:spPr bwMode="auto">
            <a:xfrm>
              <a:off x="533400" y="2438400"/>
              <a:ext cx="2014538" cy="276225"/>
            </a:xfrm>
            <a:prstGeom prst="rect">
              <a:avLst/>
            </a:prstGeom>
            <a:noFill/>
            <a:ln w="9525">
              <a:noFill/>
              <a:miter lim="800000"/>
              <a:headEnd/>
              <a:tailEnd/>
            </a:ln>
          </p:spPr>
          <p:txBody>
            <a:bodyPr wrap="none">
              <a:spAutoFit/>
            </a:bodyPr>
            <a:lstStyle/>
            <a:p>
              <a:r>
                <a:rPr lang="en-US" sz="1200"/>
                <a:t>reduced upper level clouds</a:t>
              </a:r>
            </a:p>
          </p:txBody>
        </p:sp>
        <p:sp>
          <p:nvSpPr>
            <p:cNvPr id="16399" name="Text Box 69"/>
            <p:cNvSpPr txBox="1">
              <a:spLocks noChangeArrowheads="1"/>
            </p:cNvSpPr>
            <p:nvPr/>
          </p:nvSpPr>
          <p:spPr bwMode="auto">
            <a:xfrm>
              <a:off x="6858000" y="5105400"/>
              <a:ext cx="1111250" cy="366713"/>
            </a:xfrm>
            <a:prstGeom prst="rect">
              <a:avLst/>
            </a:prstGeom>
            <a:noFill/>
            <a:ln w="9525">
              <a:noFill/>
              <a:miter lim="800000"/>
              <a:headEnd/>
              <a:tailEnd/>
            </a:ln>
          </p:spPr>
          <p:txBody>
            <a:bodyPr wrap="none">
              <a:spAutoFit/>
            </a:bodyPr>
            <a:lstStyle/>
            <a:p>
              <a:r>
                <a:rPr lang="en-US" i="1"/>
                <a:t>W. Africa</a:t>
              </a:r>
            </a:p>
          </p:txBody>
        </p:sp>
        <p:sp>
          <p:nvSpPr>
            <p:cNvPr id="16400" name="Line 74"/>
            <p:cNvSpPr>
              <a:spLocks noChangeShapeType="1"/>
            </p:cNvSpPr>
            <p:nvPr/>
          </p:nvSpPr>
          <p:spPr bwMode="auto">
            <a:xfrm>
              <a:off x="9144000" y="4495800"/>
              <a:ext cx="0" cy="533400"/>
            </a:xfrm>
            <a:prstGeom prst="line">
              <a:avLst/>
            </a:prstGeom>
            <a:noFill/>
            <a:ln w="9525">
              <a:solidFill>
                <a:schemeClr val="tx1"/>
              </a:solidFill>
              <a:round/>
              <a:headEnd/>
              <a:tailEnd/>
            </a:ln>
          </p:spPr>
          <p:txBody>
            <a:bodyPr/>
            <a:lstStyle/>
            <a:p>
              <a:endParaRPr lang="en-US"/>
            </a:p>
          </p:txBody>
        </p:sp>
        <p:sp>
          <p:nvSpPr>
            <p:cNvPr id="16401" name="Line 75"/>
            <p:cNvSpPr>
              <a:spLocks noChangeShapeType="1"/>
            </p:cNvSpPr>
            <p:nvPr/>
          </p:nvSpPr>
          <p:spPr bwMode="auto">
            <a:xfrm>
              <a:off x="9144000" y="5562600"/>
              <a:ext cx="0" cy="228600"/>
            </a:xfrm>
            <a:prstGeom prst="line">
              <a:avLst/>
            </a:prstGeom>
            <a:noFill/>
            <a:ln w="9525">
              <a:solidFill>
                <a:schemeClr val="tx1"/>
              </a:solidFill>
              <a:round/>
              <a:headEnd/>
              <a:tailEnd/>
            </a:ln>
          </p:spPr>
          <p:txBody>
            <a:bodyPr/>
            <a:lstStyle/>
            <a:p>
              <a:endParaRPr lang="en-US"/>
            </a:p>
          </p:txBody>
        </p:sp>
        <p:sp>
          <p:nvSpPr>
            <p:cNvPr id="16402" name="Freeform 85" descr="10%"/>
            <p:cNvSpPr>
              <a:spLocks/>
            </p:cNvSpPr>
            <p:nvPr/>
          </p:nvSpPr>
          <p:spPr bwMode="auto">
            <a:xfrm>
              <a:off x="6553200" y="3733800"/>
              <a:ext cx="663575" cy="552450"/>
            </a:xfrm>
            <a:custGeom>
              <a:avLst/>
              <a:gdLst>
                <a:gd name="T0" fmla="*/ 2147483647 w 1609"/>
                <a:gd name="T1" fmla="*/ 2147483647 h 1474"/>
                <a:gd name="T2" fmla="*/ 2147483647 w 1609"/>
                <a:gd name="T3" fmla="*/ 2147483647 h 1474"/>
                <a:gd name="T4" fmla="*/ 2147483647 w 1609"/>
                <a:gd name="T5" fmla="*/ 2147483647 h 1474"/>
                <a:gd name="T6" fmla="*/ 2147483647 w 1609"/>
                <a:gd name="T7" fmla="*/ 2147483647 h 1474"/>
                <a:gd name="T8" fmla="*/ 2147483647 w 1609"/>
                <a:gd name="T9" fmla="*/ 2147483647 h 1474"/>
                <a:gd name="T10" fmla="*/ 2147483647 w 1609"/>
                <a:gd name="T11" fmla="*/ 2147483647 h 1474"/>
                <a:gd name="T12" fmla="*/ 2147483647 w 1609"/>
                <a:gd name="T13" fmla="*/ 2147483647 h 1474"/>
                <a:gd name="T14" fmla="*/ 2147483647 w 1609"/>
                <a:gd name="T15" fmla="*/ 2147483647 h 1474"/>
                <a:gd name="T16" fmla="*/ 2147483647 w 1609"/>
                <a:gd name="T17" fmla="*/ 2147483647 h 1474"/>
                <a:gd name="T18" fmla="*/ 2147483647 w 1609"/>
                <a:gd name="T19" fmla="*/ 2147483647 h 1474"/>
                <a:gd name="T20" fmla="*/ 2147483647 w 1609"/>
                <a:gd name="T21" fmla="*/ 2147483647 h 1474"/>
                <a:gd name="T22" fmla="*/ 2147483647 w 1609"/>
                <a:gd name="T23" fmla="*/ 2147483647 h 1474"/>
                <a:gd name="T24" fmla="*/ 2147483647 w 1609"/>
                <a:gd name="T25" fmla="*/ 2147483647 h 1474"/>
                <a:gd name="T26" fmla="*/ 2147483647 w 1609"/>
                <a:gd name="T27" fmla="*/ 2147483647 h 1474"/>
                <a:gd name="T28" fmla="*/ 2147483647 w 1609"/>
                <a:gd name="T29" fmla="*/ 2147483647 h 1474"/>
                <a:gd name="T30" fmla="*/ 2147483647 w 1609"/>
                <a:gd name="T31" fmla="*/ 0 h 1474"/>
                <a:gd name="T32" fmla="*/ 2147483647 w 1609"/>
                <a:gd name="T33" fmla="*/ 2147483647 h 1474"/>
                <a:gd name="T34" fmla="*/ 2147483647 w 1609"/>
                <a:gd name="T35" fmla="*/ 2147483647 h 1474"/>
                <a:gd name="T36" fmla="*/ 2147483647 w 1609"/>
                <a:gd name="T37" fmla="*/ 2147483647 h 1474"/>
                <a:gd name="T38" fmla="*/ 2147483647 w 1609"/>
                <a:gd name="T39" fmla="*/ 2147483647 h 1474"/>
                <a:gd name="T40" fmla="*/ 2147483647 w 1609"/>
                <a:gd name="T41" fmla="*/ 2147483647 h 1474"/>
                <a:gd name="T42" fmla="*/ 2147483647 w 1609"/>
                <a:gd name="T43" fmla="*/ 2147483647 h 1474"/>
                <a:gd name="T44" fmla="*/ 2147483647 w 1609"/>
                <a:gd name="T45" fmla="*/ 2147483647 h 1474"/>
                <a:gd name="T46" fmla="*/ 2147483647 w 1609"/>
                <a:gd name="T47" fmla="*/ 2147483647 h 1474"/>
                <a:gd name="T48" fmla="*/ 2147483647 w 1609"/>
                <a:gd name="T49" fmla="*/ 2147483647 h 1474"/>
                <a:gd name="T50" fmla="*/ 2147483647 w 1609"/>
                <a:gd name="T51" fmla="*/ 2147483647 h 1474"/>
                <a:gd name="T52" fmla="*/ 2147483647 w 1609"/>
                <a:gd name="T53" fmla="*/ 2147483647 h 1474"/>
                <a:gd name="T54" fmla="*/ 2147483647 w 1609"/>
                <a:gd name="T55" fmla="*/ 2147483647 h 1474"/>
                <a:gd name="T56" fmla="*/ 2147483647 w 1609"/>
                <a:gd name="T57" fmla="*/ 2147483647 h 1474"/>
                <a:gd name="T58" fmla="*/ 2147483647 w 1609"/>
                <a:gd name="T59" fmla="*/ 2147483647 h 1474"/>
                <a:gd name="T60" fmla="*/ 2147483647 w 1609"/>
                <a:gd name="T61" fmla="*/ 2147483647 h 1474"/>
                <a:gd name="T62" fmla="*/ 2147483647 w 1609"/>
                <a:gd name="T63" fmla="*/ 2147483647 h 1474"/>
                <a:gd name="T64" fmla="*/ 2147483647 w 1609"/>
                <a:gd name="T65" fmla="*/ 2147483647 h 1474"/>
                <a:gd name="T66" fmla="*/ 2147483647 w 1609"/>
                <a:gd name="T67" fmla="*/ 2147483647 h 1474"/>
                <a:gd name="T68" fmla="*/ 2147483647 w 1609"/>
                <a:gd name="T69" fmla="*/ 2147483647 h 1474"/>
                <a:gd name="T70" fmla="*/ 2147483647 w 1609"/>
                <a:gd name="T71" fmla="*/ 2147483647 h 1474"/>
                <a:gd name="T72" fmla="*/ 2147483647 w 1609"/>
                <a:gd name="T73" fmla="*/ 2147483647 h 1474"/>
                <a:gd name="T74" fmla="*/ 2147483647 w 1609"/>
                <a:gd name="T75" fmla="*/ 2147483647 h 1474"/>
                <a:gd name="T76" fmla="*/ 2147483647 w 1609"/>
                <a:gd name="T77" fmla="*/ 2147483647 h 14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9"/>
                <a:gd name="T118" fmla="*/ 0 h 1474"/>
                <a:gd name="T119" fmla="*/ 1609 w 1609"/>
                <a:gd name="T120" fmla="*/ 1474 h 14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9" h="1474">
                  <a:moveTo>
                    <a:pt x="682" y="1233"/>
                  </a:moveTo>
                  <a:cubicBezTo>
                    <a:pt x="969" y="1137"/>
                    <a:pt x="1460" y="1474"/>
                    <a:pt x="1564" y="1161"/>
                  </a:cubicBezTo>
                  <a:cubicBezTo>
                    <a:pt x="1571" y="1106"/>
                    <a:pt x="1609" y="997"/>
                    <a:pt x="1555" y="954"/>
                  </a:cubicBezTo>
                  <a:cubicBezTo>
                    <a:pt x="1531" y="935"/>
                    <a:pt x="1495" y="940"/>
                    <a:pt x="1465" y="936"/>
                  </a:cubicBezTo>
                  <a:cubicBezTo>
                    <a:pt x="1471" y="927"/>
                    <a:pt x="1475" y="917"/>
                    <a:pt x="1483" y="909"/>
                  </a:cubicBezTo>
                  <a:cubicBezTo>
                    <a:pt x="1491" y="901"/>
                    <a:pt x="1503" y="899"/>
                    <a:pt x="1510" y="891"/>
                  </a:cubicBezTo>
                  <a:cubicBezTo>
                    <a:pt x="1515" y="885"/>
                    <a:pt x="1527" y="830"/>
                    <a:pt x="1528" y="828"/>
                  </a:cubicBezTo>
                  <a:cubicBezTo>
                    <a:pt x="1525" y="780"/>
                    <a:pt x="1530" y="731"/>
                    <a:pt x="1519" y="684"/>
                  </a:cubicBezTo>
                  <a:cubicBezTo>
                    <a:pt x="1517" y="675"/>
                    <a:pt x="1500" y="679"/>
                    <a:pt x="1492" y="675"/>
                  </a:cubicBezTo>
                  <a:cubicBezTo>
                    <a:pt x="1459" y="659"/>
                    <a:pt x="1439" y="648"/>
                    <a:pt x="1402" y="639"/>
                  </a:cubicBezTo>
                  <a:cubicBezTo>
                    <a:pt x="1415" y="599"/>
                    <a:pt x="1434" y="562"/>
                    <a:pt x="1447" y="522"/>
                  </a:cubicBezTo>
                  <a:cubicBezTo>
                    <a:pt x="1450" y="513"/>
                    <a:pt x="1456" y="495"/>
                    <a:pt x="1456" y="495"/>
                  </a:cubicBezTo>
                  <a:cubicBezTo>
                    <a:pt x="1453" y="447"/>
                    <a:pt x="1452" y="399"/>
                    <a:pt x="1447" y="351"/>
                  </a:cubicBezTo>
                  <a:cubicBezTo>
                    <a:pt x="1438" y="265"/>
                    <a:pt x="1334" y="242"/>
                    <a:pt x="1267" y="234"/>
                  </a:cubicBezTo>
                  <a:cubicBezTo>
                    <a:pt x="1260" y="139"/>
                    <a:pt x="1283" y="83"/>
                    <a:pt x="1195" y="54"/>
                  </a:cubicBezTo>
                  <a:cubicBezTo>
                    <a:pt x="1169" y="15"/>
                    <a:pt x="1152" y="25"/>
                    <a:pt x="1114" y="0"/>
                  </a:cubicBezTo>
                  <a:cubicBezTo>
                    <a:pt x="1078" y="3"/>
                    <a:pt x="1042" y="3"/>
                    <a:pt x="1006" y="9"/>
                  </a:cubicBezTo>
                  <a:cubicBezTo>
                    <a:pt x="987" y="12"/>
                    <a:pt x="952" y="27"/>
                    <a:pt x="952" y="27"/>
                  </a:cubicBezTo>
                  <a:cubicBezTo>
                    <a:pt x="911" y="89"/>
                    <a:pt x="923" y="60"/>
                    <a:pt x="907" y="108"/>
                  </a:cubicBezTo>
                  <a:cubicBezTo>
                    <a:pt x="879" y="66"/>
                    <a:pt x="846" y="48"/>
                    <a:pt x="799" y="36"/>
                  </a:cubicBezTo>
                  <a:cubicBezTo>
                    <a:pt x="597" y="49"/>
                    <a:pt x="709" y="36"/>
                    <a:pt x="601" y="72"/>
                  </a:cubicBezTo>
                  <a:cubicBezTo>
                    <a:pt x="584" y="89"/>
                    <a:pt x="562" y="99"/>
                    <a:pt x="547" y="117"/>
                  </a:cubicBezTo>
                  <a:cubicBezTo>
                    <a:pt x="533" y="133"/>
                    <a:pt x="511" y="171"/>
                    <a:pt x="511" y="171"/>
                  </a:cubicBezTo>
                  <a:cubicBezTo>
                    <a:pt x="514" y="201"/>
                    <a:pt x="530" y="233"/>
                    <a:pt x="520" y="261"/>
                  </a:cubicBezTo>
                  <a:cubicBezTo>
                    <a:pt x="515" y="275"/>
                    <a:pt x="489" y="265"/>
                    <a:pt x="475" y="270"/>
                  </a:cubicBezTo>
                  <a:cubicBezTo>
                    <a:pt x="465" y="274"/>
                    <a:pt x="456" y="281"/>
                    <a:pt x="448" y="288"/>
                  </a:cubicBezTo>
                  <a:cubicBezTo>
                    <a:pt x="406" y="323"/>
                    <a:pt x="399" y="363"/>
                    <a:pt x="349" y="396"/>
                  </a:cubicBezTo>
                  <a:cubicBezTo>
                    <a:pt x="328" y="459"/>
                    <a:pt x="316" y="471"/>
                    <a:pt x="340" y="549"/>
                  </a:cubicBezTo>
                  <a:cubicBezTo>
                    <a:pt x="344" y="562"/>
                    <a:pt x="384" y="573"/>
                    <a:pt x="394" y="576"/>
                  </a:cubicBezTo>
                  <a:cubicBezTo>
                    <a:pt x="330" y="597"/>
                    <a:pt x="356" y="583"/>
                    <a:pt x="313" y="612"/>
                  </a:cubicBezTo>
                  <a:cubicBezTo>
                    <a:pt x="289" y="648"/>
                    <a:pt x="265" y="684"/>
                    <a:pt x="241" y="720"/>
                  </a:cubicBezTo>
                  <a:cubicBezTo>
                    <a:pt x="230" y="736"/>
                    <a:pt x="223" y="774"/>
                    <a:pt x="223" y="774"/>
                  </a:cubicBezTo>
                  <a:cubicBezTo>
                    <a:pt x="226" y="834"/>
                    <a:pt x="221" y="895"/>
                    <a:pt x="232" y="954"/>
                  </a:cubicBezTo>
                  <a:cubicBezTo>
                    <a:pt x="234" y="963"/>
                    <a:pt x="268" y="961"/>
                    <a:pt x="259" y="963"/>
                  </a:cubicBezTo>
                  <a:cubicBezTo>
                    <a:pt x="221" y="971"/>
                    <a:pt x="181" y="969"/>
                    <a:pt x="142" y="972"/>
                  </a:cubicBezTo>
                  <a:cubicBezTo>
                    <a:pt x="108" y="983"/>
                    <a:pt x="100" y="1006"/>
                    <a:pt x="70" y="1026"/>
                  </a:cubicBezTo>
                  <a:cubicBezTo>
                    <a:pt x="49" y="1090"/>
                    <a:pt x="118" y="1172"/>
                    <a:pt x="43" y="1197"/>
                  </a:cubicBezTo>
                  <a:cubicBezTo>
                    <a:pt x="35" y="1210"/>
                    <a:pt x="0" y="1241"/>
                    <a:pt x="52" y="1242"/>
                  </a:cubicBezTo>
                  <a:cubicBezTo>
                    <a:pt x="262" y="1245"/>
                    <a:pt x="472" y="1236"/>
                    <a:pt x="682" y="1233"/>
                  </a:cubicBez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403" name="Line 98"/>
            <p:cNvSpPr>
              <a:spLocks noChangeShapeType="1"/>
            </p:cNvSpPr>
            <p:nvPr/>
          </p:nvSpPr>
          <p:spPr bwMode="auto">
            <a:xfrm flipH="1">
              <a:off x="4876800" y="4495800"/>
              <a:ext cx="152400" cy="304800"/>
            </a:xfrm>
            <a:prstGeom prst="line">
              <a:avLst/>
            </a:prstGeom>
            <a:noFill/>
            <a:ln w="9525">
              <a:solidFill>
                <a:schemeClr val="tx1"/>
              </a:solidFill>
              <a:round/>
              <a:headEnd/>
              <a:tailEnd/>
            </a:ln>
          </p:spPr>
          <p:txBody>
            <a:bodyPr/>
            <a:lstStyle/>
            <a:p>
              <a:endParaRPr lang="en-US"/>
            </a:p>
          </p:txBody>
        </p:sp>
        <p:sp>
          <p:nvSpPr>
            <p:cNvPr id="3" name="Rectangle 48"/>
            <p:cNvSpPr>
              <a:spLocks noChangeArrowheads="1"/>
            </p:cNvSpPr>
            <p:nvPr/>
          </p:nvSpPr>
          <p:spPr bwMode="auto">
            <a:xfrm>
              <a:off x="0" y="5410200"/>
              <a:ext cx="9144000" cy="685800"/>
            </a:xfrm>
            <a:prstGeom prst="rect">
              <a:avLst/>
            </a:prstGeom>
            <a:solidFill>
              <a:schemeClr val="accent3"/>
            </a:solidFill>
            <a:ln w="9525">
              <a:noFill/>
              <a:miter lim="800000"/>
              <a:headEnd/>
              <a:tailEnd/>
            </a:ln>
          </p:spPr>
          <p:txBody>
            <a:bodyPr wrap="none" anchor="ctr"/>
            <a:lstStyle/>
            <a:p>
              <a:pPr algn="ctr">
                <a:defRPr/>
              </a:pPr>
              <a:endParaRPr lang="en-US"/>
            </a:p>
          </p:txBody>
        </p:sp>
        <p:sp>
          <p:nvSpPr>
            <p:cNvPr id="16405" name="Oval 88"/>
            <p:cNvSpPr>
              <a:spLocks noChangeArrowheads="1"/>
            </p:cNvSpPr>
            <p:nvPr/>
          </p:nvSpPr>
          <p:spPr bwMode="auto">
            <a:xfrm>
              <a:off x="2819400" y="5105400"/>
              <a:ext cx="4267200" cy="381000"/>
            </a:xfrm>
            <a:prstGeom prst="ellipse">
              <a:avLst/>
            </a:prstGeom>
            <a:gradFill rotWithShape="1">
              <a:gsLst>
                <a:gs pos="0">
                  <a:srgbClr val="10579E"/>
                </a:gs>
                <a:gs pos="50000">
                  <a:srgbClr val="1C80E3"/>
                </a:gs>
                <a:gs pos="100000">
                  <a:srgbClr val="2499FF"/>
                </a:gs>
              </a:gsLst>
              <a:lin ang="10800000" scaled="1"/>
            </a:gradFill>
            <a:ln w="9525">
              <a:noFill/>
              <a:round/>
              <a:headEnd/>
              <a:tailEnd/>
            </a:ln>
          </p:spPr>
          <p:txBody>
            <a:bodyPr wrap="none" anchor="ctr"/>
            <a:lstStyle/>
            <a:p>
              <a:endParaRPr lang="en-US"/>
            </a:p>
          </p:txBody>
        </p:sp>
        <p:sp>
          <p:nvSpPr>
            <p:cNvPr id="16406" name="Freeform 77"/>
            <p:cNvSpPr>
              <a:spLocks/>
            </p:cNvSpPr>
            <p:nvPr/>
          </p:nvSpPr>
          <p:spPr bwMode="auto">
            <a:xfrm>
              <a:off x="5105400" y="4953000"/>
              <a:ext cx="4038600" cy="304800"/>
            </a:xfrm>
            <a:custGeom>
              <a:avLst/>
              <a:gdLst>
                <a:gd name="T0" fmla="*/ 0 w 2784"/>
                <a:gd name="T1" fmla="*/ 0 h 288"/>
                <a:gd name="T2" fmla="*/ 2147483647 w 2784"/>
                <a:gd name="T3" fmla="*/ 0 h 288"/>
                <a:gd name="T4" fmla="*/ 2147483647 w 2784"/>
                <a:gd name="T5" fmla="*/ 2147483647 h 288"/>
                <a:gd name="T6" fmla="*/ 2147483647 w 2784"/>
                <a:gd name="T7" fmla="*/ 2147483647 h 288"/>
                <a:gd name="T8" fmla="*/ 2147483647 w 2784"/>
                <a:gd name="T9" fmla="*/ 2147483647 h 288"/>
                <a:gd name="T10" fmla="*/ 0 w 2784"/>
                <a:gd name="T11" fmla="*/ 0 h 288"/>
                <a:gd name="T12" fmla="*/ 0 60000 65536"/>
                <a:gd name="T13" fmla="*/ 0 60000 65536"/>
                <a:gd name="T14" fmla="*/ 0 60000 65536"/>
                <a:gd name="T15" fmla="*/ 0 60000 65536"/>
                <a:gd name="T16" fmla="*/ 0 60000 65536"/>
                <a:gd name="T17" fmla="*/ 0 60000 65536"/>
                <a:gd name="T18" fmla="*/ 0 w 2784"/>
                <a:gd name="T19" fmla="*/ 0 h 288"/>
                <a:gd name="T20" fmla="*/ 2784 w 2784"/>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2784" h="288">
                  <a:moveTo>
                    <a:pt x="0" y="0"/>
                  </a:moveTo>
                  <a:lnTo>
                    <a:pt x="2736" y="0"/>
                  </a:lnTo>
                  <a:lnTo>
                    <a:pt x="2736" y="240"/>
                  </a:lnTo>
                  <a:lnTo>
                    <a:pt x="2784" y="288"/>
                  </a:lnTo>
                  <a:lnTo>
                    <a:pt x="912" y="288"/>
                  </a:lnTo>
                  <a:lnTo>
                    <a:pt x="0" y="0"/>
                  </a:lnTo>
                  <a:close/>
                </a:path>
              </a:pathLst>
            </a:custGeom>
            <a:gradFill rotWithShape="1">
              <a:gsLst>
                <a:gs pos="0">
                  <a:srgbClr val="10579E"/>
                </a:gs>
                <a:gs pos="50000">
                  <a:srgbClr val="1C80E3"/>
                </a:gs>
                <a:gs pos="100000">
                  <a:srgbClr val="2499FF"/>
                </a:gs>
              </a:gsLst>
              <a:lin ang="0" scaled="1"/>
            </a:gradFill>
            <a:ln w="9525">
              <a:solidFill>
                <a:schemeClr val="tx1"/>
              </a:solidFill>
              <a:round/>
              <a:headEnd/>
              <a:tailEnd/>
            </a:ln>
          </p:spPr>
          <p:txBody>
            <a:bodyPr/>
            <a:lstStyle/>
            <a:p>
              <a:endParaRPr lang="en-US"/>
            </a:p>
          </p:txBody>
        </p:sp>
        <p:sp>
          <p:nvSpPr>
            <p:cNvPr id="43" name="Freeform 89"/>
            <p:cNvSpPr>
              <a:spLocks/>
            </p:cNvSpPr>
            <p:nvPr/>
          </p:nvSpPr>
          <p:spPr bwMode="auto">
            <a:xfrm rot="549727">
              <a:off x="5121275" y="5041900"/>
              <a:ext cx="1138238" cy="290513"/>
            </a:xfrm>
            <a:custGeom>
              <a:avLst/>
              <a:gdLst>
                <a:gd name="T0" fmla="*/ 2147483647 w 864"/>
                <a:gd name="T1" fmla="*/ 2147483647 h 864"/>
                <a:gd name="T2" fmla="*/ 0 w 864"/>
                <a:gd name="T3" fmla="*/ 0 h 864"/>
                <a:gd name="T4" fmla="*/ 0 w 864"/>
                <a:gd name="T5" fmla="*/ 2147483647 h 864"/>
                <a:gd name="T6" fmla="*/ 2147483647 w 864"/>
                <a:gd name="T7" fmla="*/ 2147483647 h 864"/>
                <a:gd name="T8" fmla="*/ 0 60000 65536"/>
                <a:gd name="T9" fmla="*/ 0 60000 65536"/>
                <a:gd name="T10" fmla="*/ 0 60000 65536"/>
                <a:gd name="T11" fmla="*/ 0 60000 65536"/>
                <a:gd name="T12" fmla="*/ 0 w 864"/>
                <a:gd name="T13" fmla="*/ 0 h 864"/>
                <a:gd name="T14" fmla="*/ 864 w 864"/>
                <a:gd name="T15" fmla="*/ 864 h 864"/>
              </a:gdLst>
              <a:ahLst/>
              <a:cxnLst>
                <a:cxn ang="T8">
                  <a:pos x="T0" y="T1"/>
                </a:cxn>
                <a:cxn ang="T9">
                  <a:pos x="T2" y="T3"/>
                </a:cxn>
                <a:cxn ang="T10">
                  <a:pos x="T4" y="T5"/>
                </a:cxn>
                <a:cxn ang="T11">
                  <a:pos x="T6" y="T7"/>
                </a:cxn>
              </a:cxnLst>
              <a:rect l="T12" t="T13" r="T14" b="T15"/>
              <a:pathLst>
                <a:path w="864" h="864">
                  <a:moveTo>
                    <a:pt x="864" y="336"/>
                  </a:moveTo>
                  <a:lnTo>
                    <a:pt x="0" y="0"/>
                  </a:lnTo>
                  <a:lnTo>
                    <a:pt x="0" y="528"/>
                  </a:lnTo>
                  <a:lnTo>
                    <a:pt x="864" y="864"/>
                  </a:lnTo>
                </a:path>
              </a:pathLst>
            </a:custGeom>
            <a:solidFill>
              <a:schemeClr val="tx1">
                <a:lumMod val="50000"/>
                <a:lumOff val="50000"/>
              </a:schemeClr>
            </a:solidFill>
            <a:ln w="9525">
              <a:solidFill>
                <a:schemeClr val="tx1"/>
              </a:solidFill>
              <a:round/>
              <a:headEnd/>
              <a:tailEnd/>
            </a:ln>
          </p:spPr>
          <p:txBody>
            <a:bodyPr/>
            <a:lstStyle/>
            <a:p>
              <a:pPr>
                <a:defRPr/>
              </a:pPr>
              <a:endParaRPr lang="en-US"/>
            </a:p>
          </p:txBody>
        </p:sp>
        <p:sp>
          <p:nvSpPr>
            <p:cNvPr id="16408" name="Text Box 78"/>
            <p:cNvSpPr txBox="1">
              <a:spLocks noChangeArrowheads="1"/>
            </p:cNvSpPr>
            <p:nvPr/>
          </p:nvSpPr>
          <p:spPr bwMode="auto">
            <a:xfrm>
              <a:off x="7162800" y="3962400"/>
              <a:ext cx="1028700" cy="461963"/>
            </a:xfrm>
            <a:prstGeom prst="rect">
              <a:avLst/>
            </a:prstGeom>
            <a:noFill/>
            <a:ln w="9525">
              <a:noFill/>
              <a:miter lim="800000"/>
              <a:headEnd/>
              <a:tailEnd/>
            </a:ln>
          </p:spPr>
          <p:txBody>
            <a:bodyPr wrap="none">
              <a:spAutoFit/>
            </a:bodyPr>
            <a:lstStyle/>
            <a:p>
              <a:r>
                <a:rPr lang="en-US" sz="1200"/>
                <a:t>reduced SW</a:t>
              </a:r>
            </a:p>
            <a:p>
              <a:r>
                <a:rPr lang="en-US" sz="1200"/>
                <a:t>cools land</a:t>
              </a:r>
            </a:p>
          </p:txBody>
        </p:sp>
        <p:sp>
          <p:nvSpPr>
            <p:cNvPr id="16409" name="Text Box 90"/>
            <p:cNvSpPr txBox="1">
              <a:spLocks noChangeArrowheads="1"/>
            </p:cNvSpPr>
            <p:nvPr/>
          </p:nvSpPr>
          <p:spPr bwMode="auto">
            <a:xfrm>
              <a:off x="4114800" y="5105400"/>
              <a:ext cx="1062038" cy="276225"/>
            </a:xfrm>
            <a:prstGeom prst="rect">
              <a:avLst/>
            </a:prstGeom>
            <a:noFill/>
            <a:ln w="9525">
              <a:noFill/>
              <a:miter lim="800000"/>
              <a:headEnd/>
              <a:tailEnd/>
            </a:ln>
          </p:spPr>
          <p:txBody>
            <a:bodyPr wrap="none">
              <a:spAutoFit/>
            </a:bodyPr>
            <a:lstStyle/>
            <a:p>
              <a:r>
                <a:rPr lang="en-US" sz="1200"/>
                <a:t>cooler ocean</a:t>
              </a:r>
            </a:p>
          </p:txBody>
        </p:sp>
        <p:sp>
          <p:nvSpPr>
            <p:cNvPr id="16410" name="Text Box 70"/>
            <p:cNvSpPr txBox="1">
              <a:spLocks noChangeArrowheads="1"/>
            </p:cNvSpPr>
            <p:nvPr/>
          </p:nvSpPr>
          <p:spPr bwMode="auto">
            <a:xfrm>
              <a:off x="0" y="5562600"/>
              <a:ext cx="1524000" cy="338138"/>
            </a:xfrm>
            <a:prstGeom prst="rect">
              <a:avLst/>
            </a:prstGeom>
            <a:noFill/>
            <a:ln w="9525">
              <a:noFill/>
              <a:miter lim="800000"/>
              <a:headEnd/>
              <a:tailEnd/>
            </a:ln>
          </p:spPr>
          <p:txBody>
            <a:bodyPr>
              <a:spAutoFit/>
            </a:bodyPr>
            <a:lstStyle/>
            <a:p>
              <a:pPr>
                <a:spcBef>
                  <a:spcPct val="50000"/>
                </a:spcBef>
              </a:pPr>
              <a:r>
                <a:rPr lang="en-US" sz="1600" b="1">
                  <a:solidFill>
                    <a:srgbClr val="FFFF00"/>
                  </a:solidFill>
                  <a:latin typeface="Tahoma" pitchFamily="34" charset="0"/>
                </a:rPr>
                <a:t>Caribbean </a:t>
              </a:r>
              <a:endParaRPr lang="en-US" sz="1600" b="1">
                <a:latin typeface="Tahoma" pitchFamily="34" charset="0"/>
              </a:endParaRPr>
            </a:p>
          </p:txBody>
        </p:sp>
        <p:sp>
          <p:nvSpPr>
            <p:cNvPr id="16411" name="Text Box 102"/>
            <p:cNvSpPr txBox="1">
              <a:spLocks noChangeArrowheads="1"/>
            </p:cNvSpPr>
            <p:nvPr/>
          </p:nvSpPr>
          <p:spPr bwMode="auto">
            <a:xfrm>
              <a:off x="7010400" y="5638800"/>
              <a:ext cx="1587500" cy="336550"/>
            </a:xfrm>
            <a:prstGeom prst="rect">
              <a:avLst/>
            </a:prstGeom>
            <a:noFill/>
            <a:ln w="9525">
              <a:noFill/>
              <a:miter lim="800000"/>
              <a:headEnd/>
              <a:tailEnd/>
            </a:ln>
          </p:spPr>
          <p:txBody>
            <a:bodyPr wrap="none">
              <a:spAutoFit/>
            </a:bodyPr>
            <a:lstStyle/>
            <a:p>
              <a:r>
                <a:rPr lang="en-US" sz="1600" b="1">
                  <a:solidFill>
                    <a:srgbClr val="FFFF00"/>
                  </a:solidFill>
                </a:rPr>
                <a:t>Gulf of Guinea</a:t>
              </a:r>
            </a:p>
          </p:txBody>
        </p:sp>
        <p:grpSp>
          <p:nvGrpSpPr>
            <p:cNvPr id="5" name="Group 61"/>
            <p:cNvGrpSpPr>
              <a:grpSpLocks/>
            </p:cNvGrpSpPr>
            <p:nvPr/>
          </p:nvGrpSpPr>
          <p:grpSpPr bwMode="auto">
            <a:xfrm>
              <a:off x="1143000" y="3505200"/>
              <a:ext cx="8001000" cy="1643063"/>
              <a:chOff x="1143000" y="3505200"/>
              <a:chExt cx="8001000" cy="1643063"/>
            </a:xfrm>
          </p:grpSpPr>
          <p:sp>
            <p:nvSpPr>
              <p:cNvPr id="16441" name="Freeform 49"/>
              <p:cNvSpPr>
                <a:spLocks/>
              </p:cNvSpPr>
              <p:nvPr/>
            </p:nvSpPr>
            <p:spPr bwMode="auto">
              <a:xfrm>
                <a:off x="1143000" y="3505200"/>
                <a:ext cx="8001000" cy="1524000"/>
              </a:xfrm>
              <a:custGeom>
                <a:avLst/>
                <a:gdLst>
                  <a:gd name="T0" fmla="*/ 2147483647 w 4577"/>
                  <a:gd name="T1" fmla="*/ 2147483647 h 1031"/>
                  <a:gd name="T2" fmla="*/ 2147483647 w 4577"/>
                  <a:gd name="T3" fmla="*/ 2147483647 h 1031"/>
                  <a:gd name="T4" fmla="*/ 2147483647 w 4577"/>
                  <a:gd name="T5" fmla="*/ 2147483647 h 1031"/>
                  <a:gd name="T6" fmla="*/ 2147483647 w 4577"/>
                  <a:gd name="T7" fmla="*/ 2147483647 h 1031"/>
                  <a:gd name="T8" fmla="*/ 2147483647 w 4577"/>
                  <a:gd name="T9" fmla="*/ 2147483647 h 1031"/>
                  <a:gd name="T10" fmla="*/ 2147483647 w 4577"/>
                  <a:gd name="T11" fmla="*/ 2147483647 h 1031"/>
                  <a:gd name="T12" fmla="*/ 2147483647 w 4577"/>
                  <a:gd name="T13" fmla="*/ 2147483647 h 1031"/>
                  <a:gd name="T14" fmla="*/ 2147483647 w 4577"/>
                  <a:gd name="T15" fmla="*/ 2147483647 h 1031"/>
                  <a:gd name="T16" fmla="*/ 2147483647 w 4577"/>
                  <a:gd name="T17" fmla="*/ 2147483647 h 1031"/>
                  <a:gd name="T18" fmla="*/ 2147483647 w 4577"/>
                  <a:gd name="T19" fmla="*/ 2147483647 h 1031"/>
                  <a:gd name="T20" fmla="*/ 2147483647 w 4577"/>
                  <a:gd name="T21" fmla="*/ 2147483647 h 1031"/>
                  <a:gd name="T22" fmla="*/ 2147483647 w 4577"/>
                  <a:gd name="T23" fmla="*/ 2147483647 h 1031"/>
                  <a:gd name="T24" fmla="*/ 2147483647 w 4577"/>
                  <a:gd name="T25" fmla="*/ 2147483647 h 1031"/>
                  <a:gd name="T26" fmla="*/ 2147483647 w 4577"/>
                  <a:gd name="T27" fmla="*/ 2147483647 h 1031"/>
                  <a:gd name="T28" fmla="*/ 2147483647 w 4577"/>
                  <a:gd name="T29" fmla="*/ 2147483647 h 1031"/>
                  <a:gd name="T30" fmla="*/ 2147483647 w 4577"/>
                  <a:gd name="T31" fmla="*/ 2147483647 h 1031"/>
                  <a:gd name="T32" fmla="*/ 2147483647 w 4577"/>
                  <a:gd name="T33" fmla="*/ 2147483647 h 1031"/>
                  <a:gd name="T34" fmla="*/ 2147483647 w 4577"/>
                  <a:gd name="T35" fmla="*/ 2147483647 h 1031"/>
                  <a:gd name="T36" fmla="*/ 2147483647 w 4577"/>
                  <a:gd name="T37" fmla="*/ 2147483647 h 1031"/>
                  <a:gd name="T38" fmla="*/ 2147483647 w 4577"/>
                  <a:gd name="T39" fmla="*/ 2147483647 h 1031"/>
                  <a:gd name="T40" fmla="*/ 2147483647 w 4577"/>
                  <a:gd name="T41" fmla="*/ 2147483647 h 1031"/>
                  <a:gd name="T42" fmla="*/ 2147483647 w 4577"/>
                  <a:gd name="T43" fmla="*/ 2147483647 h 1031"/>
                  <a:gd name="T44" fmla="*/ 2147483647 w 4577"/>
                  <a:gd name="T45" fmla="*/ 2147483647 h 1031"/>
                  <a:gd name="T46" fmla="*/ 2147483647 w 4577"/>
                  <a:gd name="T47" fmla="*/ 2147483647 h 1031"/>
                  <a:gd name="T48" fmla="*/ 2147483647 w 4577"/>
                  <a:gd name="T49" fmla="*/ 2147483647 h 1031"/>
                  <a:gd name="T50" fmla="*/ 2147483647 w 4577"/>
                  <a:gd name="T51" fmla="*/ 2147483647 h 1031"/>
                  <a:gd name="T52" fmla="*/ 2147483647 w 4577"/>
                  <a:gd name="T53" fmla="*/ 2147483647 h 1031"/>
                  <a:gd name="T54" fmla="*/ 2147483647 w 4577"/>
                  <a:gd name="T55" fmla="*/ 2147483647 h 1031"/>
                  <a:gd name="T56" fmla="*/ 2147483647 w 4577"/>
                  <a:gd name="T57" fmla="*/ 2147483647 h 1031"/>
                  <a:gd name="T58" fmla="*/ 2147483647 w 4577"/>
                  <a:gd name="T59" fmla="*/ 2147483647 h 1031"/>
                  <a:gd name="T60" fmla="*/ 2147483647 w 4577"/>
                  <a:gd name="T61" fmla="*/ 2147483647 h 1031"/>
                  <a:gd name="T62" fmla="*/ 2147483647 w 4577"/>
                  <a:gd name="T63" fmla="*/ 2147483647 h 1031"/>
                  <a:gd name="T64" fmla="*/ 2147483647 w 4577"/>
                  <a:gd name="T65" fmla="*/ 2147483647 h 1031"/>
                  <a:gd name="T66" fmla="*/ 2147483647 w 4577"/>
                  <a:gd name="T67" fmla="*/ 2147483647 h 1031"/>
                  <a:gd name="T68" fmla="*/ 2147483647 w 4577"/>
                  <a:gd name="T69" fmla="*/ 2147483647 h 1031"/>
                  <a:gd name="T70" fmla="*/ 2147483647 w 4577"/>
                  <a:gd name="T71" fmla="*/ 2147483647 h 1031"/>
                  <a:gd name="T72" fmla="*/ 2147483647 w 4577"/>
                  <a:gd name="T73" fmla="*/ 2147483647 h 1031"/>
                  <a:gd name="T74" fmla="*/ 2147483647 w 4577"/>
                  <a:gd name="T75" fmla="*/ 2147483647 h 1031"/>
                  <a:gd name="T76" fmla="*/ 2147483647 w 4577"/>
                  <a:gd name="T77" fmla="*/ 2147483647 h 1031"/>
                  <a:gd name="T78" fmla="*/ 2147483647 w 4577"/>
                  <a:gd name="T79" fmla="*/ 2147483647 h 1031"/>
                  <a:gd name="T80" fmla="*/ 2147483647 w 4577"/>
                  <a:gd name="T81" fmla="*/ 2147483647 h 1031"/>
                  <a:gd name="T82" fmla="*/ 2147483647 w 4577"/>
                  <a:gd name="T83" fmla="*/ 2147483647 h 1031"/>
                  <a:gd name="T84" fmla="*/ 2147483647 w 4577"/>
                  <a:gd name="T85" fmla="*/ 2147483647 h 10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77"/>
                  <a:gd name="T130" fmla="*/ 0 h 1031"/>
                  <a:gd name="T131" fmla="*/ 4577 w 4577"/>
                  <a:gd name="T132" fmla="*/ 1031 h 10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77" h="1031">
                    <a:moveTo>
                      <a:pt x="4070" y="191"/>
                    </a:moveTo>
                    <a:cubicBezTo>
                      <a:pt x="3496" y="0"/>
                      <a:pt x="2802" y="173"/>
                      <a:pt x="2180" y="200"/>
                    </a:cubicBezTo>
                    <a:cubicBezTo>
                      <a:pt x="2113" y="222"/>
                      <a:pt x="2055" y="249"/>
                      <a:pt x="1991" y="281"/>
                    </a:cubicBezTo>
                    <a:cubicBezTo>
                      <a:pt x="1980" y="287"/>
                      <a:pt x="1974" y="300"/>
                      <a:pt x="1964" y="308"/>
                    </a:cubicBezTo>
                    <a:cubicBezTo>
                      <a:pt x="1918" y="344"/>
                      <a:pt x="1924" y="339"/>
                      <a:pt x="1883" y="353"/>
                    </a:cubicBezTo>
                    <a:cubicBezTo>
                      <a:pt x="1843" y="393"/>
                      <a:pt x="1868" y="376"/>
                      <a:pt x="1802" y="398"/>
                    </a:cubicBezTo>
                    <a:cubicBezTo>
                      <a:pt x="1792" y="401"/>
                      <a:pt x="1785" y="412"/>
                      <a:pt x="1775" y="416"/>
                    </a:cubicBezTo>
                    <a:cubicBezTo>
                      <a:pt x="1689" y="454"/>
                      <a:pt x="1619" y="438"/>
                      <a:pt x="1514" y="443"/>
                    </a:cubicBezTo>
                    <a:cubicBezTo>
                      <a:pt x="1258" y="507"/>
                      <a:pt x="953" y="481"/>
                      <a:pt x="695" y="488"/>
                    </a:cubicBezTo>
                    <a:cubicBezTo>
                      <a:pt x="652" y="510"/>
                      <a:pt x="625" y="544"/>
                      <a:pt x="578" y="560"/>
                    </a:cubicBezTo>
                    <a:cubicBezTo>
                      <a:pt x="533" y="594"/>
                      <a:pt x="481" y="610"/>
                      <a:pt x="434" y="641"/>
                    </a:cubicBezTo>
                    <a:cubicBezTo>
                      <a:pt x="401" y="691"/>
                      <a:pt x="336" y="690"/>
                      <a:pt x="281" y="704"/>
                    </a:cubicBezTo>
                    <a:cubicBezTo>
                      <a:pt x="263" y="716"/>
                      <a:pt x="245" y="728"/>
                      <a:pt x="227" y="740"/>
                    </a:cubicBezTo>
                    <a:cubicBezTo>
                      <a:pt x="211" y="751"/>
                      <a:pt x="173" y="758"/>
                      <a:pt x="173" y="758"/>
                    </a:cubicBezTo>
                    <a:cubicBezTo>
                      <a:pt x="146" y="798"/>
                      <a:pt x="114" y="830"/>
                      <a:pt x="74" y="857"/>
                    </a:cubicBezTo>
                    <a:cubicBezTo>
                      <a:pt x="68" y="866"/>
                      <a:pt x="64" y="877"/>
                      <a:pt x="56" y="884"/>
                    </a:cubicBezTo>
                    <a:cubicBezTo>
                      <a:pt x="49" y="890"/>
                      <a:pt x="35" y="885"/>
                      <a:pt x="29" y="893"/>
                    </a:cubicBezTo>
                    <a:cubicBezTo>
                      <a:pt x="18" y="908"/>
                      <a:pt x="11" y="947"/>
                      <a:pt x="11" y="947"/>
                    </a:cubicBezTo>
                    <a:cubicBezTo>
                      <a:pt x="14" y="968"/>
                      <a:pt x="0" y="1004"/>
                      <a:pt x="20" y="1010"/>
                    </a:cubicBezTo>
                    <a:cubicBezTo>
                      <a:pt x="90" y="1031"/>
                      <a:pt x="613" y="1010"/>
                      <a:pt x="614" y="1010"/>
                    </a:cubicBezTo>
                    <a:cubicBezTo>
                      <a:pt x="651" y="1001"/>
                      <a:pt x="685" y="990"/>
                      <a:pt x="722" y="983"/>
                    </a:cubicBezTo>
                    <a:cubicBezTo>
                      <a:pt x="762" y="963"/>
                      <a:pt x="799" y="937"/>
                      <a:pt x="839" y="920"/>
                    </a:cubicBezTo>
                    <a:cubicBezTo>
                      <a:pt x="859" y="911"/>
                      <a:pt x="882" y="913"/>
                      <a:pt x="902" y="902"/>
                    </a:cubicBezTo>
                    <a:cubicBezTo>
                      <a:pt x="921" y="891"/>
                      <a:pt x="935" y="871"/>
                      <a:pt x="956" y="866"/>
                    </a:cubicBezTo>
                    <a:cubicBezTo>
                      <a:pt x="1006" y="854"/>
                      <a:pt x="1045" y="833"/>
                      <a:pt x="1091" y="812"/>
                    </a:cubicBezTo>
                    <a:cubicBezTo>
                      <a:pt x="1168" y="778"/>
                      <a:pt x="1239" y="728"/>
                      <a:pt x="1316" y="695"/>
                    </a:cubicBezTo>
                    <a:cubicBezTo>
                      <a:pt x="1345" y="683"/>
                      <a:pt x="1376" y="678"/>
                      <a:pt x="1406" y="668"/>
                    </a:cubicBezTo>
                    <a:cubicBezTo>
                      <a:pt x="1416" y="665"/>
                      <a:pt x="1423" y="654"/>
                      <a:pt x="1433" y="650"/>
                    </a:cubicBezTo>
                    <a:cubicBezTo>
                      <a:pt x="1492" y="624"/>
                      <a:pt x="1559" y="614"/>
                      <a:pt x="1622" y="605"/>
                    </a:cubicBezTo>
                    <a:cubicBezTo>
                      <a:pt x="2333" y="612"/>
                      <a:pt x="2326" y="603"/>
                      <a:pt x="2756" y="632"/>
                    </a:cubicBezTo>
                    <a:cubicBezTo>
                      <a:pt x="3187" y="740"/>
                      <a:pt x="2813" y="649"/>
                      <a:pt x="4016" y="632"/>
                    </a:cubicBezTo>
                    <a:cubicBezTo>
                      <a:pt x="4095" y="631"/>
                      <a:pt x="4189" y="581"/>
                      <a:pt x="4259" y="551"/>
                    </a:cubicBezTo>
                    <a:cubicBezTo>
                      <a:pt x="4289" y="538"/>
                      <a:pt x="4349" y="515"/>
                      <a:pt x="4349" y="515"/>
                    </a:cubicBezTo>
                    <a:cubicBezTo>
                      <a:pt x="4379" y="470"/>
                      <a:pt x="4438" y="446"/>
                      <a:pt x="4484" y="416"/>
                    </a:cubicBezTo>
                    <a:cubicBezTo>
                      <a:pt x="4505" y="402"/>
                      <a:pt x="4538" y="362"/>
                      <a:pt x="4538" y="362"/>
                    </a:cubicBezTo>
                    <a:cubicBezTo>
                      <a:pt x="4557" y="304"/>
                      <a:pt x="4577" y="225"/>
                      <a:pt x="4502" y="200"/>
                    </a:cubicBezTo>
                    <a:cubicBezTo>
                      <a:pt x="4469" y="150"/>
                      <a:pt x="4503" y="190"/>
                      <a:pt x="4457" y="164"/>
                    </a:cubicBezTo>
                    <a:cubicBezTo>
                      <a:pt x="4438" y="153"/>
                      <a:pt x="4421" y="140"/>
                      <a:pt x="4403" y="128"/>
                    </a:cubicBezTo>
                    <a:cubicBezTo>
                      <a:pt x="4378" y="112"/>
                      <a:pt x="4347" y="108"/>
                      <a:pt x="4322" y="92"/>
                    </a:cubicBezTo>
                    <a:cubicBezTo>
                      <a:pt x="4236" y="97"/>
                      <a:pt x="4175" y="99"/>
                      <a:pt x="4097" y="119"/>
                    </a:cubicBezTo>
                    <a:cubicBezTo>
                      <a:pt x="4079" y="131"/>
                      <a:pt x="4061" y="143"/>
                      <a:pt x="4043" y="155"/>
                    </a:cubicBezTo>
                    <a:cubicBezTo>
                      <a:pt x="4032" y="162"/>
                      <a:pt x="4027" y="175"/>
                      <a:pt x="4016" y="182"/>
                    </a:cubicBezTo>
                    <a:cubicBezTo>
                      <a:pt x="4008" y="187"/>
                      <a:pt x="3989" y="191"/>
                      <a:pt x="3989" y="191"/>
                    </a:cubicBezTo>
                  </a:path>
                </a:pathLst>
              </a:custGeom>
              <a:solidFill>
                <a:srgbClr val="FF9900"/>
              </a:solidFill>
              <a:ln w="9525">
                <a:noFill/>
                <a:round/>
                <a:headEnd/>
                <a:tailEnd/>
              </a:ln>
            </p:spPr>
            <p:txBody>
              <a:bodyPr/>
              <a:lstStyle/>
              <a:p>
                <a:endParaRPr lang="en-US"/>
              </a:p>
            </p:txBody>
          </p:sp>
          <p:sp>
            <p:nvSpPr>
              <p:cNvPr id="85" name="Freeform 84"/>
              <p:cNvSpPr/>
              <p:nvPr/>
            </p:nvSpPr>
            <p:spPr>
              <a:xfrm>
                <a:off x="6705600" y="4419600"/>
                <a:ext cx="1905000" cy="728663"/>
              </a:xfrm>
              <a:custGeom>
                <a:avLst/>
                <a:gdLst>
                  <a:gd name="connsiteX0" fmla="*/ 441960 w 1650584"/>
                  <a:gd name="connsiteY0" fmla="*/ 969812 h 1033291"/>
                  <a:gd name="connsiteX1" fmla="*/ 594360 w 1650584"/>
                  <a:gd name="connsiteY1" fmla="*/ 985052 h 1033291"/>
                  <a:gd name="connsiteX2" fmla="*/ 1264920 w 1650584"/>
                  <a:gd name="connsiteY2" fmla="*/ 1015532 h 1033291"/>
                  <a:gd name="connsiteX3" fmla="*/ 1615440 w 1650584"/>
                  <a:gd name="connsiteY3" fmla="*/ 1000292 h 1033291"/>
                  <a:gd name="connsiteX4" fmla="*/ 1524000 w 1650584"/>
                  <a:gd name="connsiteY4" fmla="*/ 939332 h 1033291"/>
                  <a:gd name="connsiteX5" fmla="*/ 1478280 w 1650584"/>
                  <a:gd name="connsiteY5" fmla="*/ 908852 h 1033291"/>
                  <a:gd name="connsiteX6" fmla="*/ 1402080 w 1650584"/>
                  <a:gd name="connsiteY6" fmla="*/ 847892 h 1033291"/>
                  <a:gd name="connsiteX7" fmla="*/ 1371600 w 1650584"/>
                  <a:gd name="connsiteY7" fmla="*/ 802172 h 1033291"/>
                  <a:gd name="connsiteX8" fmla="*/ 1325880 w 1650584"/>
                  <a:gd name="connsiteY8" fmla="*/ 771692 h 1033291"/>
                  <a:gd name="connsiteX9" fmla="*/ 1310640 w 1650584"/>
                  <a:gd name="connsiteY9" fmla="*/ 725972 h 1033291"/>
                  <a:gd name="connsiteX10" fmla="*/ 1249680 w 1650584"/>
                  <a:gd name="connsiteY10" fmla="*/ 634532 h 1033291"/>
                  <a:gd name="connsiteX11" fmla="*/ 1219200 w 1650584"/>
                  <a:gd name="connsiteY11" fmla="*/ 543092 h 1033291"/>
                  <a:gd name="connsiteX12" fmla="*/ 1234440 w 1650584"/>
                  <a:gd name="connsiteY12" fmla="*/ 360212 h 1033291"/>
                  <a:gd name="connsiteX13" fmla="*/ 1264920 w 1650584"/>
                  <a:gd name="connsiteY13" fmla="*/ 268772 h 1033291"/>
                  <a:gd name="connsiteX14" fmla="*/ 1280160 w 1650584"/>
                  <a:gd name="connsiteY14" fmla="*/ 223052 h 1033291"/>
                  <a:gd name="connsiteX15" fmla="*/ 1310640 w 1650584"/>
                  <a:gd name="connsiteY15" fmla="*/ 177332 h 1033291"/>
                  <a:gd name="connsiteX16" fmla="*/ 1371600 w 1650584"/>
                  <a:gd name="connsiteY16" fmla="*/ 101132 h 1033291"/>
                  <a:gd name="connsiteX17" fmla="*/ 1386840 w 1650584"/>
                  <a:gd name="connsiteY17" fmla="*/ 55412 h 1033291"/>
                  <a:gd name="connsiteX18" fmla="*/ 1371600 w 1650584"/>
                  <a:gd name="connsiteY18" fmla="*/ 9692 h 1033291"/>
                  <a:gd name="connsiteX19" fmla="*/ 1036320 w 1650584"/>
                  <a:gd name="connsiteY19" fmla="*/ 24932 h 1033291"/>
                  <a:gd name="connsiteX20" fmla="*/ 914400 w 1650584"/>
                  <a:gd name="connsiteY20" fmla="*/ 40172 h 1033291"/>
                  <a:gd name="connsiteX21" fmla="*/ 106680 w 1650584"/>
                  <a:gd name="connsiteY21" fmla="*/ 55412 h 1033291"/>
                  <a:gd name="connsiteX22" fmla="*/ 198120 w 1650584"/>
                  <a:gd name="connsiteY22" fmla="*/ 116372 h 1033291"/>
                  <a:gd name="connsiteX23" fmla="*/ 243840 w 1650584"/>
                  <a:gd name="connsiteY23" fmla="*/ 146852 h 1033291"/>
                  <a:gd name="connsiteX24" fmla="*/ 304800 w 1650584"/>
                  <a:gd name="connsiteY24" fmla="*/ 238292 h 1033291"/>
                  <a:gd name="connsiteX25" fmla="*/ 335280 w 1650584"/>
                  <a:gd name="connsiteY25" fmla="*/ 329732 h 1033291"/>
                  <a:gd name="connsiteX26" fmla="*/ 365760 w 1650584"/>
                  <a:gd name="connsiteY26" fmla="*/ 375452 h 1033291"/>
                  <a:gd name="connsiteX27" fmla="*/ 396240 w 1650584"/>
                  <a:gd name="connsiteY27" fmla="*/ 466892 h 1033291"/>
                  <a:gd name="connsiteX28" fmla="*/ 441960 w 1650584"/>
                  <a:gd name="connsiteY28" fmla="*/ 558332 h 1033291"/>
                  <a:gd name="connsiteX29" fmla="*/ 381000 w 1650584"/>
                  <a:gd name="connsiteY29" fmla="*/ 771692 h 1033291"/>
                  <a:gd name="connsiteX30" fmla="*/ 320040 w 1650584"/>
                  <a:gd name="connsiteY30" fmla="*/ 863132 h 1033291"/>
                  <a:gd name="connsiteX31" fmla="*/ 274320 w 1650584"/>
                  <a:gd name="connsiteY31" fmla="*/ 893612 h 1033291"/>
                  <a:gd name="connsiteX32" fmla="*/ 243840 w 1650584"/>
                  <a:gd name="connsiteY32" fmla="*/ 939332 h 1033291"/>
                  <a:gd name="connsiteX33" fmla="*/ 152400 w 1650584"/>
                  <a:gd name="connsiteY33" fmla="*/ 969812 h 1033291"/>
                  <a:gd name="connsiteX34" fmla="*/ 106680 w 1650584"/>
                  <a:gd name="connsiteY34" fmla="*/ 985052 h 1033291"/>
                  <a:gd name="connsiteX35" fmla="*/ 0 w 1650584"/>
                  <a:gd name="connsiteY35" fmla="*/ 1015532 h 1033291"/>
                  <a:gd name="connsiteX36" fmla="*/ 289560 w 1650584"/>
                  <a:gd name="connsiteY36" fmla="*/ 1030772 h 1033291"/>
                  <a:gd name="connsiteX37" fmla="*/ 579120 w 1650584"/>
                  <a:gd name="connsiteY37" fmla="*/ 1015532 h 1033291"/>
                  <a:gd name="connsiteX38" fmla="*/ 640080 w 1650584"/>
                  <a:gd name="connsiteY38" fmla="*/ 1000292 h 1033291"/>
                  <a:gd name="connsiteX39" fmla="*/ 762000 w 1650584"/>
                  <a:gd name="connsiteY39" fmla="*/ 1000292 h 10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50584" h="1033291">
                    <a:moveTo>
                      <a:pt x="441960" y="969812"/>
                    </a:moveTo>
                    <a:cubicBezTo>
                      <a:pt x="492760" y="974892"/>
                      <a:pt x="543355" y="982834"/>
                      <a:pt x="594360" y="985052"/>
                    </a:cubicBezTo>
                    <a:cubicBezTo>
                      <a:pt x="1297489" y="1015623"/>
                      <a:pt x="936043" y="974422"/>
                      <a:pt x="1264920" y="1015532"/>
                    </a:cubicBezTo>
                    <a:cubicBezTo>
                      <a:pt x="1381760" y="1010452"/>
                      <a:pt x="1503242" y="1033291"/>
                      <a:pt x="1615440" y="1000292"/>
                    </a:cubicBezTo>
                    <a:cubicBezTo>
                      <a:pt x="1650584" y="989956"/>
                      <a:pt x="1554480" y="959652"/>
                      <a:pt x="1524000" y="939332"/>
                    </a:cubicBezTo>
                    <a:lnTo>
                      <a:pt x="1478280" y="908852"/>
                    </a:lnTo>
                    <a:cubicBezTo>
                      <a:pt x="1390929" y="777825"/>
                      <a:pt x="1507240" y="932020"/>
                      <a:pt x="1402080" y="847892"/>
                    </a:cubicBezTo>
                    <a:cubicBezTo>
                      <a:pt x="1387777" y="836450"/>
                      <a:pt x="1384552" y="815124"/>
                      <a:pt x="1371600" y="802172"/>
                    </a:cubicBezTo>
                    <a:cubicBezTo>
                      <a:pt x="1358648" y="789220"/>
                      <a:pt x="1341120" y="781852"/>
                      <a:pt x="1325880" y="771692"/>
                    </a:cubicBezTo>
                    <a:cubicBezTo>
                      <a:pt x="1320800" y="756452"/>
                      <a:pt x="1318442" y="740015"/>
                      <a:pt x="1310640" y="725972"/>
                    </a:cubicBezTo>
                    <a:cubicBezTo>
                      <a:pt x="1292850" y="693950"/>
                      <a:pt x="1261264" y="669285"/>
                      <a:pt x="1249680" y="634532"/>
                    </a:cubicBezTo>
                    <a:lnTo>
                      <a:pt x="1219200" y="543092"/>
                    </a:lnTo>
                    <a:cubicBezTo>
                      <a:pt x="1224280" y="482132"/>
                      <a:pt x="1224384" y="420551"/>
                      <a:pt x="1234440" y="360212"/>
                    </a:cubicBezTo>
                    <a:cubicBezTo>
                      <a:pt x="1239722" y="328520"/>
                      <a:pt x="1254760" y="299252"/>
                      <a:pt x="1264920" y="268772"/>
                    </a:cubicBezTo>
                    <a:cubicBezTo>
                      <a:pt x="1270000" y="253532"/>
                      <a:pt x="1271249" y="236418"/>
                      <a:pt x="1280160" y="223052"/>
                    </a:cubicBezTo>
                    <a:cubicBezTo>
                      <a:pt x="1290320" y="207812"/>
                      <a:pt x="1302449" y="193715"/>
                      <a:pt x="1310640" y="177332"/>
                    </a:cubicBezTo>
                    <a:cubicBezTo>
                      <a:pt x="1347446" y="103720"/>
                      <a:pt x="1294528" y="152513"/>
                      <a:pt x="1371600" y="101132"/>
                    </a:cubicBezTo>
                    <a:cubicBezTo>
                      <a:pt x="1376680" y="85892"/>
                      <a:pt x="1386840" y="71476"/>
                      <a:pt x="1386840" y="55412"/>
                    </a:cubicBezTo>
                    <a:cubicBezTo>
                      <a:pt x="1386840" y="39348"/>
                      <a:pt x="1387604" y="11084"/>
                      <a:pt x="1371600" y="9692"/>
                    </a:cubicBezTo>
                    <a:cubicBezTo>
                      <a:pt x="1260145" y="0"/>
                      <a:pt x="1148080" y="19852"/>
                      <a:pt x="1036320" y="24932"/>
                    </a:cubicBezTo>
                    <a:cubicBezTo>
                      <a:pt x="995680" y="30012"/>
                      <a:pt x="955334" y="38830"/>
                      <a:pt x="914400" y="40172"/>
                    </a:cubicBezTo>
                    <a:cubicBezTo>
                      <a:pt x="645257" y="48996"/>
                      <a:pt x="374457" y="26925"/>
                      <a:pt x="106680" y="55412"/>
                    </a:cubicBezTo>
                    <a:cubicBezTo>
                      <a:pt x="70253" y="59287"/>
                      <a:pt x="167640" y="96052"/>
                      <a:pt x="198120" y="116372"/>
                    </a:cubicBezTo>
                    <a:lnTo>
                      <a:pt x="243840" y="146852"/>
                    </a:lnTo>
                    <a:cubicBezTo>
                      <a:pt x="264160" y="177332"/>
                      <a:pt x="293216" y="203539"/>
                      <a:pt x="304800" y="238292"/>
                    </a:cubicBezTo>
                    <a:cubicBezTo>
                      <a:pt x="314960" y="268772"/>
                      <a:pt x="317458" y="302999"/>
                      <a:pt x="335280" y="329732"/>
                    </a:cubicBezTo>
                    <a:cubicBezTo>
                      <a:pt x="345440" y="344972"/>
                      <a:pt x="358321" y="358714"/>
                      <a:pt x="365760" y="375452"/>
                    </a:cubicBezTo>
                    <a:cubicBezTo>
                      <a:pt x="378809" y="404812"/>
                      <a:pt x="378418" y="440159"/>
                      <a:pt x="396240" y="466892"/>
                    </a:cubicBezTo>
                    <a:cubicBezTo>
                      <a:pt x="435631" y="525978"/>
                      <a:pt x="420928" y="495236"/>
                      <a:pt x="441960" y="558332"/>
                    </a:cubicBezTo>
                    <a:cubicBezTo>
                      <a:pt x="437895" y="574590"/>
                      <a:pt x="398491" y="745456"/>
                      <a:pt x="381000" y="771692"/>
                    </a:cubicBezTo>
                    <a:cubicBezTo>
                      <a:pt x="360680" y="802172"/>
                      <a:pt x="350520" y="842812"/>
                      <a:pt x="320040" y="863132"/>
                    </a:cubicBezTo>
                    <a:lnTo>
                      <a:pt x="274320" y="893612"/>
                    </a:lnTo>
                    <a:cubicBezTo>
                      <a:pt x="264160" y="908852"/>
                      <a:pt x="259372" y="929624"/>
                      <a:pt x="243840" y="939332"/>
                    </a:cubicBezTo>
                    <a:cubicBezTo>
                      <a:pt x="216595" y="956360"/>
                      <a:pt x="182880" y="959652"/>
                      <a:pt x="152400" y="969812"/>
                    </a:cubicBezTo>
                    <a:cubicBezTo>
                      <a:pt x="137160" y="974892"/>
                      <a:pt x="122265" y="981156"/>
                      <a:pt x="106680" y="985052"/>
                    </a:cubicBezTo>
                    <a:cubicBezTo>
                      <a:pt x="30135" y="1004188"/>
                      <a:pt x="65591" y="993668"/>
                      <a:pt x="0" y="1015532"/>
                    </a:cubicBezTo>
                    <a:cubicBezTo>
                      <a:pt x="96520" y="1020612"/>
                      <a:pt x="192906" y="1030772"/>
                      <a:pt x="289560" y="1030772"/>
                    </a:cubicBezTo>
                    <a:cubicBezTo>
                      <a:pt x="386214" y="1030772"/>
                      <a:pt x="482830" y="1023905"/>
                      <a:pt x="579120" y="1015532"/>
                    </a:cubicBezTo>
                    <a:cubicBezTo>
                      <a:pt x="599987" y="1013718"/>
                      <a:pt x="619207" y="1002031"/>
                      <a:pt x="640080" y="1000292"/>
                    </a:cubicBezTo>
                    <a:cubicBezTo>
                      <a:pt x="680580" y="996917"/>
                      <a:pt x="721360" y="1000292"/>
                      <a:pt x="762000" y="1000292"/>
                    </a:cubicBezTo>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23596" name="AutoShape 94"/>
            <p:cNvSpPr>
              <a:spLocks noChangeArrowheads="1"/>
            </p:cNvSpPr>
            <p:nvPr/>
          </p:nvSpPr>
          <p:spPr bwMode="auto">
            <a:xfrm rot="13127062">
              <a:off x="7239000" y="4713288"/>
              <a:ext cx="609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en-US"/>
            </a:p>
          </p:txBody>
        </p:sp>
        <p:sp>
          <p:nvSpPr>
            <p:cNvPr id="16414" name="AutoShape 79"/>
            <p:cNvSpPr>
              <a:spLocks noChangeArrowheads="1"/>
            </p:cNvSpPr>
            <p:nvPr/>
          </p:nvSpPr>
          <p:spPr bwMode="auto">
            <a:xfrm>
              <a:off x="7467600" y="4038600"/>
              <a:ext cx="611188" cy="533400"/>
            </a:xfrm>
            <a:prstGeom prst="upArrow">
              <a:avLst>
                <a:gd name="adj1" fmla="val 50000"/>
                <a:gd name="adj2" fmla="val 46755"/>
              </a:avLst>
            </a:prstGeom>
            <a:gradFill rotWithShape="1">
              <a:gsLst>
                <a:gs pos="0">
                  <a:srgbClr val="765E00"/>
                </a:gs>
                <a:gs pos="100000">
                  <a:srgbClr val="FFCC00"/>
                </a:gs>
              </a:gsLst>
              <a:lin ang="5400000" scaled="1"/>
            </a:gradFill>
            <a:ln w="9525">
              <a:solidFill>
                <a:srgbClr val="FFFF66"/>
              </a:solidFill>
              <a:miter lim="800000"/>
              <a:headEnd/>
              <a:tailEnd/>
            </a:ln>
          </p:spPr>
          <p:txBody>
            <a:bodyPr vert="eaVert" wrap="none" anchor="ctr"/>
            <a:lstStyle/>
            <a:p>
              <a:endParaRPr lang="en-US"/>
            </a:p>
          </p:txBody>
        </p:sp>
        <p:sp>
          <p:nvSpPr>
            <p:cNvPr id="16415" name="Text Box 80"/>
            <p:cNvSpPr txBox="1">
              <a:spLocks noChangeArrowheads="1"/>
            </p:cNvSpPr>
            <p:nvPr/>
          </p:nvSpPr>
          <p:spPr bwMode="auto">
            <a:xfrm>
              <a:off x="7848600" y="4495800"/>
              <a:ext cx="644525" cy="461963"/>
            </a:xfrm>
            <a:prstGeom prst="rect">
              <a:avLst/>
            </a:prstGeom>
            <a:noFill/>
            <a:ln w="9525">
              <a:noFill/>
              <a:miter lim="800000"/>
              <a:headEnd/>
              <a:tailEnd/>
            </a:ln>
          </p:spPr>
          <p:txBody>
            <a:bodyPr wrap="none">
              <a:spAutoFit/>
            </a:bodyPr>
            <a:lstStyle/>
            <a:p>
              <a:r>
                <a:rPr lang="en-US" sz="1200"/>
                <a:t>dust</a:t>
              </a:r>
            </a:p>
            <a:p>
              <a:r>
                <a:rPr lang="en-US" sz="1200"/>
                <a:t>source</a:t>
              </a:r>
            </a:p>
          </p:txBody>
        </p:sp>
        <p:sp>
          <p:nvSpPr>
            <p:cNvPr id="16416" name="Freeform 63" descr="10%"/>
            <p:cNvSpPr>
              <a:spLocks/>
            </p:cNvSpPr>
            <p:nvPr/>
          </p:nvSpPr>
          <p:spPr bwMode="auto">
            <a:xfrm>
              <a:off x="2362200" y="4648200"/>
              <a:ext cx="1066800" cy="228600"/>
            </a:xfrm>
            <a:custGeom>
              <a:avLst/>
              <a:gdLst>
                <a:gd name="T0" fmla="*/ 2147483647 w 1647"/>
                <a:gd name="T1" fmla="*/ 2147483647 h 1536"/>
                <a:gd name="T2" fmla="*/ 2147483647 w 1647"/>
                <a:gd name="T3" fmla="*/ 2147483647 h 1536"/>
                <a:gd name="T4" fmla="*/ 2147483647 w 1647"/>
                <a:gd name="T5" fmla="*/ 2147483647 h 1536"/>
                <a:gd name="T6" fmla="*/ 2147483647 w 1647"/>
                <a:gd name="T7" fmla="*/ 2147483647 h 1536"/>
                <a:gd name="T8" fmla="*/ 2147483647 w 1647"/>
                <a:gd name="T9" fmla="*/ 2147483647 h 1536"/>
                <a:gd name="T10" fmla="*/ 2147483647 w 1647"/>
                <a:gd name="T11" fmla="*/ 2147483647 h 1536"/>
                <a:gd name="T12" fmla="*/ 2147483647 w 1647"/>
                <a:gd name="T13" fmla="*/ 2147483647 h 1536"/>
                <a:gd name="T14" fmla="*/ 2147483647 w 1647"/>
                <a:gd name="T15" fmla="*/ 2147483647 h 1536"/>
                <a:gd name="T16" fmla="*/ 2147483647 w 1647"/>
                <a:gd name="T17" fmla="*/ 2147483647 h 1536"/>
                <a:gd name="T18" fmla="*/ 2147483647 w 1647"/>
                <a:gd name="T19" fmla="*/ 2147483647 h 1536"/>
                <a:gd name="T20" fmla="*/ 2147483647 w 1647"/>
                <a:gd name="T21" fmla="*/ 2147483647 h 1536"/>
                <a:gd name="T22" fmla="*/ 2147483647 w 1647"/>
                <a:gd name="T23" fmla="*/ 2147483647 h 1536"/>
                <a:gd name="T24" fmla="*/ 2147483647 w 1647"/>
                <a:gd name="T25" fmla="*/ 2147483647 h 1536"/>
                <a:gd name="T26" fmla="*/ 2147483647 w 1647"/>
                <a:gd name="T27" fmla="*/ 2147483647 h 1536"/>
                <a:gd name="T28" fmla="*/ 2147483647 w 1647"/>
                <a:gd name="T29" fmla="*/ 2147483647 h 1536"/>
                <a:gd name="T30" fmla="*/ 2147483647 w 1647"/>
                <a:gd name="T31" fmla="*/ 2147483647 h 1536"/>
                <a:gd name="T32" fmla="*/ 2147483647 w 1647"/>
                <a:gd name="T33" fmla="*/ 2147483647 h 1536"/>
                <a:gd name="T34" fmla="*/ 2147483647 w 1647"/>
                <a:gd name="T35" fmla="*/ 2147483647 h 1536"/>
                <a:gd name="T36" fmla="*/ 2147483647 w 1647"/>
                <a:gd name="T37" fmla="*/ 2147483647 h 1536"/>
                <a:gd name="T38" fmla="*/ 2147483647 w 1647"/>
                <a:gd name="T39" fmla="*/ 2147483647 h 1536"/>
                <a:gd name="T40" fmla="*/ 2147483647 w 1647"/>
                <a:gd name="T41" fmla="*/ 2147483647 h 1536"/>
                <a:gd name="T42" fmla="*/ 2147483647 w 1647"/>
                <a:gd name="T43" fmla="*/ 2147483647 h 1536"/>
                <a:gd name="T44" fmla="*/ 2147483647 w 1647"/>
                <a:gd name="T45" fmla="*/ 2147483647 h 1536"/>
                <a:gd name="T46" fmla="*/ 2147483647 w 1647"/>
                <a:gd name="T47" fmla="*/ 2147483647 h 1536"/>
                <a:gd name="T48" fmla="*/ 2147483647 w 1647"/>
                <a:gd name="T49" fmla="*/ 2147483647 h 1536"/>
                <a:gd name="T50" fmla="*/ 2147483647 w 1647"/>
                <a:gd name="T51" fmla="*/ 2147483647 h 1536"/>
                <a:gd name="T52" fmla="*/ 2147483647 w 1647"/>
                <a:gd name="T53" fmla="*/ 2147483647 h 1536"/>
                <a:gd name="T54" fmla="*/ 2147483647 w 1647"/>
                <a:gd name="T55" fmla="*/ 2147483647 h 1536"/>
                <a:gd name="T56" fmla="*/ 2147483647 w 1647"/>
                <a:gd name="T57" fmla="*/ 2147483647 h 1536"/>
                <a:gd name="T58" fmla="*/ 2147483647 w 1647"/>
                <a:gd name="T59" fmla="*/ 2147483647 h 1536"/>
                <a:gd name="T60" fmla="*/ 2147483647 w 1647"/>
                <a:gd name="T61" fmla="*/ 2147483647 h 1536"/>
                <a:gd name="T62" fmla="*/ 2147483647 w 1647"/>
                <a:gd name="T63" fmla="*/ 2147483647 h 1536"/>
                <a:gd name="T64" fmla="*/ 2147483647 w 1647"/>
                <a:gd name="T65" fmla="*/ 2147483647 h 1536"/>
                <a:gd name="T66" fmla="*/ 2147483647 w 1647"/>
                <a:gd name="T67" fmla="*/ 2147483647 h 1536"/>
                <a:gd name="T68" fmla="*/ 2147483647 w 1647"/>
                <a:gd name="T69" fmla="*/ 2147483647 h 1536"/>
                <a:gd name="T70" fmla="*/ 2147483647 w 1647"/>
                <a:gd name="T71" fmla="*/ 2147483647 h 1536"/>
                <a:gd name="T72" fmla="*/ 2147483647 w 1647"/>
                <a:gd name="T73" fmla="*/ 2147483647 h 1536"/>
                <a:gd name="T74" fmla="*/ 2147483647 w 1647"/>
                <a:gd name="T75" fmla="*/ 2147483647 h 1536"/>
                <a:gd name="T76" fmla="*/ 2147483647 w 1647"/>
                <a:gd name="T77" fmla="*/ 2147483647 h 1536"/>
                <a:gd name="T78" fmla="*/ 0 w 1647"/>
                <a:gd name="T79" fmla="*/ 2147483647 h 1536"/>
                <a:gd name="T80" fmla="*/ 2147483647 w 1647"/>
                <a:gd name="T81" fmla="*/ 2147483647 h 1536"/>
                <a:gd name="T82" fmla="*/ 2147483647 w 1647"/>
                <a:gd name="T83" fmla="*/ 2147483647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7"/>
                <a:gd name="T127" fmla="*/ 0 h 1536"/>
                <a:gd name="T128" fmla="*/ 1647 w 1647"/>
                <a:gd name="T129" fmla="*/ 1536 h 1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7" h="1536">
                  <a:moveTo>
                    <a:pt x="576" y="1386"/>
                  </a:moveTo>
                  <a:cubicBezTo>
                    <a:pt x="851" y="1203"/>
                    <a:pt x="1236" y="1353"/>
                    <a:pt x="1566" y="1350"/>
                  </a:cubicBezTo>
                  <a:cubicBezTo>
                    <a:pt x="1586" y="1320"/>
                    <a:pt x="1609" y="1312"/>
                    <a:pt x="1620" y="1278"/>
                  </a:cubicBezTo>
                  <a:cubicBezTo>
                    <a:pt x="1608" y="1047"/>
                    <a:pt x="1647" y="1140"/>
                    <a:pt x="1530" y="1062"/>
                  </a:cubicBezTo>
                  <a:cubicBezTo>
                    <a:pt x="1536" y="1044"/>
                    <a:pt x="1542" y="1026"/>
                    <a:pt x="1548" y="1008"/>
                  </a:cubicBezTo>
                  <a:cubicBezTo>
                    <a:pt x="1551" y="999"/>
                    <a:pt x="1557" y="981"/>
                    <a:pt x="1557" y="981"/>
                  </a:cubicBezTo>
                  <a:cubicBezTo>
                    <a:pt x="1554" y="933"/>
                    <a:pt x="1564" y="882"/>
                    <a:pt x="1548" y="837"/>
                  </a:cubicBezTo>
                  <a:cubicBezTo>
                    <a:pt x="1535" y="799"/>
                    <a:pt x="1441" y="788"/>
                    <a:pt x="1413" y="783"/>
                  </a:cubicBezTo>
                  <a:cubicBezTo>
                    <a:pt x="1448" y="678"/>
                    <a:pt x="1450" y="569"/>
                    <a:pt x="1413" y="459"/>
                  </a:cubicBezTo>
                  <a:cubicBezTo>
                    <a:pt x="1410" y="474"/>
                    <a:pt x="1416" y="495"/>
                    <a:pt x="1404" y="504"/>
                  </a:cubicBezTo>
                  <a:cubicBezTo>
                    <a:pt x="1390" y="514"/>
                    <a:pt x="1361" y="461"/>
                    <a:pt x="1359" y="459"/>
                  </a:cubicBezTo>
                  <a:cubicBezTo>
                    <a:pt x="1327" y="427"/>
                    <a:pt x="1265" y="412"/>
                    <a:pt x="1224" y="405"/>
                  </a:cubicBezTo>
                  <a:cubicBezTo>
                    <a:pt x="1216" y="261"/>
                    <a:pt x="1233" y="266"/>
                    <a:pt x="1170" y="171"/>
                  </a:cubicBezTo>
                  <a:cubicBezTo>
                    <a:pt x="1160" y="156"/>
                    <a:pt x="1106" y="133"/>
                    <a:pt x="1089" y="126"/>
                  </a:cubicBezTo>
                  <a:cubicBezTo>
                    <a:pt x="1072" y="118"/>
                    <a:pt x="1035" y="108"/>
                    <a:pt x="1035" y="108"/>
                  </a:cubicBezTo>
                  <a:cubicBezTo>
                    <a:pt x="977" y="115"/>
                    <a:pt x="954" y="114"/>
                    <a:pt x="909" y="144"/>
                  </a:cubicBezTo>
                  <a:cubicBezTo>
                    <a:pt x="891" y="91"/>
                    <a:pt x="914" y="140"/>
                    <a:pt x="873" y="99"/>
                  </a:cubicBezTo>
                  <a:cubicBezTo>
                    <a:pt x="865" y="91"/>
                    <a:pt x="863" y="79"/>
                    <a:pt x="855" y="72"/>
                  </a:cubicBezTo>
                  <a:cubicBezTo>
                    <a:pt x="809" y="32"/>
                    <a:pt x="759" y="20"/>
                    <a:pt x="702" y="9"/>
                  </a:cubicBezTo>
                  <a:cubicBezTo>
                    <a:pt x="521" y="20"/>
                    <a:pt x="585" y="0"/>
                    <a:pt x="477" y="72"/>
                  </a:cubicBezTo>
                  <a:cubicBezTo>
                    <a:pt x="471" y="81"/>
                    <a:pt x="467" y="91"/>
                    <a:pt x="459" y="99"/>
                  </a:cubicBezTo>
                  <a:cubicBezTo>
                    <a:pt x="451" y="107"/>
                    <a:pt x="439" y="109"/>
                    <a:pt x="432" y="117"/>
                  </a:cubicBezTo>
                  <a:cubicBezTo>
                    <a:pt x="419" y="133"/>
                    <a:pt x="416" y="154"/>
                    <a:pt x="405" y="171"/>
                  </a:cubicBezTo>
                  <a:cubicBezTo>
                    <a:pt x="408" y="207"/>
                    <a:pt x="426" y="245"/>
                    <a:pt x="414" y="279"/>
                  </a:cubicBezTo>
                  <a:cubicBezTo>
                    <a:pt x="408" y="297"/>
                    <a:pt x="376" y="286"/>
                    <a:pt x="360" y="297"/>
                  </a:cubicBezTo>
                  <a:cubicBezTo>
                    <a:pt x="342" y="309"/>
                    <a:pt x="306" y="333"/>
                    <a:pt x="306" y="333"/>
                  </a:cubicBezTo>
                  <a:cubicBezTo>
                    <a:pt x="294" y="351"/>
                    <a:pt x="277" y="366"/>
                    <a:pt x="270" y="387"/>
                  </a:cubicBezTo>
                  <a:cubicBezTo>
                    <a:pt x="267" y="396"/>
                    <a:pt x="265" y="406"/>
                    <a:pt x="261" y="414"/>
                  </a:cubicBezTo>
                  <a:cubicBezTo>
                    <a:pt x="251" y="433"/>
                    <a:pt x="226" y="461"/>
                    <a:pt x="216" y="477"/>
                  </a:cubicBezTo>
                  <a:cubicBezTo>
                    <a:pt x="188" y="522"/>
                    <a:pt x="172" y="560"/>
                    <a:pt x="162" y="612"/>
                  </a:cubicBezTo>
                  <a:cubicBezTo>
                    <a:pt x="165" y="642"/>
                    <a:pt x="167" y="672"/>
                    <a:pt x="171" y="702"/>
                  </a:cubicBezTo>
                  <a:cubicBezTo>
                    <a:pt x="173" y="723"/>
                    <a:pt x="187" y="745"/>
                    <a:pt x="180" y="765"/>
                  </a:cubicBezTo>
                  <a:cubicBezTo>
                    <a:pt x="176" y="777"/>
                    <a:pt x="156" y="771"/>
                    <a:pt x="144" y="774"/>
                  </a:cubicBezTo>
                  <a:cubicBezTo>
                    <a:pt x="111" y="783"/>
                    <a:pt x="120" y="781"/>
                    <a:pt x="90" y="801"/>
                  </a:cubicBezTo>
                  <a:cubicBezTo>
                    <a:pt x="81" y="828"/>
                    <a:pt x="72" y="855"/>
                    <a:pt x="63" y="882"/>
                  </a:cubicBezTo>
                  <a:cubicBezTo>
                    <a:pt x="60" y="891"/>
                    <a:pt x="54" y="909"/>
                    <a:pt x="54" y="909"/>
                  </a:cubicBezTo>
                  <a:cubicBezTo>
                    <a:pt x="57" y="935"/>
                    <a:pt x="57" y="987"/>
                    <a:pt x="72" y="1017"/>
                  </a:cubicBezTo>
                  <a:cubicBezTo>
                    <a:pt x="113" y="1100"/>
                    <a:pt x="276" y="1110"/>
                    <a:pt x="351" y="1116"/>
                  </a:cubicBezTo>
                  <a:cubicBezTo>
                    <a:pt x="251" y="1120"/>
                    <a:pt x="143" y="1110"/>
                    <a:pt x="45" y="1143"/>
                  </a:cubicBezTo>
                  <a:cubicBezTo>
                    <a:pt x="4" y="1205"/>
                    <a:pt x="16" y="1176"/>
                    <a:pt x="0" y="1224"/>
                  </a:cubicBezTo>
                  <a:cubicBezTo>
                    <a:pt x="39" y="1536"/>
                    <a:pt x="5" y="1350"/>
                    <a:pt x="621" y="1350"/>
                  </a:cubicBezTo>
                  <a:lnTo>
                    <a:pt x="576" y="1386"/>
                  </a:ln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417" name="Freeform 61" descr="10%"/>
            <p:cNvSpPr>
              <a:spLocks/>
            </p:cNvSpPr>
            <p:nvPr/>
          </p:nvSpPr>
          <p:spPr bwMode="auto">
            <a:xfrm>
              <a:off x="304800" y="4648200"/>
              <a:ext cx="1620838" cy="304800"/>
            </a:xfrm>
            <a:custGeom>
              <a:avLst/>
              <a:gdLst>
                <a:gd name="T0" fmla="*/ 2147483647 w 1647"/>
                <a:gd name="T1" fmla="*/ 2147483647 h 1536"/>
                <a:gd name="T2" fmla="*/ 2147483647 w 1647"/>
                <a:gd name="T3" fmla="*/ 2147483647 h 1536"/>
                <a:gd name="T4" fmla="*/ 2147483647 w 1647"/>
                <a:gd name="T5" fmla="*/ 2147483647 h 1536"/>
                <a:gd name="T6" fmla="*/ 2147483647 w 1647"/>
                <a:gd name="T7" fmla="*/ 2147483647 h 1536"/>
                <a:gd name="T8" fmla="*/ 2147483647 w 1647"/>
                <a:gd name="T9" fmla="*/ 2147483647 h 1536"/>
                <a:gd name="T10" fmla="*/ 2147483647 w 1647"/>
                <a:gd name="T11" fmla="*/ 2147483647 h 1536"/>
                <a:gd name="T12" fmla="*/ 2147483647 w 1647"/>
                <a:gd name="T13" fmla="*/ 2147483647 h 1536"/>
                <a:gd name="T14" fmla="*/ 2147483647 w 1647"/>
                <a:gd name="T15" fmla="*/ 2147483647 h 1536"/>
                <a:gd name="T16" fmla="*/ 2147483647 w 1647"/>
                <a:gd name="T17" fmla="*/ 2147483647 h 1536"/>
                <a:gd name="T18" fmla="*/ 2147483647 w 1647"/>
                <a:gd name="T19" fmla="*/ 2147483647 h 1536"/>
                <a:gd name="T20" fmla="*/ 2147483647 w 1647"/>
                <a:gd name="T21" fmla="*/ 2147483647 h 1536"/>
                <a:gd name="T22" fmla="*/ 2147483647 w 1647"/>
                <a:gd name="T23" fmla="*/ 2147483647 h 1536"/>
                <a:gd name="T24" fmla="*/ 2147483647 w 1647"/>
                <a:gd name="T25" fmla="*/ 2147483647 h 1536"/>
                <a:gd name="T26" fmla="*/ 2147483647 w 1647"/>
                <a:gd name="T27" fmla="*/ 2147483647 h 1536"/>
                <a:gd name="T28" fmla="*/ 2147483647 w 1647"/>
                <a:gd name="T29" fmla="*/ 2147483647 h 1536"/>
                <a:gd name="T30" fmla="*/ 2147483647 w 1647"/>
                <a:gd name="T31" fmla="*/ 2147483647 h 1536"/>
                <a:gd name="T32" fmla="*/ 2147483647 w 1647"/>
                <a:gd name="T33" fmla="*/ 2147483647 h 1536"/>
                <a:gd name="T34" fmla="*/ 2147483647 w 1647"/>
                <a:gd name="T35" fmla="*/ 2147483647 h 1536"/>
                <a:gd name="T36" fmla="*/ 2147483647 w 1647"/>
                <a:gd name="T37" fmla="*/ 2147483647 h 1536"/>
                <a:gd name="T38" fmla="*/ 2147483647 w 1647"/>
                <a:gd name="T39" fmla="*/ 2147483647 h 1536"/>
                <a:gd name="T40" fmla="*/ 2147483647 w 1647"/>
                <a:gd name="T41" fmla="*/ 2147483647 h 1536"/>
                <a:gd name="T42" fmla="*/ 2147483647 w 1647"/>
                <a:gd name="T43" fmla="*/ 2147483647 h 1536"/>
                <a:gd name="T44" fmla="*/ 2147483647 w 1647"/>
                <a:gd name="T45" fmla="*/ 2147483647 h 1536"/>
                <a:gd name="T46" fmla="*/ 2147483647 w 1647"/>
                <a:gd name="T47" fmla="*/ 2147483647 h 1536"/>
                <a:gd name="T48" fmla="*/ 2147483647 w 1647"/>
                <a:gd name="T49" fmla="*/ 2147483647 h 1536"/>
                <a:gd name="T50" fmla="*/ 2147483647 w 1647"/>
                <a:gd name="T51" fmla="*/ 2147483647 h 1536"/>
                <a:gd name="T52" fmla="*/ 2147483647 w 1647"/>
                <a:gd name="T53" fmla="*/ 2147483647 h 1536"/>
                <a:gd name="T54" fmla="*/ 2147483647 w 1647"/>
                <a:gd name="T55" fmla="*/ 2147483647 h 1536"/>
                <a:gd name="T56" fmla="*/ 2147483647 w 1647"/>
                <a:gd name="T57" fmla="*/ 2147483647 h 1536"/>
                <a:gd name="T58" fmla="*/ 2147483647 w 1647"/>
                <a:gd name="T59" fmla="*/ 2147483647 h 1536"/>
                <a:gd name="T60" fmla="*/ 2147483647 w 1647"/>
                <a:gd name="T61" fmla="*/ 2147483647 h 1536"/>
                <a:gd name="T62" fmla="*/ 2147483647 w 1647"/>
                <a:gd name="T63" fmla="*/ 2147483647 h 1536"/>
                <a:gd name="T64" fmla="*/ 2147483647 w 1647"/>
                <a:gd name="T65" fmla="*/ 2147483647 h 1536"/>
                <a:gd name="T66" fmla="*/ 2147483647 w 1647"/>
                <a:gd name="T67" fmla="*/ 2147483647 h 1536"/>
                <a:gd name="T68" fmla="*/ 2147483647 w 1647"/>
                <a:gd name="T69" fmla="*/ 2147483647 h 1536"/>
                <a:gd name="T70" fmla="*/ 2147483647 w 1647"/>
                <a:gd name="T71" fmla="*/ 2147483647 h 1536"/>
                <a:gd name="T72" fmla="*/ 2147483647 w 1647"/>
                <a:gd name="T73" fmla="*/ 2147483647 h 1536"/>
                <a:gd name="T74" fmla="*/ 2147483647 w 1647"/>
                <a:gd name="T75" fmla="*/ 2147483647 h 1536"/>
                <a:gd name="T76" fmla="*/ 2147483647 w 1647"/>
                <a:gd name="T77" fmla="*/ 2147483647 h 1536"/>
                <a:gd name="T78" fmla="*/ 0 w 1647"/>
                <a:gd name="T79" fmla="*/ 2147483647 h 1536"/>
                <a:gd name="T80" fmla="*/ 2147483647 w 1647"/>
                <a:gd name="T81" fmla="*/ 2147483647 h 1536"/>
                <a:gd name="T82" fmla="*/ 2147483647 w 1647"/>
                <a:gd name="T83" fmla="*/ 2147483647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7"/>
                <a:gd name="T127" fmla="*/ 0 h 1536"/>
                <a:gd name="T128" fmla="*/ 1647 w 1647"/>
                <a:gd name="T129" fmla="*/ 1536 h 1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7" h="1536">
                  <a:moveTo>
                    <a:pt x="576" y="1386"/>
                  </a:moveTo>
                  <a:cubicBezTo>
                    <a:pt x="851" y="1203"/>
                    <a:pt x="1236" y="1353"/>
                    <a:pt x="1566" y="1350"/>
                  </a:cubicBezTo>
                  <a:cubicBezTo>
                    <a:pt x="1586" y="1320"/>
                    <a:pt x="1609" y="1312"/>
                    <a:pt x="1620" y="1278"/>
                  </a:cubicBezTo>
                  <a:cubicBezTo>
                    <a:pt x="1608" y="1047"/>
                    <a:pt x="1647" y="1140"/>
                    <a:pt x="1530" y="1062"/>
                  </a:cubicBezTo>
                  <a:cubicBezTo>
                    <a:pt x="1536" y="1044"/>
                    <a:pt x="1542" y="1026"/>
                    <a:pt x="1548" y="1008"/>
                  </a:cubicBezTo>
                  <a:cubicBezTo>
                    <a:pt x="1551" y="999"/>
                    <a:pt x="1557" y="981"/>
                    <a:pt x="1557" y="981"/>
                  </a:cubicBezTo>
                  <a:cubicBezTo>
                    <a:pt x="1554" y="933"/>
                    <a:pt x="1564" y="882"/>
                    <a:pt x="1548" y="837"/>
                  </a:cubicBezTo>
                  <a:cubicBezTo>
                    <a:pt x="1535" y="799"/>
                    <a:pt x="1441" y="788"/>
                    <a:pt x="1413" y="783"/>
                  </a:cubicBezTo>
                  <a:cubicBezTo>
                    <a:pt x="1448" y="678"/>
                    <a:pt x="1450" y="569"/>
                    <a:pt x="1413" y="459"/>
                  </a:cubicBezTo>
                  <a:cubicBezTo>
                    <a:pt x="1410" y="474"/>
                    <a:pt x="1416" y="495"/>
                    <a:pt x="1404" y="504"/>
                  </a:cubicBezTo>
                  <a:cubicBezTo>
                    <a:pt x="1390" y="514"/>
                    <a:pt x="1361" y="461"/>
                    <a:pt x="1359" y="459"/>
                  </a:cubicBezTo>
                  <a:cubicBezTo>
                    <a:pt x="1327" y="427"/>
                    <a:pt x="1265" y="412"/>
                    <a:pt x="1224" y="405"/>
                  </a:cubicBezTo>
                  <a:cubicBezTo>
                    <a:pt x="1216" y="261"/>
                    <a:pt x="1233" y="266"/>
                    <a:pt x="1170" y="171"/>
                  </a:cubicBezTo>
                  <a:cubicBezTo>
                    <a:pt x="1160" y="156"/>
                    <a:pt x="1106" y="133"/>
                    <a:pt x="1089" y="126"/>
                  </a:cubicBezTo>
                  <a:cubicBezTo>
                    <a:pt x="1072" y="118"/>
                    <a:pt x="1035" y="108"/>
                    <a:pt x="1035" y="108"/>
                  </a:cubicBezTo>
                  <a:cubicBezTo>
                    <a:pt x="977" y="115"/>
                    <a:pt x="954" y="114"/>
                    <a:pt x="909" y="144"/>
                  </a:cubicBezTo>
                  <a:cubicBezTo>
                    <a:pt x="891" y="91"/>
                    <a:pt x="914" y="140"/>
                    <a:pt x="873" y="99"/>
                  </a:cubicBezTo>
                  <a:cubicBezTo>
                    <a:pt x="865" y="91"/>
                    <a:pt x="863" y="79"/>
                    <a:pt x="855" y="72"/>
                  </a:cubicBezTo>
                  <a:cubicBezTo>
                    <a:pt x="809" y="32"/>
                    <a:pt x="759" y="20"/>
                    <a:pt x="702" y="9"/>
                  </a:cubicBezTo>
                  <a:cubicBezTo>
                    <a:pt x="521" y="20"/>
                    <a:pt x="585" y="0"/>
                    <a:pt x="477" y="72"/>
                  </a:cubicBezTo>
                  <a:cubicBezTo>
                    <a:pt x="471" y="81"/>
                    <a:pt x="467" y="91"/>
                    <a:pt x="459" y="99"/>
                  </a:cubicBezTo>
                  <a:cubicBezTo>
                    <a:pt x="451" y="107"/>
                    <a:pt x="439" y="109"/>
                    <a:pt x="432" y="117"/>
                  </a:cubicBezTo>
                  <a:cubicBezTo>
                    <a:pt x="419" y="133"/>
                    <a:pt x="416" y="154"/>
                    <a:pt x="405" y="171"/>
                  </a:cubicBezTo>
                  <a:cubicBezTo>
                    <a:pt x="408" y="207"/>
                    <a:pt x="426" y="245"/>
                    <a:pt x="414" y="279"/>
                  </a:cubicBezTo>
                  <a:cubicBezTo>
                    <a:pt x="408" y="297"/>
                    <a:pt x="376" y="286"/>
                    <a:pt x="360" y="297"/>
                  </a:cubicBezTo>
                  <a:cubicBezTo>
                    <a:pt x="342" y="309"/>
                    <a:pt x="306" y="333"/>
                    <a:pt x="306" y="333"/>
                  </a:cubicBezTo>
                  <a:cubicBezTo>
                    <a:pt x="294" y="351"/>
                    <a:pt x="277" y="366"/>
                    <a:pt x="270" y="387"/>
                  </a:cubicBezTo>
                  <a:cubicBezTo>
                    <a:pt x="267" y="396"/>
                    <a:pt x="265" y="406"/>
                    <a:pt x="261" y="414"/>
                  </a:cubicBezTo>
                  <a:cubicBezTo>
                    <a:pt x="251" y="433"/>
                    <a:pt x="226" y="461"/>
                    <a:pt x="216" y="477"/>
                  </a:cubicBezTo>
                  <a:cubicBezTo>
                    <a:pt x="188" y="522"/>
                    <a:pt x="172" y="560"/>
                    <a:pt x="162" y="612"/>
                  </a:cubicBezTo>
                  <a:cubicBezTo>
                    <a:pt x="165" y="642"/>
                    <a:pt x="167" y="672"/>
                    <a:pt x="171" y="702"/>
                  </a:cubicBezTo>
                  <a:cubicBezTo>
                    <a:pt x="173" y="723"/>
                    <a:pt x="187" y="745"/>
                    <a:pt x="180" y="765"/>
                  </a:cubicBezTo>
                  <a:cubicBezTo>
                    <a:pt x="176" y="777"/>
                    <a:pt x="156" y="771"/>
                    <a:pt x="144" y="774"/>
                  </a:cubicBezTo>
                  <a:cubicBezTo>
                    <a:pt x="111" y="783"/>
                    <a:pt x="120" y="781"/>
                    <a:pt x="90" y="801"/>
                  </a:cubicBezTo>
                  <a:cubicBezTo>
                    <a:pt x="81" y="828"/>
                    <a:pt x="72" y="855"/>
                    <a:pt x="63" y="882"/>
                  </a:cubicBezTo>
                  <a:cubicBezTo>
                    <a:pt x="60" y="891"/>
                    <a:pt x="54" y="909"/>
                    <a:pt x="54" y="909"/>
                  </a:cubicBezTo>
                  <a:cubicBezTo>
                    <a:pt x="57" y="935"/>
                    <a:pt x="57" y="987"/>
                    <a:pt x="72" y="1017"/>
                  </a:cubicBezTo>
                  <a:cubicBezTo>
                    <a:pt x="113" y="1100"/>
                    <a:pt x="276" y="1110"/>
                    <a:pt x="351" y="1116"/>
                  </a:cubicBezTo>
                  <a:cubicBezTo>
                    <a:pt x="251" y="1120"/>
                    <a:pt x="143" y="1110"/>
                    <a:pt x="45" y="1143"/>
                  </a:cubicBezTo>
                  <a:cubicBezTo>
                    <a:pt x="4" y="1205"/>
                    <a:pt x="16" y="1176"/>
                    <a:pt x="0" y="1224"/>
                  </a:cubicBezTo>
                  <a:cubicBezTo>
                    <a:pt x="39" y="1536"/>
                    <a:pt x="5" y="1350"/>
                    <a:pt x="621" y="1350"/>
                  </a:cubicBezTo>
                  <a:lnTo>
                    <a:pt x="576" y="1386"/>
                  </a:ln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418" name="Freeform 58" descr="10%"/>
            <p:cNvSpPr>
              <a:spLocks/>
            </p:cNvSpPr>
            <p:nvPr/>
          </p:nvSpPr>
          <p:spPr bwMode="auto">
            <a:xfrm>
              <a:off x="4800600" y="2362200"/>
              <a:ext cx="685800" cy="2362200"/>
            </a:xfrm>
            <a:custGeom>
              <a:avLst/>
              <a:gdLst>
                <a:gd name="T0" fmla="*/ 2147483647 w 1647"/>
                <a:gd name="T1" fmla="*/ 2147483647 h 1536"/>
                <a:gd name="T2" fmla="*/ 2147483647 w 1647"/>
                <a:gd name="T3" fmla="*/ 2147483647 h 1536"/>
                <a:gd name="T4" fmla="*/ 2147483647 w 1647"/>
                <a:gd name="T5" fmla="*/ 2147483647 h 1536"/>
                <a:gd name="T6" fmla="*/ 2147483647 w 1647"/>
                <a:gd name="T7" fmla="*/ 2147483647 h 1536"/>
                <a:gd name="T8" fmla="*/ 2147483647 w 1647"/>
                <a:gd name="T9" fmla="*/ 2147483647 h 1536"/>
                <a:gd name="T10" fmla="*/ 2147483647 w 1647"/>
                <a:gd name="T11" fmla="*/ 2147483647 h 1536"/>
                <a:gd name="T12" fmla="*/ 2147483647 w 1647"/>
                <a:gd name="T13" fmla="*/ 2147483647 h 1536"/>
                <a:gd name="T14" fmla="*/ 2147483647 w 1647"/>
                <a:gd name="T15" fmla="*/ 2147483647 h 1536"/>
                <a:gd name="T16" fmla="*/ 2147483647 w 1647"/>
                <a:gd name="T17" fmla="*/ 2147483647 h 1536"/>
                <a:gd name="T18" fmla="*/ 2147483647 w 1647"/>
                <a:gd name="T19" fmla="*/ 2147483647 h 1536"/>
                <a:gd name="T20" fmla="*/ 2147483647 w 1647"/>
                <a:gd name="T21" fmla="*/ 2147483647 h 1536"/>
                <a:gd name="T22" fmla="*/ 2147483647 w 1647"/>
                <a:gd name="T23" fmla="*/ 2147483647 h 1536"/>
                <a:gd name="T24" fmla="*/ 2147483647 w 1647"/>
                <a:gd name="T25" fmla="*/ 2147483647 h 1536"/>
                <a:gd name="T26" fmla="*/ 2147483647 w 1647"/>
                <a:gd name="T27" fmla="*/ 2147483647 h 1536"/>
                <a:gd name="T28" fmla="*/ 2147483647 w 1647"/>
                <a:gd name="T29" fmla="*/ 2147483647 h 1536"/>
                <a:gd name="T30" fmla="*/ 2147483647 w 1647"/>
                <a:gd name="T31" fmla="*/ 2147483647 h 1536"/>
                <a:gd name="T32" fmla="*/ 2147483647 w 1647"/>
                <a:gd name="T33" fmla="*/ 2147483647 h 1536"/>
                <a:gd name="T34" fmla="*/ 2147483647 w 1647"/>
                <a:gd name="T35" fmla="*/ 2147483647 h 1536"/>
                <a:gd name="T36" fmla="*/ 2147483647 w 1647"/>
                <a:gd name="T37" fmla="*/ 2147483647 h 1536"/>
                <a:gd name="T38" fmla="*/ 2147483647 w 1647"/>
                <a:gd name="T39" fmla="*/ 2147483647 h 1536"/>
                <a:gd name="T40" fmla="*/ 2147483647 w 1647"/>
                <a:gd name="T41" fmla="*/ 2147483647 h 1536"/>
                <a:gd name="T42" fmla="*/ 2147483647 w 1647"/>
                <a:gd name="T43" fmla="*/ 2147483647 h 1536"/>
                <a:gd name="T44" fmla="*/ 2147483647 w 1647"/>
                <a:gd name="T45" fmla="*/ 2147483647 h 1536"/>
                <a:gd name="T46" fmla="*/ 2147483647 w 1647"/>
                <a:gd name="T47" fmla="*/ 2147483647 h 1536"/>
                <a:gd name="T48" fmla="*/ 2147483647 w 1647"/>
                <a:gd name="T49" fmla="*/ 2147483647 h 1536"/>
                <a:gd name="T50" fmla="*/ 2147483647 w 1647"/>
                <a:gd name="T51" fmla="*/ 2147483647 h 1536"/>
                <a:gd name="T52" fmla="*/ 2147483647 w 1647"/>
                <a:gd name="T53" fmla="*/ 2147483647 h 1536"/>
                <a:gd name="T54" fmla="*/ 2147483647 w 1647"/>
                <a:gd name="T55" fmla="*/ 2147483647 h 1536"/>
                <a:gd name="T56" fmla="*/ 2147483647 w 1647"/>
                <a:gd name="T57" fmla="*/ 2147483647 h 1536"/>
                <a:gd name="T58" fmla="*/ 2147483647 w 1647"/>
                <a:gd name="T59" fmla="*/ 2147483647 h 1536"/>
                <a:gd name="T60" fmla="*/ 2147483647 w 1647"/>
                <a:gd name="T61" fmla="*/ 2147483647 h 1536"/>
                <a:gd name="T62" fmla="*/ 2147483647 w 1647"/>
                <a:gd name="T63" fmla="*/ 2147483647 h 1536"/>
                <a:gd name="T64" fmla="*/ 2147483647 w 1647"/>
                <a:gd name="T65" fmla="*/ 2147483647 h 1536"/>
                <a:gd name="T66" fmla="*/ 2147483647 w 1647"/>
                <a:gd name="T67" fmla="*/ 2147483647 h 1536"/>
                <a:gd name="T68" fmla="*/ 2147483647 w 1647"/>
                <a:gd name="T69" fmla="*/ 2147483647 h 1536"/>
                <a:gd name="T70" fmla="*/ 2147483647 w 1647"/>
                <a:gd name="T71" fmla="*/ 2147483647 h 1536"/>
                <a:gd name="T72" fmla="*/ 2147483647 w 1647"/>
                <a:gd name="T73" fmla="*/ 2147483647 h 1536"/>
                <a:gd name="T74" fmla="*/ 2147483647 w 1647"/>
                <a:gd name="T75" fmla="*/ 2147483647 h 1536"/>
                <a:gd name="T76" fmla="*/ 2147483647 w 1647"/>
                <a:gd name="T77" fmla="*/ 2147483647 h 1536"/>
                <a:gd name="T78" fmla="*/ 0 w 1647"/>
                <a:gd name="T79" fmla="*/ 2147483647 h 1536"/>
                <a:gd name="T80" fmla="*/ 2147483647 w 1647"/>
                <a:gd name="T81" fmla="*/ 2147483647 h 1536"/>
                <a:gd name="T82" fmla="*/ 2147483647 w 1647"/>
                <a:gd name="T83" fmla="*/ 2147483647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7"/>
                <a:gd name="T127" fmla="*/ 0 h 1536"/>
                <a:gd name="T128" fmla="*/ 1647 w 1647"/>
                <a:gd name="T129" fmla="*/ 1536 h 1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7" h="1536">
                  <a:moveTo>
                    <a:pt x="576" y="1386"/>
                  </a:moveTo>
                  <a:cubicBezTo>
                    <a:pt x="851" y="1203"/>
                    <a:pt x="1236" y="1353"/>
                    <a:pt x="1566" y="1350"/>
                  </a:cubicBezTo>
                  <a:cubicBezTo>
                    <a:pt x="1586" y="1320"/>
                    <a:pt x="1609" y="1312"/>
                    <a:pt x="1620" y="1278"/>
                  </a:cubicBezTo>
                  <a:cubicBezTo>
                    <a:pt x="1608" y="1047"/>
                    <a:pt x="1647" y="1140"/>
                    <a:pt x="1530" y="1062"/>
                  </a:cubicBezTo>
                  <a:cubicBezTo>
                    <a:pt x="1536" y="1044"/>
                    <a:pt x="1542" y="1026"/>
                    <a:pt x="1548" y="1008"/>
                  </a:cubicBezTo>
                  <a:cubicBezTo>
                    <a:pt x="1551" y="999"/>
                    <a:pt x="1557" y="981"/>
                    <a:pt x="1557" y="981"/>
                  </a:cubicBezTo>
                  <a:cubicBezTo>
                    <a:pt x="1554" y="933"/>
                    <a:pt x="1564" y="882"/>
                    <a:pt x="1548" y="837"/>
                  </a:cubicBezTo>
                  <a:cubicBezTo>
                    <a:pt x="1535" y="799"/>
                    <a:pt x="1441" y="788"/>
                    <a:pt x="1413" y="783"/>
                  </a:cubicBezTo>
                  <a:cubicBezTo>
                    <a:pt x="1448" y="678"/>
                    <a:pt x="1450" y="569"/>
                    <a:pt x="1413" y="459"/>
                  </a:cubicBezTo>
                  <a:cubicBezTo>
                    <a:pt x="1410" y="474"/>
                    <a:pt x="1416" y="495"/>
                    <a:pt x="1404" y="504"/>
                  </a:cubicBezTo>
                  <a:cubicBezTo>
                    <a:pt x="1390" y="514"/>
                    <a:pt x="1361" y="461"/>
                    <a:pt x="1359" y="459"/>
                  </a:cubicBezTo>
                  <a:cubicBezTo>
                    <a:pt x="1327" y="427"/>
                    <a:pt x="1265" y="412"/>
                    <a:pt x="1224" y="405"/>
                  </a:cubicBezTo>
                  <a:cubicBezTo>
                    <a:pt x="1216" y="261"/>
                    <a:pt x="1233" y="266"/>
                    <a:pt x="1170" y="171"/>
                  </a:cubicBezTo>
                  <a:cubicBezTo>
                    <a:pt x="1160" y="156"/>
                    <a:pt x="1106" y="133"/>
                    <a:pt x="1089" y="126"/>
                  </a:cubicBezTo>
                  <a:cubicBezTo>
                    <a:pt x="1072" y="118"/>
                    <a:pt x="1035" y="108"/>
                    <a:pt x="1035" y="108"/>
                  </a:cubicBezTo>
                  <a:cubicBezTo>
                    <a:pt x="977" y="115"/>
                    <a:pt x="954" y="114"/>
                    <a:pt x="909" y="144"/>
                  </a:cubicBezTo>
                  <a:cubicBezTo>
                    <a:pt x="891" y="91"/>
                    <a:pt x="914" y="140"/>
                    <a:pt x="873" y="99"/>
                  </a:cubicBezTo>
                  <a:cubicBezTo>
                    <a:pt x="865" y="91"/>
                    <a:pt x="863" y="79"/>
                    <a:pt x="855" y="72"/>
                  </a:cubicBezTo>
                  <a:cubicBezTo>
                    <a:pt x="809" y="32"/>
                    <a:pt x="759" y="20"/>
                    <a:pt x="702" y="9"/>
                  </a:cubicBezTo>
                  <a:cubicBezTo>
                    <a:pt x="521" y="20"/>
                    <a:pt x="585" y="0"/>
                    <a:pt x="477" y="72"/>
                  </a:cubicBezTo>
                  <a:cubicBezTo>
                    <a:pt x="471" y="81"/>
                    <a:pt x="467" y="91"/>
                    <a:pt x="459" y="99"/>
                  </a:cubicBezTo>
                  <a:cubicBezTo>
                    <a:pt x="451" y="107"/>
                    <a:pt x="439" y="109"/>
                    <a:pt x="432" y="117"/>
                  </a:cubicBezTo>
                  <a:cubicBezTo>
                    <a:pt x="419" y="133"/>
                    <a:pt x="416" y="154"/>
                    <a:pt x="405" y="171"/>
                  </a:cubicBezTo>
                  <a:cubicBezTo>
                    <a:pt x="408" y="207"/>
                    <a:pt x="426" y="245"/>
                    <a:pt x="414" y="279"/>
                  </a:cubicBezTo>
                  <a:cubicBezTo>
                    <a:pt x="408" y="297"/>
                    <a:pt x="376" y="286"/>
                    <a:pt x="360" y="297"/>
                  </a:cubicBezTo>
                  <a:cubicBezTo>
                    <a:pt x="342" y="309"/>
                    <a:pt x="306" y="333"/>
                    <a:pt x="306" y="333"/>
                  </a:cubicBezTo>
                  <a:cubicBezTo>
                    <a:pt x="294" y="351"/>
                    <a:pt x="277" y="366"/>
                    <a:pt x="270" y="387"/>
                  </a:cubicBezTo>
                  <a:cubicBezTo>
                    <a:pt x="267" y="396"/>
                    <a:pt x="265" y="406"/>
                    <a:pt x="261" y="414"/>
                  </a:cubicBezTo>
                  <a:cubicBezTo>
                    <a:pt x="251" y="433"/>
                    <a:pt x="226" y="461"/>
                    <a:pt x="216" y="477"/>
                  </a:cubicBezTo>
                  <a:cubicBezTo>
                    <a:pt x="188" y="522"/>
                    <a:pt x="172" y="560"/>
                    <a:pt x="162" y="612"/>
                  </a:cubicBezTo>
                  <a:cubicBezTo>
                    <a:pt x="165" y="642"/>
                    <a:pt x="167" y="672"/>
                    <a:pt x="171" y="702"/>
                  </a:cubicBezTo>
                  <a:cubicBezTo>
                    <a:pt x="173" y="723"/>
                    <a:pt x="187" y="745"/>
                    <a:pt x="180" y="765"/>
                  </a:cubicBezTo>
                  <a:cubicBezTo>
                    <a:pt x="176" y="777"/>
                    <a:pt x="156" y="771"/>
                    <a:pt x="144" y="774"/>
                  </a:cubicBezTo>
                  <a:cubicBezTo>
                    <a:pt x="111" y="783"/>
                    <a:pt x="120" y="781"/>
                    <a:pt x="90" y="801"/>
                  </a:cubicBezTo>
                  <a:cubicBezTo>
                    <a:pt x="81" y="828"/>
                    <a:pt x="72" y="855"/>
                    <a:pt x="63" y="882"/>
                  </a:cubicBezTo>
                  <a:cubicBezTo>
                    <a:pt x="60" y="891"/>
                    <a:pt x="54" y="909"/>
                    <a:pt x="54" y="909"/>
                  </a:cubicBezTo>
                  <a:cubicBezTo>
                    <a:pt x="57" y="935"/>
                    <a:pt x="57" y="987"/>
                    <a:pt x="72" y="1017"/>
                  </a:cubicBezTo>
                  <a:cubicBezTo>
                    <a:pt x="113" y="1100"/>
                    <a:pt x="276" y="1110"/>
                    <a:pt x="351" y="1116"/>
                  </a:cubicBezTo>
                  <a:cubicBezTo>
                    <a:pt x="251" y="1120"/>
                    <a:pt x="143" y="1110"/>
                    <a:pt x="45" y="1143"/>
                  </a:cubicBezTo>
                  <a:cubicBezTo>
                    <a:pt x="4" y="1205"/>
                    <a:pt x="16" y="1176"/>
                    <a:pt x="0" y="1224"/>
                  </a:cubicBezTo>
                  <a:cubicBezTo>
                    <a:pt x="39" y="1536"/>
                    <a:pt x="5" y="1350"/>
                    <a:pt x="621" y="1350"/>
                  </a:cubicBezTo>
                  <a:lnTo>
                    <a:pt x="576" y="1386"/>
                  </a:ln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419" name="Freeform 60" descr="10%"/>
            <p:cNvSpPr>
              <a:spLocks/>
            </p:cNvSpPr>
            <p:nvPr/>
          </p:nvSpPr>
          <p:spPr bwMode="auto">
            <a:xfrm>
              <a:off x="5562600" y="3657600"/>
              <a:ext cx="434975" cy="857250"/>
            </a:xfrm>
            <a:custGeom>
              <a:avLst/>
              <a:gdLst>
                <a:gd name="T0" fmla="*/ 2147483647 w 1609"/>
                <a:gd name="T1" fmla="*/ 2147483647 h 1474"/>
                <a:gd name="T2" fmla="*/ 2147483647 w 1609"/>
                <a:gd name="T3" fmla="*/ 2147483647 h 1474"/>
                <a:gd name="T4" fmla="*/ 2147483647 w 1609"/>
                <a:gd name="T5" fmla="*/ 2147483647 h 1474"/>
                <a:gd name="T6" fmla="*/ 2147483647 w 1609"/>
                <a:gd name="T7" fmla="*/ 2147483647 h 1474"/>
                <a:gd name="T8" fmla="*/ 2147483647 w 1609"/>
                <a:gd name="T9" fmla="*/ 2147483647 h 1474"/>
                <a:gd name="T10" fmla="*/ 2147483647 w 1609"/>
                <a:gd name="T11" fmla="*/ 2147483647 h 1474"/>
                <a:gd name="T12" fmla="*/ 2147483647 w 1609"/>
                <a:gd name="T13" fmla="*/ 2147483647 h 1474"/>
                <a:gd name="T14" fmla="*/ 2147483647 w 1609"/>
                <a:gd name="T15" fmla="*/ 2147483647 h 1474"/>
                <a:gd name="T16" fmla="*/ 2147483647 w 1609"/>
                <a:gd name="T17" fmla="*/ 2147483647 h 1474"/>
                <a:gd name="T18" fmla="*/ 2147483647 w 1609"/>
                <a:gd name="T19" fmla="*/ 2147483647 h 1474"/>
                <a:gd name="T20" fmla="*/ 2147483647 w 1609"/>
                <a:gd name="T21" fmla="*/ 2147483647 h 1474"/>
                <a:gd name="T22" fmla="*/ 2147483647 w 1609"/>
                <a:gd name="T23" fmla="*/ 2147483647 h 1474"/>
                <a:gd name="T24" fmla="*/ 2147483647 w 1609"/>
                <a:gd name="T25" fmla="*/ 2147483647 h 1474"/>
                <a:gd name="T26" fmla="*/ 2147483647 w 1609"/>
                <a:gd name="T27" fmla="*/ 2147483647 h 1474"/>
                <a:gd name="T28" fmla="*/ 2147483647 w 1609"/>
                <a:gd name="T29" fmla="*/ 2147483647 h 1474"/>
                <a:gd name="T30" fmla="*/ 2147483647 w 1609"/>
                <a:gd name="T31" fmla="*/ 0 h 1474"/>
                <a:gd name="T32" fmla="*/ 2147483647 w 1609"/>
                <a:gd name="T33" fmla="*/ 2147483647 h 1474"/>
                <a:gd name="T34" fmla="*/ 2147483647 w 1609"/>
                <a:gd name="T35" fmla="*/ 2147483647 h 1474"/>
                <a:gd name="T36" fmla="*/ 2147483647 w 1609"/>
                <a:gd name="T37" fmla="*/ 2147483647 h 1474"/>
                <a:gd name="T38" fmla="*/ 2147483647 w 1609"/>
                <a:gd name="T39" fmla="*/ 2147483647 h 1474"/>
                <a:gd name="T40" fmla="*/ 2147483647 w 1609"/>
                <a:gd name="T41" fmla="*/ 2147483647 h 1474"/>
                <a:gd name="T42" fmla="*/ 2147483647 w 1609"/>
                <a:gd name="T43" fmla="*/ 2147483647 h 1474"/>
                <a:gd name="T44" fmla="*/ 2147483647 w 1609"/>
                <a:gd name="T45" fmla="*/ 2147483647 h 1474"/>
                <a:gd name="T46" fmla="*/ 2147483647 w 1609"/>
                <a:gd name="T47" fmla="*/ 2147483647 h 1474"/>
                <a:gd name="T48" fmla="*/ 2147483647 w 1609"/>
                <a:gd name="T49" fmla="*/ 2147483647 h 1474"/>
                <a:gd name="T50" fmla="*/ 2147483647 w 1609"/>
                <a:gd name="T51" fmla="*/ 2147483647 h 1474"/>
                <a:gd name="T52" fmla="*/ 2147483647 w 1609"/>
                <a:gd name="T53" fmla="*/ 2147483647 h 1474"/>
                <a:gd name="T54" fmla="*/ 2147483647 w 1609"/>
                <a:gd name="T55" fmla="*/ 2147483647 h 1474"/>
                <a:gd name="T56" fmla="*/ 2147483647 w 1609"/>
                <a:gd name="T57" fmla="*/ 2147483647 h 1474"/>
                <a:gd name="T58" fmla="*/ 2147483647 w 1609"/>
                <a:gd name="T59" fmla="*/ 2147483647 h 1474"/>
                <a:gd name="T60" fmla="*/ 2147483647 w 1609"/>
                <a:gd name="T61" fmla="*/ 2147483647 h 1474"/>
                <a:gd name="T62" fmla="*/ 2147483647 w 1609"/>
                <a:gd name="T63" fmla="*/ 2147483647 h 1474"/>
                <a:gd name="T64" fmla="*/ 2147483647 w 1609"/>
                <a:gd name="T65" fmla="*/ 2147483647 h 1474"/>
                <a:gd name="T66" fmla="*/ 2147483647 w 1609"/>
                <a:gd name="T67" fmla="*/ 2147483647 h 1474"/>
                <a:gd name="T68" fmla="*/ 2147483647 w 1609"/>
                <a:gd name="T69" fmla="*/ 2147483647 h 1474"/>
                <a:gd name="T70" fmla="*/ 2147483647 w 1609"/>
                <a:gd name="T71" fmla="*/ 2147483647 h 1474"/>
                <a:gd name="T72" fmla="*/ 2147483647 w 1609"/>
                <a:gd name="T73" fmla="*/ 2147483647 h 1474"/>
                <a:gd name="T74" fmla="*/ 2147483647 w 1609"/>
                <a:gd name="T75" fmla="*/ 2147483647 h 1474"/>
                <a:gd name="T76" fmla="*/ 2147483647 w 1609"/>
                <a:gd name="T77" fmla="*/ 2147483647 h 14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9"/>
                <a:gd name="T118" fmla="*/ 0 h 1474"/>
                <a:gd name="T119" fmla="*/ 1609 w 1609"/>
                <a:gd name="T120" fmla="*/ 1474 h 14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9" h="1474">
                  <a:moveTo>
                    <a:pt x="682" y="1233"/>
                  </a:moveTo>
                  <a:cubicBezTo>
                    <a:pt x="969" y="1137"/>
                    <a:pt x="1460" y="1474"/>
                    <a:pt x="1564" y="1161"/>
                  </a:cubicBezTo>
                  <a:cubicBezTo>
                    <a:pt x="1571" y="1106"/>
                    <a:pt x="1609" y="997"/>
                    <a:pt x="1555" y="954"/>
                  </a:cubicBezTo>
                  <a:cubicBezTo>
                    <a:pt x="1531" y="935"/>
                    <a:pt x="1495" y="940"/>
                    <a:pt x="1465" y="936"/>
                  </a:cubicBezTo>
                  <a:cubicBezTo>
                    <a:pt x="1471" y="927"/>
                    <a:pt x="1475" y="917"/>
                    <a:pt x="1483" y="909"/>
                  </a:cubicBezTo>
                  <a:cubicBezTo>
                    <a:pt x="1491" y="901"/>
                    <a:pt x="1503" y="899"/>
                    <a:pt x="1510" y="891"/>
                  </a:cubicBezTo>
                  <a:cubicBezTo>
                    <a:pt x="1515" y="885"/>
                    <a:pt x="1527" y="830"/>
                    <a:pt x="1528" y="828"/>
                  </a:cubicBezTo>
                  <a:cubicBezTo>
                    <a:pt x="1525" y="780"/>
                    <a:pt x="1530" y="731"/>
                    <a:pt x="1519" y="684"/>
                  </a:cubicBezTo>
                  <a:cubicBezTo>
                    <a:pt x="1517" y="675"/>
                    <a:pt x="1500" y="679"/>
                    <a:pt x="1492" y="675"/>
                  </a:cubicBezTo>
                  <a:cubicBezTo>
                    <a:pt x="1459" y="659"/>
                    <a:pt x="1439" y="648"/>
                    <a:pt x="1402" y="639"/>
                  </a:cubicBezTo>
                  <a:cubicBezTo>
                    <a:pt x="1415" y="599"/>
                    <a:pt x="1434" y="562"/>
                    <a:pt x="1447" y="522"/>
                  </a:cubicBezTo>
                  <a:cubicBezTo>
                    <a:pt x="1450" y="513"/>
                    <a:pt x="1456" y="495"/>
                    <a:pt x="1456" y="495"/>
                  </a:cubicBezTo>
                  <a:cubicBezTo>
                    <a:pt x="1453" y="447"/>
                    <a:pt x="1452" y="399"/>
                    <a:pt x="1447" y="351"/>
                  </a:cubicBezTo>
                  <a:cubicBezTo>
                    <a:pt x="1438" y="265"/>
                    <a:pt x="1334" y="242"/>
                    <a:pt x="1267" y="234"/>
                  </a:cubicBezTo>
                  <a:cubicBezTo>
                    <a:pt x="1260" y="139"/>
                    <a:pt x="1283" y="83"/>
                    <a:pt x="1195" y="54"/>
                  </a:cubicBezTo>
                  <a:cubicBezTo>
                    <a:pt x="1169" y="15"/>
                    <a:pt x="1152" y="25"/>
                    <a:pt x="1114" y="0"/>
                  </a:cubicBezTo>
                  <a:cubicBezTo>
                    <a:pt x="1078" y="3"/>
                    <a:pt x="1042" y="3"/>
                    <a:pt x="1006" y="9"/>
                  </a:cubicBezTo>
                  <a:cubicBezTo>
                    <a:pt x="987" y="12"/>
                    <a:pt x="952" y="27"/>
                    <a:pt x="952" y="27"/>
                  </a:cubicBezTo>
                  <a:cubicBezTo>
                    <a:pt x="911" y="89"/>
                    <a:pt x="923" y="60"/>
                    <a:pt x="907" y="108"/>
                  </a:cubicBezTo>
                  <a:cubicBezTo>
                    <a:pt x="879" y="66"/>
                    <a:pt x="846" y="48"/>
                    <a:pt x="799" y="36"/>
                  </a:cubicBezTo>
                  <a:cubicBezTo>
                    <a:pt x="597" y="49"/>
                    <a:pt x="709" y="36"/>
                    <a:pt x="601" y="72"/>
                  </a:cubicBezTo>
                  <a:cubicBezTo>
                    <a:pt x="584" y="89"/>
                    <a:pt x="562" y="99"/>
                    <a:pt x="547" y="117"/>
                  </a:cubicBezTo>
                  <a:cubicBezTo>
                    <a:pt x="533" y="133"/>
                    <a:pt x="511" y="171"/>
                    <a:pt x="511" y="171"/>
                  </a:cubicBezTo>
                  <a:cubicBezTo>
                    <a:pt x="514" y="201"/>
                    <a:pt x="530" y="233"/>
                    <a:pt x="520" y="261"/>
                  </a:cubicBezTo>
                  <a:cubicBezTo>
                    <a:pt x="515" y="275"/>
                    <a:pt x="489" y="265"/>
                    <a:pt x="475" y="270"/>
                  </a:cubicBezTo>
                  <a:cubicBezTo>
                    <a:pt x="465" y="274"/>
                    <a:pt x="456" y="281"/>
                    <a:pt x="448" y="288"/>
                  </a:cubicBezTo>
                  <a:cubicBezTo>
                    <a:pt x="406" y="323"/>
                    <a:pt x="399" y="363"/>
                    <a:pt x="349" y="396"/>
                  </a:cubicBezTo>
                  <a:cubicBezTo>
                    <a:pt x="328" y="459"/>
                    <a:pt x="316" y="471"/>
                    <a:pt x="340" y="549"/>
                  </a:cubicBezTo>
                  <a:cubicBezTo>
                    <a:pt x="344" y="562"/>
                    <a:pt x="384" y="573"/>
                    <a:pt x="394" y="576"/>
                  </a:cubicBezTo>
                  <a:cubicBezTo>
                    <a:pt x="330" y="597"/>
                    <a:pt x="356" y="583"/>
                    <a:pt x="313" y="612"/>
                  </a:cubicBezTo>
                  <a:cubicBezTo>
                    <a:pt x="289" y="648"/>
                    <a:pt x="265" y="684"/>
                    <a:pt x="241" y="720"/>
                  </a:cubicBezTo>
                  <a:cubicBezTo>
                    <a:pt x="230" y="736"/>
                    <a:pt x="223" y="774"/>
                    <a:pt x="223" y="774"/>
                  </a:cubicBezTo>
                  <a:cubicBezTo>
                    <a:pt x="226" y="834"/>
                    <a:pt x="221" y="895"/>
                    <a:pt x="232" y="954"/>
                  </a:cubicBezTo>
                  <a:cubicBezTo>
                    <a:pt x="234" y="963"/>
                    <a:pt x="268" y="961"/>
                    <a:pt x="259" y="963"/>
                  </a:cubicBezTo>
                  <a:cubicBezTo>
                    <a:pt x="221" y="971"/>
                    <a:pt x="181" y="969"/>
                    <a:pt x="142" y="972"/>
                  </a:cubicBezTo>
                  <a:cubicBezTo>
                    <a:pt x="108" y="983"/>
                    <a:pt x="100" y="1006"/>
                    <a:pt x="70" y="1026"/>
                  </a:cubicBezTo>
                  <a:cubicBezTo>
                    <a:pt x="49" y="1090"/>
                    <a:pt x="118" y="1172"/>
                    <a:pt x="43" y="1197"/>
                  </a:cubicBezTo>
                  <a:cubicBezTo>
                    <a:pt x="35" y="1210"/>
                    <a:pt x="0" y="1241"/>
                    <a:pt x="52" y="1242"/>
                  </a:cubicBezTo>
                  <a:cubicBezTo>
                    <a:pt x="262" y="1245"/>
                    <a:pt x="472" y="1236"/>
                    <a:pt x="682" y="1233"/>
                  </a:cubicBez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16420" name="Freeform 59" descr="10%"/>
            <p:cNvSpPr>
              <a:spLocks/>
            </p:cNvSpPr>
            <p:nvPr/>
          </p:nvSpPr>
          <p:spPr bwMode="auto">
            <a:xfrm>
              <a:off x="6019800" y="3048000"/>
              <a:ext cx="815975" cy="1527175"/>
            </a:xfrm>
            <a:custGeom>
              <a:avLst/>
              <a:gdLst>
                <a:gd name="T0" fmla="*/ 2147483647 w 1609"/>
                <a:gd name="T1" fmla="*/ 2147483647 h 1474"/>
                <a:gd name="T2" fmla="*/ 2147483647 w 1609"/>
                <a:gd name="T3" fmla="*/ 2147483647 h 1474"/>
                <a:gd name="T4" fmla="*/ 2147483647 w 1609"/>
                <a:gd name="T5" fmla="*/ 2147483647 h 1474"/>
                <a:gd name="T6" fmla="*/ 2147483647 w 1609"/>
                <a:gd name="T7" fmla="*/ 2147483647 h 1474"/>
                <a:gd name="T8" fmla="*/ 2147483647 w 1609"/>
                <a:gd name="T9" fmla="*/ 2147483647 h 1474"/>
                <a:gd name="T10" fmla="*/ 2147483647 w 1609"/>
                <a:gd name="T11" fmla="*/ 2147483647 h 1474"/>
                <a:gd name="T12" fmla="*/ 2147483647 w 1609"/>
                <a:gd name="T13" fmla="*/ 2147483647 h 1474"/>
                <a:gd name="T14" fmla="*/ 2147483647 w 1609"/>
                <a:gd name="T15" fmla="*/ 2147483647 h 1474"/>
                <a:gd name="T16" fmla="*/ 2147483647 w 1609"/>
                <a:gd name="T17" fmla="*/ 2147483647 h 1474"/>
                <a:gd name="T18" fmla="*/ 2147483647 w 1609"/>
                <a:gd name="T19" fmla="*/ 2147483647 h 1474"/>
                <a:gd name="T20" fmla="*/ 2147483647 w 1609"/>
                <a:gd name="T21" fmla="*/ 2147483647 h 1474"/>
                <a:gd name="T22" fmla="*/ 2147483647 w 1609"/>
                <a:gd name="T23" fmla="*/ 2147483647 h 1474"/>
                <a:gd name="T24" fmla="*/ 2147483647 w 1609"/>
                <a:gd name="T25" fmla="*/ 2147483647 h 1474"/>
                <a:gd name="T26" fmla="*/ 2147483647 w 1609"/>
                <a:gd name="T27" fmla="*/ 2147483647 h 1474"/>
                <a:gd name="T28" fmla="*/ 2147483647 w 1609"/>
                <a:gd name="T29" fmla="*/ 2147483647 h 1474"/>
                <a:gd name="T30" fmla="*/ 2147483647 w 1609"/>
                <a:gd name="T31" fmla="*/ 0 h 1474"/>
                <a:gd name="T32" fmla="*/ 2147483647 w 1609"/>
                <a:gd name="T33" fmla="*/ 2147483647 h 1474"/>
                <a:gd name="T34" fmla="*/ 2147483647 w 1609"/>
                <a:gd name="T35" fmla="*/ 2147483647 h 1474"/>
                <a:gd name="T36" fmla="*/ 2147483647 w 1609"/>
                <a:gd name="T37" fmla="*/ 2147483647 h 1474"/>
                <a:gd name="T38" fmla="*/ 2147483647 w 1609"/>
                <a:gd name="T39" fmla="*/ 2147483647 h 1474"/>
                <a:gd name="T40" fmla="*/ 2147483647 w 1609"/>
                <a:gd name="T41" fmla="*/ 2147483647 h 1474"/>
                <a:gd name="T42" fmla="*/ 2147483647 w 1609"/>
                <a:gd name="T43" fmla="*/ 2147483647 h 1474"/>
                <a:gd name="T44" fmla="*/ 2147483647 w 1609"/>
                <a:gd name="T45" fmla="*/ 2147483647 h 1474"/>
                <a:gd name="T46" fmla="*/ 2147483647 w 1609"/>
                <a:gd name="T47" fmla="*/ 2147483647 h 1474"/>
                <a:gd name="T48" fmla="*/ 2147483647 w 1609"/>
                <a:gd name="T49" fmla="*/ 2147483647 h 1474"/>
                <a:gd name="T50" fmla="*/ 2147483647 w 1609"/>
                <a:gd name="T51" fmla="*/ 2147483647 h 1474"/>
                <a:gd name="T52" fmla="*/ 2147483647 w 1609"/>
                <a:gd name="T53" fmla="*/ 2147483647 h 1474"/>
                <a:gd name="T54" fmla="*/ 2147483647 w 1609"/>
                <a:gd name="T55" fmla="*/ 2147483647 h 1474"/>
                <a:gd name="T56" fmla="*/ 2147483647 w 1609"/>
                <a:gd name="T57" fmla="*/ 2147483647 h 1474"/>
                <a:gd name="T58" fmla="*/ 2147483647 w 1609"/>
                <a:gd name="T59" fmla="*/ 2147483647 h 1474"/>
                <a:gd name="T60" fmla="*/ 2147483647 w 1609"/>
                <a:gd name="T61" fmla="*/ 2147483647 h 1474"/>
                <a:gd name="T62" fmla="*/ 2147483647 w 1609"/>
                <a:gd name="T63" fmla="*/ 2147483647 h 1474"/>
                <a:gd name="T64" fmla="*/ 2147483647 w 1609"/>
                <a:gd name="T65" fmla="*/ 2147483647 h 1474"/>
                <a:gd name="T66" fmla="*/ 2147483647 w 1609"/>
                <a:gd name="T67" fmla="*/ 2147483647 h 1474"/>
                <a:gd name="T68" fmla="*/ 2147483647 w 1609"/>
                <a:gd name="T69" fmla="*/ 2147483647 h 1474"/>
                <a:gd name="T70" fmla="*/ 2147483647 w 1609"/>
                <a:gd name="T71" fmla="*/ 2147483647 h 1474"/>
                <a:gd name="T72" fmla="*/ 2147483647 w 1609"/>
                <a:gd name="T73" fmla="*/ 2147483647 h 1474"/>
                <a:gd name="T74" fmla="*/ 2147483647 w 1609"/>
                <a:gd name="T75" fmla="*/ 2147483647 h 1474"/>
                <a:gd name="T76" fmla="*/ 2147483647 w 1609"/>
                <a:gd name="T77" fmla="*/ 2147483647 h 14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9"/>
                <a:gd name="T118" fmla="*/ 0 h 1474"/>
                <a:gd name="T119" fmla="*/ 1609 w 1609"/>
                <a:gd name="T120" fmla="*/ 1474 h 14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9" h="1474">
                  <a:moveTo>
                    <a:pt x="682" y="1233"/>
                  </a:moveTo>
                  <a:cubicBezTo>
                    <a:pt x="969" y="1137"/>
                    <a:pt x="1460" y="1474"/>
                    <a:pt x="1564" y="1161"/>
                  </a:cubicBezTo>
                  <a:cubicBezTo>
                    <a:pt x="1571" y="1106"/>
                    <a:pt x="1609" y="997"/>
                    <a:pt x="1555" y="954"/>
                  </a:cubicBezTo>
                  <a:cubicBezTo>
                    <a:pt x="1531" y="935"/>
                    <a:pt x="1495" y="940"/>
                    <a:pt x="1465" y="936"/>
                  </a:cubicBezTo>
                  <a:cubicBezTo>
                    <a:pt x="1471" y="927"/>
                    <a:pt x="1475" y="917"/>
                    <a:pt x="1483" y="909"/>
                  </a:cubicBezTo>
                  <a:cubicBezTo>
                    <a:pt x="1491" y="901"/>
                    <a:pt x="1503" y="899"/>
                    <a:pt x="1510" y="891"/>
                  </a:cubicBezTo>
                  <a:cubicBezTo>
                    <a:pt x="1515" y="885"/>
                    <a:pt x="1527" y="830"/>
                    <a:pt x="1528" y="828"/>
                  </a:cubicBezTo>
                  <a:cubicBezTo>
                    <a:pt x="1525" y="780"/>
                    <a:pt x="1530" y="731"/>
                    <a:pt x="1519" y="684"/>
                  </a:cubicBezTo>
                  <a:cubicBezTo>
                    <a:pt x="1517" y="675"/>
                    <a:pt x="1500" y="679"/>
                    <a:pt x="1492" y="675"/>
                  </a:cubicBezTo>
                  <a:cubicBezTo>
                    <a:pt x="1459" y="659"/>
                    <a:pt x="1439" y="648"/>
                    <a:pt x="1402" y="639"/>
                  </a:cubicBezTo>
                  <a:cubicBezTo>
                    <a:pt x="1415" y="599"/>
                    <a:pt x="1434" y="562"/>
                    <a:pt x="1447" y="522"/>
                  </a:cubicBezTo>
                  <a:cubicBezTo>
                    <a:pt x="1450" y="513"/>
                    <a:pt x="1456" y="495"/>
                    <a:pt x="1456" y="495"/>
                  </a:cubicBezTo>
                  <a:cubicBezTo>
                    <a:pt x="1453" y="447"/>
                    <a:pt x="1452" y="399"/>
                    <a:pt x="1447" y="351"/>
                  </a:cubicBezTo>
                  <a:cubicBezTo>
                    <a:pt x="1438" y="265"/>
                    <a:pt x="1334" y="242"/>
                    <a:pt x="1267" y="234"/>
                  </a:cubicBezTo>
                  <a:cubicBezTo>
                    <a:pt x="1260" y="139"/>
                    <a:pt x="1283" y="83"/>
                    <a:pt x="1195" y="54"/>
                  </a:cubicBezTo>
                  <a:cubicBezTo>
                    <a:pt x="1169" y="15"/>
                    <a:pt x="1152" y="25"/>
                    <a:pt x="1114" y="0"/>
                  </a:cubicBezTo>
                  <a:cubicBezTo>
                    <a:pt x="1078" y="3"/>
                    <a:pt x="1042" y="3"/>
                    <a:pt x="1006" y="9"/>
                  </a:cubicBezTo>
                  <a:cubicBezTo>
                    <a:pt x="987" y="12"/>
                    <a:pt x="952" y="27"/>
                    <a:pt x="952" y="27"/>
                  </a:cubicBezTo>
                  <a:cubicBezTo>
                    <a:pt x="911" y="89"/>
                    <a:pt x="923" y="60"/>
                    <a:pt x="907" y="108"/>
                  </a:cubicBezTo>
                  <a:cubicBezTo>
                    <a:pt x="879" y="66"/>
                    <a:pt x="846" y="48"/>
                    <a:pt x="799" y="36"/>
                  </a:cubicBezTo>
                  <a:cubicBezTo>
                    <a:pt x="597" y="49"/>
                    <a:pt x="709" y="36"/>
                    <a:pt x="601" y="72"/>
                  </a:cubicBezTo>
                  <a:cubicBezTo>
                    <a:pt x="584" y="89"/>
                    <a:pt x="562" y="99"/>
                    <a:pt x="547" y="117"/>
                  </a:cubicBezTo>
                  <a:cubicBezTo>
                    <a:pt x="533" y="133"/>
                    <a:pt x="511" y="171"/>
                    <a:pt x="511" y="171"/>
                  </a:cubicBezTo>
                  <a:cubicBezTo>
                    <a:pt x="514" y="201"/>
                    <a:pt x="530" y="233"/>
                    <a:pt x="520" y="261"/>
                  </a:cubicBezTo>
                  <a:cubicBezTo>
                    <a:pt x="515" y="275"/>
                    <a:pt x="489" y="265"/>
                    <a:pt x="475" y="270"/>
                  </a:cubicBezTo>
                  <a:cubicBezTo>
                    <a:pt x="465" y="274"/>
                    <a:pt x="456" y="281"/>
                    <a:pt x="448" y="288"/>
                  </a:cubicBezTo>
                  <a:cubicBezTo>
                    <a:pt x="406" y="323"/>
                    <a:pt x="399" y="363"/>
                    <a:pt x="349" y="396"/>
                  </a:cubicBezTo>
                  <a:cubicBezTo>
                    <a:pt x="328" y="459"/>
                    <a:pt x="316" y="471"/>
                    <a:pt x="340" y="549"/>
                  </a:cubicBezTo>
                  <a:cubicBezTo>
                    <a:pt x="344" y="562"/>
                    <a:pt x="384" y="573"/>
                    <a:pt x="394" y="576"/>
                  </a:cubicBezTo>
                  <a:cubicBezTo>
                    <a:pt x="330" y="597"/>
                    <a:pt x="356" y="583"/>
                    <a:pt x="313" y="612"/>
                  </a:cubicBezTo>
                  <a:cubicBezTo>
                    <a:pt x="289" y="648"/>
                    <a:pt x="265" y="684"/>
                    <a:pt x="241" y="720"/>
                  </a:cubicBezTo>
                  <a:cubicBezTo>
                    <a:pt x="230" y="736"/>
                    <a:pt x="223" y="774"/>
                    <a:pt x="223" y="774"/>
                  </a:cubicBezTo>
                  <a:cubicBezTo>
                    <a:pt x="226" y="834"/>
                    <a:pt x="221" y="895"/>
                    <a:pt x="232" y="954"/>
                  </a:cubicBezTo>
                  <a:cubicBezTo>
                    <a:pt x="234" y="963"/>
                    <a:pt x="268" y="961"/>
                    <a:pt x="259" y="963"/>
                  </a:cubicBezTo>
                  <a:cubicBezTo>
                    <a:pt x="221" y="971"/>
                    <a:pt x="181" y="969"/>
                    <a:pt x="142" y="972"/>
                  </a:cubicBezTo>
                  <a:cubicBezTo>
                    <a:pt x="108" y="983"/>
                    <a:pt x="100" y="1006"/>
                    <a:pt x="70" y="1026"/>
                  </a:cubicBezTo>
                  <a:cubicBezTo>
                    <a:pt x="49" y="1090"/>
                    <a:pt x="118" y="1172"/>
                    <a:pt x="43" y="1197"/>
                  </a:cubicBezTo>
                  <a:cubicBezTo>
                    <a:pt x="35" y="1210"/>
                    <a:pt x="0" y="1241"/>
                    <a:pt x="52" y="1242"/>
                  </a:cubicBezTo>
                  <a:cubicBezTo>
                    <a:pt x="262" y="1245"/>
                    <a:pt x="472" y="1236"/>
                    <a:pt x="682" y="1233"/>
                  </a:cubicBezTo>
                  <a:close/>
                </a:path>
              </a:pathLst>
            </a:custGeom>
            <a:pattFill prst="pct10">
              <a:fgClr>
                <a:schemeClr val="tx1"/>
              </a:fgClr>
              <a:bgClr>
                <a:schemeClr val="bg1"/>
              </a:bgClr>
            </a:pattFill>
            <a:ln w="9525">
              <a:solidFill>
                <a:schemeClr val="tx1"/>
              </a:solidFill>
              <a:round/>
              <a:headEnd/>
              <a:tailEnd/>
            </a:ln>
          </p:spPr>
          <p:txBody>
            <a:bodyPr/>
            <a:lstStyle/>
            <a:p>
              <a:endParaRPr lang="en-US"/>
            </a:p>
          </p:txBody>
        </p:sp>
        <p:sp>
          <p:nvSpPr>
            <p:cNvPr id="83" name="Freeform 82"/>
            <p:cNvSpPr/>
            <p:nvPr/>
          </p:nvSpPr>
          <p:spPr>
            <a:xfrm>
              <a:off x="609600" y="2590800"/>
              <a:ext cx="5867400" cy="2209800"/>
            </a:xfrm>
            <a:custGeom>
              <a:avLst/>
              <a:gdLst>
                <a:gd name="connsiteX0" fmla="*/ 73525 w 6184765"/>
                <a:gd name="connsiteY0" fmla="*/ 1630680 h 2605699"/>
                <a:gd name="connsiteX1" fmla="*/ 88765 w 6184765"/>
                <a:gd name="connsiteY1" fmla="*/ 1706880 h 2605699"/>
                <a:gd name="connsiteX2" fmla="*/ 58285 w 6184765"/>
                <a:gd name="connsiteY2" fmla="*/ 2042160 h 2605699"/>
                <a:gd name="connsiteX3" fmla="*/ 88765 w 6184765"/>
                <a:gd name="connsiteY3" fmla="*/ 2209800 h 2605699"/>
                <a:gd name="connsiteX4" fmla="*/ 104005 w 6184765"/>
                <a:gd name="connsiteY4" fmla="*/ 2255520 h 2605699"/>
                <a:gd name="connsiteX5" fmla="*/ 164965 w 6184765"/>
                <a:gd name="connsiteY5" fmla="*/ 2346960 h 2605699"/>
                <a:gd name="connsiteX6" fmla="*/ 256405 w 6184765"/>
                <a:gd name="connsiteY6" fmla="*/ 2392680 h 2605699"/>
                <a:gd name="connsiteX7" fmla="*/ 347845 w 6184765"/>
                <a:gd name="connsiteY7" fmla="*/ 2423160 h 2605699"/>
                <a:gd name="connsiteX8" fmla="*/ 393565 w 6184765"/>
                <a:gd name="connsiteY8" fmla="*/ 2438400 h 2605699"/>
                <a:gd name="connsiteX9" fmla="*/ 1048885 w 6184765"/>
                <a:gd name="connsiteY9" fmla="*/ 2468880 h 2605699"/>
                <a:gd name="connsiteX10" fmla="*/ 3746365 w 6184765"/>
                <a:gd name="connsiteY10" fmla="*/ 2468880 h 2605699"/>
                <a:gd name="connsiteX11" fmla="*/ 3837805 w 6184765"/>
                <a:gd name="connsiteY11" fmla="*/ 2453640 h 2605699"/>
                <a:gd name="connsiteX12" fmla="*/ 4035925 w 6184765"/>
                <a:gd name="connsiteY12" fmla="*/ 2407920 h 2605699"/>
                <a:gd name="connsiteX13" fmla="*/ 4081645 w 6184765"/>
                <a:gd name="connsiteY13" fmla="*/ 2392680 h 2605699"/>
                <a:gd name="connsiteX14" fmla="*/ 4340725 w 6184765"/>
                <a:gd name="connsiteY14" fmla="*/ 2362200 h 2605699"/>
                <a:gd name="connsiteX15" fmla="*/ 4493125 w 6184765"/>
                <a:gd name="connsiteY15" fmla="*/ 2331720 h 2605699"/>
                <a:gd name="connsiteX16" fmla="*/ 4706485 w 6184765"/>
                <a:gd name="connsiteY16" fmla="*/ 2301240 h 2605699"/>
                <a:gd name="connsiteX17" fmla="*/ 4767445 w 6184765"/>
                <a:gd name="connsiteY17" fmla="*/ 2286000 h 2605699"/>
                <a:gd name="connsiteX18" fmla="*/ 4935085 w 6184765"/>
                <a:gd name="connsiteY18" fmla="*/ 2255520 h 2605699"/>
                <a:gd name="connsiteX19" fmla="*/ 5026525 w 6184765"/>
                <a:gd name="connsiteY19" fmla="*/ 2225040 h 2605699"/>
                <a:gd name="connsiteX20" fmla="*/ 5117965 w 6184765"/>
                <a:gd name="connsiteY20" fmla="*/ 2194560 h 2605699"/>
                <a:gd name="connsiteX21" fmla="*/ 5163685 w 6184765"/>
                <a:gd name="connsiteY21" fmla="*/ 2179320 h 2605699"/>
                <a:gd name="connsiteX22" fmla="*/ 5209405 w 6184765"/>
                <a:gd name="connsiteY22" fmla="*/ 2148840 h 2605699"/>
                <a:gd name="connsiteX23" fmla="*/ 5300845 w 6184765"/>
                <a:gd name="connsiteY23" fmla="*/ 2118360 h 2605699"/>
                <a:gd name="connsiteX24" fmla="*/ 5346565 w 6184765"/>
                <a:gd name="connsiteY24" fmla="*/ 2087880 h 2605699"/>
                <a:gd name="connsiteX25" fmla="*/ 5438005 w 6184765"/>
                <a:gd name="connsiteY25" fmla="*/ 2057400 h 2605699"/>
                <a:gd name="connsiteX26" fmla="*/ 5529445 w 6184765"/>
                <a:gd name="connsiteY26" fmla="*/ 1996440 h 2605699"/>
                <a:gd name="connsiteX27" fmla="*/ 5605645 w 6184765"/>
                <a:gd name="connsiteY27" fmla="*/ 1935480 h 2605699"/>
                <a:gd name="connsiteX28" fmla="*/ 5681845 w 6184765"/>
                <a:gd name="connsiteY28" fmla="*/ 1874520 h 2605699"/>
                <a:gd name="connsiteX29" fmla="*/ 5758045 w 6184765"/>
                <a:gd name="connsiteY29" fmla="*/ 1798320 h 2605699"/>
                <a:gd name="connsiteX30" fmla="*/ 5849485 w 6184765"/>
                <a:gd name="connsiteY30" fmla="*/ 1722120 h 2605699"/>
                <a:gd name="connsiteX31" fmla="*/ 5925685 w 6184765"/>
                <a:gd name="connsiteY31" fmla="*/ 1584960 h 2605699"/>
                <a:gd name="connsiteX32" fmla="*/ 5971405 w 6184765"/>
                <a:gd name="connsiteY32" fmla="*/ 1554480 h 2605699"/>
                <a:gd name="connsiteX33" fmla="*/ 6001885 w 6184765"/>
                <a:gd name="connsiteY33" fmla="*/ 1463040 h 2605699"/>
                <a:gd name="connsiteX34" fmla="*/ 6017125 w 6184765"/>
                <a:gd name="connsiteY34" fmla="*/ 1417320 h 2605699"/>
                <a:gd name="connsiteX35" fmla="*/ 6078085 w 6184765"/>
                <a:gd name="connsiteY35" fmla="*/ 1325880 h 2605699"/>
                <a:gd name="connsiteX36" fmla="*/ 6123805 w 6184765"/>
                <a:gd name="connsiteY36" fmla="*/ 1188720 h 2605699"/>
                <a:gd name="connsiteX37" fmla="*/ 6169525 w 6184765"/>
                <a:gd name="connsiteY37" fmla="*/ 1051560 h 2605699"/>
                <a:gd name="connsiteX38" fmla="*/ 6184765 w 6184765"/>
                <a:gd name="connsiteY38" fmla="*/ 1005840 h 2605699"/>
                <a:gd name="connsiteX39" fmla="*/ 6169525 w 6184765"/>
                <a:gd name="connsiteY39" fmla="*/ 548640 h 2605699"/>
                <a:gd name="connsiteX40" fmla="*/ 6154285 w 6184765"/>
                <a:gd name="connsiteY40" fmla="*/ 502920 h 2605699"/>
                <a:gd name="connsiteX41" fmla="*/ 6108565 w 6184765"/>
                <a:gd name="connsiteY41" fmla="*/ 320040 h 2605699"/>
                <a:gd name="connsiteX42" fmla="*/ 6093325 w 6184765"/>
                <a:gd name="connsiteY42" fmla="*/ 274320 h 2605699"/>
                <a:gd name="connsiteX43" fmla="*/ 6078085 w 6184765"/>
                <a:gd name="connsiteY43" fmla="*/ 228600 h 2605699"/>
                <a:gd name="connsiteX44" fmla="*/ 6032365 w 6184765"/>
                <a:gd name="connsiteY44" fmla="*/ 198120 h 2605699"/>
                <a:gd name="connsiteX45" fmla="*/ 5971405 w 6184765"/>
                <a:gd name="connsiteY45" fmla="*/ 121920 h 2605699"/>
                <a:gd name="connsiteX46" fmla="*/ 5956165 w 6184765"/>
                <a:gd name="connsiteY46" fmla="*/ 76200 h 2605699"/>
                <a:gd name="connsiteX47" fmla="*/ 5864725 w 6184765"/>
                <a:gd name="connsiteY47" fmla="*/ 45720 h 2605699"/>
                <a:gd name="connsiteX48" fmla="*/ 5773285 w 6184765"/>
                <a:gd name="connsiteY48" fmla="*/ 15240 h 2605699"/>
                <a:gd name="connsiteX49" fmla="*/ 5727565 w 6184765"/>
                <a:gd name="connsiteY49" fmla="*/ 0 h 2605699"/>
                <a:gd name="connsiteX50" fmla="*/ 5377045 w 6184765"/>
                <a:gd name="connsiteY50" fmla="*/ 15240 h 2605699"/>
                <a:gd name="connsiteX51" fmla="*/ 5285605 w 6184765"/>
                <a:gd name="connsiteY51" fmla="*/ 30480 h 2605699"/>
                <a:gd name="connsiteX52" fmla="*/ 5057005 w 6184765"/>
                <a:gd name="connsiteY52" fmla="*/ 60960 h 2605699"/>
                <a:gd name="connsiteX53" fmla="*/ 4996045 w 6184765"/>
                <a:gd name="connsiteY53" fmla="*/ 76200 h 2605699"/>
                <a:gd name="connsiteX54" fmla="*/ 4142605 w 6184765"/>
                <a:gd name="connsiteY54" fmla="*/ 91440 h 2605699"/>
                <a:gd name="connsiteX55" fmla="*/ 3853045 w 6184765"/>
                <a:gd name="connsiteY55" fmla="*/ 121920 h 2605699"/>
                <a:gd name="connsiteX56" fmla="*/ 3578725 w 6184765"/>
                <a:gd name="connsiteY56" fmla="*/ 152400 h 2605699"/>
                <a:gd name="connsiteX57" fmla="*/ 2892925 w 6184765"/>
                <a:gd name="connsiteY57" fmla="*/ 167640 h 2605699"/>
                <a:gd name="connsiteX58" fmla="*/ 2694805 w 6184765"/>
                <a:gd name="connsiteY58" fmla="*/ 182880 h 2605699"/>
                <a:gd name="connsiteX59" fmla="*/ 1902325 w 6184765"/>
                <a:gd name="connsiteY59" fmla="*/ 213360 h 2605699"/>
                <a:gd name="connsiteX60" fmla="*/ 1780405 w 6184765"/>
                <a:gd name="connsiteY60" fmla="*/ 228600 h 2605699"/>
                <a:gd name="connsiteX61" fmla="*/ 1734685 w 6184765"/>
                <a:gd name="connsiteY61" fmla="*/ 243840 h 2605699"/>
                <a:gd name="connsiteX62" fmla="*/ 1521325 w 6184765"/>
                <a:gd name="connsiteY62" fmla="*/ 259080 h 2605699"/>
                <a:gd name="connsiteX63" fmla="*/ 1429885 w 6184765"/>
                <a:gd name="connsiteY63" fmla="*/ 274320 h 2605699"/>
                <a:gd name="connsiteX64" fmla="*/ 1292725 w 6184765"/>
                <a:gd name="connsiteY64" fmla="*/ 289560 h 2605699"/>
                <a:gd name="connsiteX65" fmla="*/ 1170805 w 6184765"/>
                <a:gd name="connsiteY65" fmla="*/ 304800 h 2605699"/>
                <a:gd name="connsiteX66" fmla="*/ 1064125 w 6184765"/>
                <a:gd name="connsiteY66" fmla="*/ 320040 h 2605699"/>
                <a:gd name="connsiteX67" fmla="*/ 987925 w 6184765"/>
                <a:gd name="connsiteY67" fmla="*/ 335280 h 2605699"/>
                <a:gd name="connsiteX68" fmla="*/ 850765 w 6184765"/>
                <a:gd name="connsiteY68" fmla="*/ 350520 h 2605699"/>
                <a:gd name="connsiteX69" fmla="*/ 805045 w 6184765"/>
                <a:gd name="connsiteY69" fmla="*/ 365760 h 2605699"/>
                <a:gd name="connsiteX70" fmla="*/ 698365 w 6184765"/>
                <a:gd name="connsiteY70" fmla="*/ 381000 h 2605699"/>
                <a:gd name="connsiteX71" fmla="*/ 530725 w 6184765"/>
                <a:gd name="connsiteY71" fmla="*/ 411480 h 2605699"/>
                <a:gd name="connsiteX72" fmla="*/ 439285 w 6184765"/>
                <a:gd name="connsiteY72" fmla="*/ 441960 h 2605699"/>
                <a:gd name="connsiteX73" fmla="*/ 393565 w 6184765"/>
                <a:gd name="connsiteY73" fmla="*/ 457200 h 2605699"/>
                <a:gd name="connsiteX74" fmla="*/ 363085 w 6184765"/>
                <a:gd name="connsiteY74" fmla="*/ 502920 h 2605699"/>
                <a:gd name="connsiteX75" fmla="*/ 317365 w 6184765"/>
                <a:gd name="connsiteY75" fmla="*/ 518160 h 2605699"/>
                <a:gd name="connsiteX76" fmla="*/ 271645 w 6184765"/>
                <a:gd name="connsiteY76" fmla="*/ 548640 h 2605699"/>
                <a:gd name="connsiteX77" fmla="*/ 241165 w 6184765"/>
                <a:gd name="connsiteY77" fmla="*/ 594360 h 2605699"/>
                <a:gd name="connsiteX78" fmla="*/ 195445 w 6184765"/>
                <a:gd name="connsiteY78" fmla="*/ 624840 h 2605699"/>
                <a:gd name="connsiteX79" fmla="*/ 180205 w 6184765"/>
                <a:gd name="connsiteY79" fmla="*/ 670560 h 2605699"/>
                <a:gd name="connsiteX80" fmla="*/ 119245 w 6184765"/>
                <a:gd name="connsiteY80" fmla="*/ 762000 h 2605699"/>
                <a:gd name="connsiteX81" fmla="*/ 88765 w 6184765"/>
                <a:gd name="connsiteY81" fmla="*/ 853440 h 2605699"/>
                <a:gd name="connsiteX82" fmla="*/ 73525 w 6184765"/>
                <a:gd name="connsiteY82" fmla="*/ 899160 h 2605699"/>
                <a:gd name="connsiteX83" fmla="*/ 43045 w 6184765"/>
                <a:gd name="connsiteY83" fmla="*/ 1310640 h 2605699"/>
                <a:gd name="connsiteX84" fmla="*/ 12565 w 6184765"/>
                <a:gd name="connsiteY84" fmla="*/ 1478280 h 2605699"/>
                <a:gd name="connsiteX85" fmla="*/ 43045 w 6184765"/>
                <a:gd name="connsiteY85" fmla="*/ 1615440 h 2605699"/>
                <a:gd name="connsiteX86" fmla="*/ 58285 w 6184765"/>
                <a:gd name="connsiteY86" fmla="*/ 1706880 h 260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184765" h="2605699">
                  <a:moveTo>
                    <a:pt x="73525" y="1630680"/>
                  </a:moveTo>
                  <a:cubicBezTo>
                    <a:pt x="78605" y="1656080"/>
                    <a:pt x="88765" y="1680977"/>
                    <a:pt x="88765" y="1706880"/>
                  </a:cubicBezTo>
                  <a:cubicBezTo>
                    <a:pt x="88765" y="1908013"/>
                    <a:pt x="85472" y="1906224"/>
                    <a:pt x="58285" y="2042160"/>
                  </a:cubicBezTo>
                  <a:cubicBezTo>
                    <a:pt x="65079" y="2082922"/>
                    <a:pt x="78115" y="2167200"/>
                    <a:pt x="88765" y="2209800"/>
                  </a:cubicBezTo>
                  <a:cubicBezTo>
                    <a:pt x="92661" y="2225385"/>
                    <a:pt x="96203" y="2241477"/>
                    <a:pt x="104005" y="2255520"/>
                  </a:cubicBezTo>
                  <a:cubicBezTo>
                    <a:pt x="121795" y="2287542"/>
                    <a:pt x="130212" y="2335376"/>
                    <a:pt x="164965" y="2346960"/>
                  </a:cubicBezTo>
                  <a:cubicBezTo>
                    <a:pt x="331706" y="2402540"/>
                    <a:pt x="79146" y="2313898"/>
                    <a:pt x="256405" y="2392680"/>
                  </a:cubicBezTo>
                  <a:cubicBezTo>
                    <a:pt x="285765" y="2405729"/>
                    <a:pt x="317365" y="2413000"/>
                    <a:pt x="347845" y="2423160"/>
                  </a:cubicBezTo>
                  <a:lnTo>
                    <a:pt x="393565" y="2438400"/>
                  </a:lnTo>
                  <a:cubicBezTo>
                    <a:pt x="632118" y="2517918"/>
                    <a:pt x="423226" y="2453239"/>
                    <a:pt x="1048885" y="2468880"/>
                  </a:cubicBezTo>
                  <a:cubicBezTo>
                    <a:pt x="2006617" y="2605699"/>
                    <a:pt x="1213003" y="2497668"/>
                    <a:pt x="3746365" y="2468880"/>
                  </a:cubicBezTo>
                  <a:cubicBezTo>
                    <a:pt x="3777263" y="2468529"/>
                    <a:pt x="3807403" y="2459168"/>
                    <a:pt x="3837805" y="2453640"/>
                  </a:cubicBezTo>
                  <a:cubicBezTo>
                    <a:pt x="3890999" y="2443968"/>
                    <a:pt x="3992512" y="2422391"/>
                    <a:pt x="4035925" y="2407920"/>
                  </a:cubicBezTo>
                  <a:cubicBezTo>
                    <a:pt x="4051165" y="2402840"/>
                    <a:pt x="4065963" y="2396165"/>
                    <a:pt x="4081645" y="2392680"/>
                  </a:cubicBezTo>
                  <a:cubicBezTo>
                    <a:pt x="4166330" y="2373861"/>
                    <a:pt x="4255079" y="2369986"/>
                    <a:pt x="4340725" y="2362200"/>
                  </a:cubicBezTo>
                  <a:cubicBezTo>
                    <a:pt x="4418999" y="2342632"/>
                    <a:pt x="4399708" y="2345733"/>
                    <a:pt x="4493125" y="2331720"/>
                  </a:cubicBezTo>
                  <a:cubicBezTo>
                    <a:pt x="4564172" y="2321063"/>
                    <a:pt x="4636788" y="2318664"/>
                    <a:pt x="4706485" y="2301240"/>
                  </a:cubicBezTo>
                  <a:cubicBezTo>
                    <a:pt x="4726805" y="2296160"/>
                    <a:pt x="4746906" y="2290108"/>
                    <a:pt x="4767445" y="2286000"/>
                  </a:cubicBezTo>
                  <a:cubicBezTo>
                    <a:pt x="4811009" y="2277287"/>
                    <a:pt x="4890136" y="2267779"/>
                    <a:pt x="4935085" y="2255520"/>
                  </a:cubicBezTo>
                  <a:cubicBezTo>
                    <a:pt x="4966082" y="2247066"/>
                    <a:pt x="4996045" y="2235200"/>
                    <a:pt x="5026525" y="2225040"/>
                  </a:cubicBezTo>
                  <a:lnTo>
                    <a:pt x="5117965" y="2194560"/>
                  </a:lnTo>
                  <a:cubicBezTo>
                    <a:pt x="5133205" y="2189480"/>
                    <a:pt x="5150319" y="2188231"/>
                    <a:pt x="5163685" y="2179320"/>
                  </a:cubicBezTo>
                  <a:cubicBezTo>
                    <a:pt x="5178925" y="2169160"/>
                    <a:pt x="5192667" y="2156279"/>
                    <a:pt x="5209405" y="2148840"/>
                  </a:cubicBezTo>
                  <a:cubicBezTo>
                    <a:pt x="5238765" y="2135791"/>
                    <a:pt x="5274112" y="2136182"/>
                    <a:pt x="5300845" y="2118360"/>
                  </a:cubicBezTo>
                  <a:cubicBezTo>
                    <a:pt x="5316085" y="2108200"/>
                    <a:pt x="5329827" y="2095319"/>
                    <a:pt x="5346565" y="2087880"/>
                  </a:cubicBezTo>
                  <a:cubicBezTo>
                    <a:pt x="5375925" y="2074831"/>
                    <a:pt x="5411272" y="2075222"/>
                    <a:pt x="5438005" y="2057400"/>
                  </a:cubicBezTo>
                  <a:lnTo>
                    <a:pt x="5529445" y="1996440"/>
                  </a:lnTo>
                  <a:cubicBezTo>
                    <a:pt x="5616796" y="1865413"/>
                    <a:pt x="5500485" y="2019608"/>
                    <a:pt x="5605645" y="1935480"/>
                  </a:cubicBezTo>
                  <a:cubicBezTo>
                    <a:pt x="5704122" y="1856698"/>
                    <a:pt x="5566927" y="1912826"/>
                    <a:pt x="5681845" y="1874520"/>
                  </a:cubicBezTo>
                  <a:cubicBezTo>
                    <a:pt x="5737725" y="1790700"/>
                    <a:pt x="5681845" y="1861820"/>
                    <a:pt x="5758045" y="1798320"/>
                  </a:cubicBezTo>
                  <a:cubicBezTo>
                    <a:pt x="5875388" y="1700534"/>
                    <a:pt x="5735971" y="1797796"/>
                    <a:pt x="5849485" y="1722120"/>
                  </a:cubicBezTo>
                  <a:cubicBezTo>
                    <a:pt x="5865366" y="1674476"/>
                    <a:pt x="5880768" y="1614905"/>
                    <a:pt x="5925685" y="1584960"/>
                  </a:cubicBezTo>
                  <a:lnTo>
                    <a:pt x="5971405" y="1554480"/>
                  </a:lnTo>
                  <a:lnTo>
                    <a:pt x="6001885" y="1463040"/>
                  </a:lnTo>
                  <a:cubicBezTo>
                    <a:pt x="6006965" y="1447800"/>
                    <a:pt x="6008214" y="1430686"/>
                    <a:pt x="6017125" y="1417320"/>
                  </a:cubicBezTo>
                  <a:cubicBezTo>
                    <a:pt x="6037445" y="1386840"/>
                    <a:pt x="6066501" y="1360633"/>
                    <a:pt x="6078085" y="1325880"/>
                  </a:cubicBezTo>
                  <a:lnTo>
                    <a:pt x="6123805" y="1188720"/>
                  </a:lnTo>
                  <a:lnTo>
                    <a:pt x="6169525" y="1051560"/>
                  </a:lnTo>
                  <a:lnTo>
                    <a:pt x="6184765" y="1005840"/>
                  </a:lnTo>
                  <a:cubicBezTo>
                    <a:pt x="6179685" y="853440"/>
                    <a:pt x="6178750" y="700845"/>
                    <a:pt x="6169525" y="548640"/>
                  </a:cubicBezTo>
                  <a:cubicBezTo>
                    <a:pt x="6168553" y="532605"/>
                    <a:pt x="6157770" y="518602"/>
                    <a:pt x="6154285" y="502920"/>
                  </a:cubicBezTo>
                  <a:cubicBezTo>
                    <a:pt x="6113241" y="318223"/>
                    <a:pt x="6170154" y="504808"/>
                    <a:pt x="6108565" y="320040"/>
                  </a:cubicBezTo>
                  <a:lnTo>
                    <a:pt x="6093325" y="274320"/>
                  </a:lnTo>
                  <a:cubicBezTo>
                    <a:pt x="6088245" y="259080"/>
                    <a:pt x="6091451" y="237511"/>
                    <a:pt x="6078085" y="228600"/>
                  </a:cubicBezTo>
                  <a:lnTo>
                    <a:pt x="6032365" y="198120"/>
                  </a:lnTo>
                  <a:cubicBezTo>
                    <a:pt x="5994059" y="83202"/>
                    <a:pt x="6050187" y="220397"/>
                    <a:pt x="5971405" y="121920"/>
                  </a:cubicBezTo>
                  <a:cubicBezTo>
                    <a:pt x="5961370" y="109376"/>
                    <a:pt x="5969237" y="85537"/>
                    <a:pt x="5956165" y="76200"/>
                  </a:cubicBezTo>
                  <a:cubicBezTo>
                    <a:pt x="5930021" y="57526"/>
                    <a:pt x="5895205" y="55880"/>
                    <a:pt x="5864725" y="45720"/>
                  </a:cubicBezTo>
                  <a:lnTo>
                    <a:pt x="5773285" y="15240"/>
                  </a:lnTo>
                  <a:lnTo>
                    <a:pt x="5727565" y="0"/>
                  </a:lnTo>
                  <a:cubicBezTo>
                    <a:pt x="5610725" y="5080"/>
                    <a:pt x="5493718" y="7194"/>
                    <a:pt x="5377045" y="15240"/>
                  </a:cubicBezTo>
                  <a:cubicBezTo>
                    <a:pt x="5346218" y="17366"/>
                    <a:pt x="5316195" y="26110"/>
                    <a:pt x="5285605" y="30480"/>
                  </a:cubicBezTo>
                  <a:cubicBezTo>
                    <a:pt x="5223687" y="39325"/>
                    <a:pt x="5120343" y="49444"/>
                    <a:pt x="5057005" y="60960"/>
                  </a:cubicBezTo>
                  <a:cubicBezTo>
                    <a:pt x="5036397" y="64707"/>
                    <a:pt x="5016979" y="75502"/>
                    <a:pt x="4996045" y="76200"/>
                  </a:cubicBezTo>
                  <a:cubicBezTo>
                    <a:pt x="4711678" y="85679"/>
                    <a:pt x="4427085" y="86360"/>
                    <a:pt x="4142605" y="91440"/>
                  </a:cubicBezTo>
                  <a:cubicBezTo>
                    <a:pt x="3925431" y="122465"/>
                    <a:pt x="4156763" y="91548"/>
                    <a:pt x="3853045" y="121920"/>
                  </a:cubicBezTo>
                  <a:cubicBezTo>
                    <a:pt x="3761499" y="131075"/>
                    <a:pt x="3670705" y="150356"/>
                    <a:pt x="3578725" y="152400"/>
                  </a:cubicBezTo>
                  <a:lnTo>
                    <a:pt x="2892925" y="167640"/>
                  </a:lnTo>
                  <a:lnTo>
                    <a:pt x="2694805" y="182880"/>
                  </a:lnTo>
                  <a:cubicBezTo>
                    <a:pt x="2446569" y="197065"/>
                    <a:pt x="2145079" y="205268"/>
                    <a:pt x="1902325" y="213360"/>
                  </a:cubicBezTo>
                  <a:cubicBezTo>
                    <a:pt x="1861685" y="218440"/>
                    <a:pt x="1820701" y="221274"/>
                    <a:pt x="1780405" y="228600"/>
                  </a:cubicBezTo>
                  <a:cubicBezTo>
                    <a:pt x="1764600" y="231474"/>
                    <a:pt x="1750639" y="241963"/>
                    <a:pt x="1734685" y="243840"/>
                  </a:cubicBezTo>
                  <a:cubicBezTo>
                    <a:pt x="1663872" y="252171"/>
                    <a:pt x="1592445" y="254000"/>
                    <a:pt x="1521325" y="259080"/>
                  </a:cubicBezTo>
                  <a:cubicBezTo>
                    <a:pt x="1490845" y="264160"/>
                    <a:pt x="1460514" y="270236"/>
                    <a:pt x="1429885" y="274320"/>
                  </a:cubicBezTo>
                  <a:cubicBezTo>
                    <a:pt x="1384287" y="280400"/>
                    <a:pt x="1338411" y="284185"/>
                    <a:pt x="1292725" y="289560"/>
                  </a:cubicBezTo>
                  <a:lnTo>
                    <a:pt x="1170805" y="304800"/>
                  </a:lnTo>
                  <a:cubicBezTo>
                    <a:pt x="1135199" y="309547"/>
                    <a:pt x="1099557" y="314135"/>
                    <a:pt x="1064125" y="320040"/>
                  </a:cubicBezTo>
                  <a:cubicBezTo>
                    <a:pt x="1038574" y="324298"/>
                    <a:pt x="1013568" y="331617"/>
                    <a:pt x="987925" y="335280"/>
                  </a:cubicBezTo>
                  <a:cubicBezTo>
                    <a:pt x="942386" y="341786"/>
                    <a:pt x="896485" y="345440"/>
                    <a:pt x="850765" y="350520"/>
                  </a:cubicBezTo>
                  <a:cubicBezTo>
                    <a:pt x="835525" y="355600"/>
                    <a:pt x="820797" y="362610"/>
                    <a:pt x="805045" y="365760"/>
                  </a:cubicBezTo>
                  <a:cubicBezTo>
                    <a:pt x="769822" y="372805"/>
                    <a:pt x="733868" y="375538"/>
                    <a:pt x="698365" y="381000"/>
                  </a:cubicBezTo>
                  <a:cubicBezTo>
                    <a:pt x="671714" y="385100"/>
                    <a:pt x="561496" y="403088"/>
                    <a:pt x="530725" y="411480"/>
                  </a:cubicBezTo>
                  <a:cubicBezTo>
                    <a:pt x="499728" y="419934"/>
                    <a:pt x="469765" y="431800"/>
                    <a:pt x="439285" y="441960"/>
                  </a:cubicBezTo>
                  <a:lnTo>
                    <a:pt x="393565" y="457200"/>
                  </a:lnTo>
                  <a:cubicBezTo>
                    <a:pt x="383405" y="472440"/>
                    <a:pt x="377388" y="491478"/>
                    <a:pt x="363085" y="502920"/>
                  </a:cubicBezTo>
                  <a:cubicBezTo>
                    <a:pt x="350541" y="512955"/>
                    <a:pt x="331733" y="510976"/>
                    <a:pt x="317365" y="518160"/>
                  </a:cubicBezTo>
                  <a:cubicBezTo>
                    <a:pt x="300982" y="526351"/>
                    <a:pt x="286885" y="538480"/>
                    <a:pt x="271645" y="548640"/>
                  </a:cubicBezTo>
                  <a:cubicBezTo>
                    <a:pt x="261485" y="563880"/>
                    <a:pt x="254117" y="581408"/>
                    <a:pt x="241165" y="594360"/>
                  </a:cubicBezTo>
                  <a:cubicBezTo>
                    <a:pt x="228213" y="607312"/>
                    <a:pt x="206887" y="610537"/>
                    <a:pt x="195445" y="624840"/>
                  </a:cubicBezTo>
                  <a:cubicBezTo>
                    <a:pt x="185410" y="637384"/>
                    <a:pt x="188007" y="656517"/>
                    <a:pt x="180205" y="670560"/>
                  </a:cubicBezTo>
                  <a:cubicBezTo>
                    <a:pt x="162415" y="702582"/>
                    <a:pt x="130829" y="727247"/>
                    <a:pt x="119245" y="762000"/>
                  </a:cubicBezTo>
                  <a:lnTo>
                    <a:pt x="88765" y="853440"/>
                  </a:lnTo>
                  <a:lnTo>
                    <a:pt x="73525" y="899160"/>
                  </a:lnTo>
                  <a:cubicBezTo>
                    <a:pt x="65725" y="1023958"/>
                    <a:pt x="58120" y="1182499"/>
                    <a:pt x="43045" y="1310640"/>
                  </a:cubicBezTo>
                  <a:cubicBezTo>
                    <a:pt x="37474" y="1357993"/>
                    <a:pt x="22190" y="1430155"/>
                    <a:pt x="12565" y="1478280"/>
                  </a:cubicBezTo>
                  <a:cubicBezTo>
                    <a:pt x="58529" y="1708102"/>
                    <a:pt x="0" y="1421738"/>
                    <a:pt x="43045" y="1615440"/>
                  </a:cubicBezTo>
                  <a:cubicBezTo>
                    <a:pt x="59281" y="1688503"/>
                    <a:pt x="58285" y="1667329"/>
                    <a:pt x="58285" y="1706880"/>
                  </a:cubicBezTo>
                </a:path>
              </a:pathLst>
            </a:cu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422" name="Freeform 91"/>
            <p:cNvSpPr>
              <a:spLocks/>
            </p:cNvSpPr>
            <p:nvPr/>
          </p:nvSpPr>
          <p:spPr bwMode="auto">
            <a:xfrm>
              <a:off x="6324600" y="4419600"/>
              <a:ext cx="990600" cy="723900"/>
            </a:xfrm>
            <a:custGeom>
              <a:avLst/>
              <a:gdLst>
                <a:gd name="T0" fmla="*/ 2147483647 w 672"/>
                <a:gd name="T1" fmla="*/ 2147483647 h 456"/>
                <a:gd name="T2" fmla="*/ 2147483647 w 672"/>
                <a:gd name="T3" fmla="*/ 2147483647 h 456"/>
                <a:gd name="T4" fmla="*/ 2147483647 w 672"/>
                <a:gd name="T5" fmla="*/ 2147483647 h 456"/>
                <a:gd name="T6" fmla="*/ 0 w 672"/>
                <a:gd name="T7" fmla="*/ 2147483647 h 456"/>
                <a:gd name="T8" fmla="*/ 0 60000 65536"/>
                <a:gd name="T9" fmla="*/ 0 60000 65536"/>
                <a:gd name="T10" fmla="*/ 0 60000 65536"/>
                <a:gd name="T11" fmla="*/ 0 60000 65536"/>
                <a:gd name="T12" fmla="*/ 0 w 672"/>
                <a:gd name="T13" fmla="*/ 0 h 456"/>
                <a:gd name="T14" fmla="*/ 672 w 672"/>
                <a:gd name="T15" fmla="*/ 456 h 456"/>
              </a:gdLst>
              <a:ahLst/>
              <a:cxnLst>
                <a:cxn ang="T8">
                  <a:pos x="T0" y="T1"/>
                </a:cxn>
                <a:cxn ang="T9">
                  <a:pos x="T2" y="T3"/>
                </a:cxn>
                <a:cxn ang="T10">
                  <a:pos x="T4" y="T5"/>
                </a:cxn>
                <a:cxn ang="T11">
                  <a:pos x="T6" y="T7"/>
                </a:cxn>
              </a:cxnLst>
              <a:rect l="T12" t="T13" r="T14" b="T15"/>
              <a:pathLst>
                <a:path w="672" h="456">
                  <a:moveTo>
                    <a:pt x="672" y="456"/>
                  </a:moveTo>
                  <a:cubicBezTo>
                    <a:pt x="592" y="396"/>
                    <a:pt x="512" y="336"/>
                    <a:pt x="432" y="264"/>
                  </a:cubicBezTo>
                  <a:cubicBezTo>
                    <a:pt x="352" y="192"/>
                    <a:pt x="264" y="48"/>
                    <a:pt x="192" y="24"/>
                  </a:cubicBezTo>
                  <a:cubicBezTo>
                    <a:pt x="120" y="0"/>
                    <a:pt x="32" y="96"/>
                    <a:pt x="0" y="120"/>
                  </a:cubicBezTo>
                </a:path>
              </a:pathLst>
            </a:custGeom>
            <a:noFill/>
            <a:ln w="38100">
              <a:solidFill>
                <a:schemeClr val="tx1"/>
              </a:solidFill>
              <a:round/>
              <a:headEnd/>
              <a:tailEnd type="triangle" w="med" len="med"/>
            </a:ln>
          </p:spPr>
          <p:txBody>
            <a:bodyPr/>
            <a:lstStyle/>
            <a:p>
              <a:endParaRPr lang="en-US"/>
            </a:p>
          </p:txBody>
        </p:sp>
        <p:sp>
          <p:nvSpPr>
            <p:cNvPr id="23601" name="AutoShape 86"/>
            <p:cNvSpPr>
              <a:spLocks noChangeArrowheads="1"/>
            </p:cNvSpPr>
            <p:nvPr/>
          </p:nvSpPr>
          <p:spPr bwMode="auto">
            <a:xfrm rot="20612849">
              <a:off x="4940300" y="3808413"/>
              <a:ext cx="6096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en-US"/>
            </a:p>
          </p:txBody>
        </p:sp>
        <p:sp>
          <p:nvSpPr>
            <p:cNvPr id="16424" name="Text Box 81"/>
            <p:cNvSpPr txBox="1">
              <a:spLocks noChangeArrowheads="1"/>
            </p:cNvSpPr>
            <p:nvPr/>
          </p:nvSpPr>
          <p:spPr bwMode="auto">
            <a:xfrm>
              <a:off x="4191000" y="3352800"/>
              <a:ext cx="1720850" cy="646331"/>
            </a:xfrm>
            <a:prstGeom prst="rect">
              <a:avLst/>
            </a:prstGeom>
            <a:noFill/>
            <a:ln w="9525">
              <a:noFill/>
              <a:miter lim="800000"/>
              <a:headEnd/>
              <a:tailEnd/>
            </a:ln>
          </p:spPr>
          <p:txBody>
            <a:bodyPr>
              <a:spAutoFit/>
            </a:bodyPr>
            <a:lstStyle/>
            <a:p>
              <a:r>
                <a:rPr lang="en-US" sz="1200"/>
                <a:t>increased</a:t>
              </a:r>
            </a:p>
            <a:p>
              <a:r>
                <a:rPr lang="en-US" sz="1200"/>
                <a:t>moisture transport,  AEW</a:t>
              </a:r>
            </a:p>
          </p:txBody>
        </p:sp>
        <p:sp>
          <p:nvSpPr>
            <p:cNvPr id="16425" name="Line 96"/>
            <p:cNvSpPr>
              <a:spLocks noChangeShapeType="1"/>
            </p:cNvSpPr>
            <p:nvPr/>
          </p:nvSpPr>
          <p:spPr bwMode="auto">
            <a:xfrm flipH="1" flipV="1">
              <a:off x="6096000" y="3200400"/>
              <a:ext cx="0" cy="457200"/>
            </a:xfrm>
            <a:prstGeom prst="line">
              <a:avLst/>
            </a:prstGeom>
            <a:noFill/>
            <a:ln w="9525">
              <a:solidFill>
                <a:schemeClr val="tx1"/>
              </a:solidFill>
              <a:round/>
              <a:headEnd/>
              <a:tailEnd type="triangle" w="lg" len="lg"/>
            </a:ln>
          </p:spPr>
          <p:txBody>
            <a:bodyPr/>
            <a:lstStyle/>
            <a:p>
              <a:endParaRPr lang="en-US"/>
            </a:p>
          </p:txBody>
        </p:sp>
        <p:sp>
          <p:nvSpPr>
            <p:cNvPr id="16426" name="Freeform 87"/>
            <p:cNvSpPr>
              <a:spLocks/>
            </p:cNvSpPr>
            <p:nvPr/>
          </p:nvSpPr>
          <p:spPr bwMode="auto">
            <a:xfrm rot="-557643">
              <a:off x="5060336" y="4416258"/>
              <a:ext cx="939800" cy="461963"/>
            </a:xfrm>
            <a:custGeom>
              <a:avLst/>
              <a:gdLst>
                <a:gd name="T0" fmla="*/ 0 w 768"/>
                <a:gd name="T1" fmla="*/ 2147483647 h 224"/>
                <a:gd name="T2" fmla="*/ 2147483647 w 768"/>
                <a:gd name="T3" fmla="*/ 2147483647 h 224"/>
                <a:gd name="T4" fmla="*/ 2147483647 w 768"/>
                <a:gd name="T5" fmla="*/ 2147483647 h 224"/>
                <a:gd name="T6" fmla="*/ 0 60000 65536"/>
                <a:gd name="T7" fmla="*/ 0 60000 65536"/>
                <a:gd name="T8" fmla="*/ 0 60000 65536"/>
                <a:gd name="T9" fmla="*/ 0 w 768"/>
                <a:gd name="T10" fmla="*/ 0 h 224"/>
                <a:gd name="T11" fmla="*/ 768 w 768"/>
                <a:gd name="T12" fmla="*/ 224 h 224"/>
              </a:gdLst>
              <a:ahLst/>
              <a:cxnLst>
                <a:cxn ang="T6">
                  <a:pos x="T0" y="T1"/>
                </a:cxn>
                <a:cxn ang="T7">
                  <a:pos x="T2" y="T3"/>
                </a:cxn>
                <a:cxn ang="T8">
                  <a:pos x="T4" y="T5"/>
                </a:cxn>
              </a:cxnLst>
              <a:rect l="T9" t="T10" r="T11" b="T12"/>
              <a:pathLst>
                <a:path w="768" h="224">
                  <a:moveTo>
                    <a:pt x="0" y="32"/>
                  </a:moveTo>
                  <a:cubicBezTo>
                    <a:pt x="224" y="16"/>
                    <a:pt x="448" y="0"/>
                    <a:pt x="576" y="32"/>
                  </a:cubicBezTo>
                  <a:cubicBezTo>
                    <a:pt x="704" y="64"/>
                    <a:pt x="736" y="184"/>
                    <a:pt x="768" y="224"/>
                  </a:cubicBezTo>
                </a:path>
              </a:pathLst>
            </a:custGeom>
            <a:noFill/>
            <a:ln w="38100">
              <a:solidFill>
                <a:schemeClr val="tx1"/>
              </a:solidFill>
              <a:round/>
              <a:headEnd/>
              <a:tailEnd type="triangle" w="med" len="med"/>
            </a:ln>
          </p:spPr>
          <p:txBody>
            <a:bodyPr/>
            <a:lstStyle/>
            <a:p>
              <a:endParaRPr lang="en-US"/>
            </a:p>
          </p:txBody>
        </p:sp>
        <p:sp>
          <p:nvSpPr>
            <p:cNvPr id="16427" name="Text Box 67"/>
            <p:cNvSpPr txBox="1">
              <a:spLocks noChangeArrowheads="1"/>
            </p:cNvSpPr>
            <p:nvPr/>
          </p:nvSpPr>
          <p:spPr bwMode="auto">
            <a:xfrm>
              <a:off x="5410200" y="2209800"/>
              <a:ext cx="2125663" cy="276225"/>
            </a:xfrm>
            <a:prstGeom prst="rect">
              <a:avLst/>
            </a:prstGeom>
            <a:noFill/>
            <a:ln w="9525">
              <a:noFill/>
              <a:miter lim="800000"/>
              <a:headEnd/>
              <a:tailEnd/>
            </a:ln>
          </p:spPr>
          <p:txBody>
            <a:bodyPr wrap="none">
              <a:spAutoFit/>
            </a:bodyPr>
            <a:lstStyle/>
            <a:p>
              <a:r>
                <a:rPr lang="en-US" sz="1200"/>
                <a:t>increased upper level clouds</a:t>
              </a:r>
            </a:p>
          </p:txBody>
        </p:sp>
        <p:sp>
          <p:nvSpPr>
            <p:cNvPr id="16428" name="Line 82"/>
            <p:cNvSpPr>
              <a:spLocks noChangeShapeType="1"/>
            </p:cNvSpPr>
            <p:nvPr/>
          </p:nvSpPr>
          <p:spPr bwMode="auto">
            <a:xfrm>
              <a:off x="8686800" y="3962400"/>
              <a:ext cx="76200" cy="457200"/>
            </a:xfrm>
            <a:prstGeom prst="line">
              <a:avLst/>
            </a:prstGeom>
            <a:noFill/>
            <a:ln w="19050">
              <a:solidFill>
                <a:schemeClr val="tx1"/>
              </a:solidFill>
              <a:round/>
              <a:headEnd/>
              <a:tailEnd type="triangle" w="lg" len="lg"/>
            </a:ln>
          </p:spPr>
          <p:txBody>
            <a:bodyPr/>
            <a:lstStyle/>
            <a:p>
              <a:endParaRPr lang="en-US"/>
            </a:p>
          </p:txBody>
        </p:sp>
        <p:sp>
          <p:nvSpPr>
            <p:cNvPr id="16429" name="Line 83"/>
            <p:cNvSpPr>
              <a:spLocks noChangeShapeType="1"/>
            </p:cNvSpPr>
            <p:nvPr/>
          </p:nvSpPr>
          <p:spPr bwMode="auto">
            <a:xfrm flipH="1">
              <a:off x="3276600" y="2895600"/>
              <a:ext cx="762000" cy="46038"/>
            </a:xfrm>
            <a:prstGeom prst="line">
              <a:avLst/>
            </a:prstGeom>
            <a:noFill/>
            <a:ln w="9525">
              <a:solidFill>
                <a:schemeClr val="tx1"/>
              </a:solidFill>
              <a:round/>
              <a:headEnd/>
              <a:tailEnd type="triangle" w="lg" len="lg"/>
            </a:ln>
          </p:spPr>
          <p:txBody>
            <a:bodyPr/>
            <a:lstStyle/>
            <a:p>
              <a:endParaRPr lang="en-US"/>
            </a:p>
          </p:txBody>
        </p:sp>
        <p:sp>
          <p:nvSpPr>
            <p:cNvPr id="16430" name="Text Box 65"/>
            <p:cNvSpPr txBox="1">
              <a:spLocks noChangeArrowheads="1"/>
            </p:cNvSpPr>
            <p:nvPr/>
          </p:nvSpPr>
          <p:spPr bwMode="auto">
            <a:xfrm>
              <a:off x="1600200" y="4419600"/>
              <a:ext cx="2438400" cy="276225"/>
            </a:xfrm>
            <a:prstGeom prst="rect">
              <a:avLst/>
            </a:prstGeom>
            <a:noFill/>
            <a:ln w="9525">
              <a:noFill/>
              <a:miter lim="800000"/>
              <a:headEnd/>
              <a:tailEnd/>
            </a:ln>
          </p:spPr>
          <p:txBody>
            <a:bodyPr>
              <a:spAutoFit/>
            </a:bodyPr>
            <a:lstStyle/>
            <a:p>
              <a:r>
                <a:rPr lang="en-US" sz="1200"/>
                <a:t>increased low  level clouds</a:t>
              </a:r>
            </a:p>
          </p:txBody>
        </p:sp>
        <p:sp>
          <p:nvSpPr>
            <p:cNvPr id="46" name="Rectangle 92"/>
            <p:cNvSpPr>
              <a:spLocks noChangeArrowheads="1"/>
            </p:cNvSpPr>
            <p:nvPr/>
          </p:nvSpPr>
          <p:spPr bwMode="auto">
            <a:xfrm>
              <a:off x="6248400" y="5257800"/>
              <a:ext cx="2895600" cy="152400"/>
            </a:xfrm>
            <a:prstGeom prst="rect">
              <a:avLst/>
            </a:prstGeom>
            <a:solidFill>
              <a:schemeClr val="tx1">
                <a:lumMod val="50000"/>
                <a:lumOff val="50000"/>
              </a:schemeClr>
            </a:solidFill>
            <a:ln w="9525">
              <a:solidFill>
                <a:schemeClr val="tx1"/>
              </a:solidFill>
              <a:miter lim="800000"/>
              <a:headEnd/>
              <a:tailEnd/>
            </a:ln>
          </p:spPr>
          <p:txBody>
            <a:bodyPr wrap="none" anchor="ctr"/>
            <a:lstStyle/>
            <a:p>
              <a:pPr algn="ctr">
                <a:defRPr/>
              </a:pPr>
              <a:endParaRPr lang="en-US">
                <a:solidFill>
                  <a:schemeClr val="bg2"/>
                </a:solidFill>
              </a:endParaRPr>
            </a:p>
          </p:txBody>
        </p:sp>
        <p:sp>
          <p:nvSpPr>
            <p:cNvPr id="16432" name="Text Box 99"/>
            <p:cNvSpPr txBox="1">
              <a:spLocks noChangeArrowheads="1"/>
            </p:cNvSpPr>
            <p:nvPr/>
          </p:nvSpPr>
          <p:spPr bwMode="auto">
            <a:xfrm>
              <a:off x="4038600" y="4191000"/>
              <a:ext cx="901700" cy="461963"/>
            </a:xfrm>
            <a:prstGeom prst="rect">
              <a:avLst/>
            </a:prstGeom>
            <a:noFill/>
            <a:ln w="9525">
              <a:noFill/>
              <a:miter lim="800000"/>
              <a:headEnd/>
              <a:tailEnd/>
            </a:ln>
          </p:spPr>
          <p:txBody>
            <a:bodyPr wrap="none">
              <a:spAutoFit/>
            </a:bodyPr>
            <a:lstStyle/>
            <a:p>
              <a:r>
                <a:rPr lang="en-US" sz="1200"/>
                <a:t>Increased </a:t>
              </a:r>
            </a:p>
            <a:p>
              <a:r>
                <a:rPr lang="en-US" sz="1200"/>
                <a:t>rainfall</a:t>
              </a:r>
            </a:p>
          </p:txBody>
        </p:sp>
        <p:sp>
          <p:nvSpPr>
            <p:cNvPr id="6" name="AutoShape 62"/>
            <p:cNvSpPr>
              <a:spLocks noChangeArrowheads="1"/>
            </p:cNvSpPr>
            <p:nvPr/>
          </p:nvSpPr>
          <p:spPr bwMode="auto">
            <a:xfrm>
              <a:off x="381000" y="3810000"/>
              <a:ext cx="534988" cy="455613"/>
            </a:xfrm>
            <a:prstGeom prst="downArrow">
              <a:avLst>
                <a:gd name="adj1" fmla="val 50000"/>
                <a:gd name="adj2" fmla="val 25000"/>
              </a:avLst>
            </a:prstGeom>
            <a:solidFill>
              <a:schemeClr val="tx1">
                <a:lumMod val="50000"/>
                <a:lumOff val="50000"/>
              </a:schemeClr>
            </a:solidFill>
            <a:ln w="9525">
              <a:solidFill>
                <a:schemeClr val="tx1"/>
              </a:solidFill>
              <a:miter lim="800000"/>
              <a:headEnd/>
              <a:tailEnd/>
            </a:ln>
          </p:spPr>
          <p:txBody>
            <a:bodyPr vert="eaVert" wrap="none" anchor="ctr"/>
            <a:lstStyle/>
            <a:p>
              <a:pPr>
                <a:defRPr/>
              </a:pPr>
              <a:endParaRPr lang="en-US"/>
            </a:p>
          </p:txBody>
        </p:sp>
        <p:sp>
          <p:nvSpPr>
            <p:cNvPr id="16434" name="Freeform 93"/>
            <p:cNvSpPr>
              <a:spLocks/>
            </p:cNvSpPr>
            <p:nvPr/>
          </p:nvSpPr>
          <p:spPr bwMode="auto">
            <a:xfrm flipH="1">
              <a:off x="6553200" y="2895600"/>
              <a:ext cx="2209800" cy="2921000"/>
            </a:xfrm>
            <a:custGeom>
              <a:avLst/>
              <a:gdLst>
                <a:gd name="T0" fmla="*/ 2147483647 w 1184"/>
                <a:gd name="T1" fmla="*/ 2147483647 h 2128"/>
                <a:gd name="T2" fmla="*/ 2147483647 w 1184"/>
                <a:gd name="T3" fmla="*/ 2147483647 h 2128"/>
                <a:gd name="T4" fmla="*/ 2147483647 w 1184"/>
                <a:gd name="T5" fmla="*/ 2147483647 h 2128"/>
                <a:gd name="T6" fmla="*/ 2147483647 w 1184"/>
                <a:gd name="T7" fmla="*/ 2147483647 h 2128"/>
                <a:gd name="T8" fmla="*/ 2147483647 w 1184"/>
                <a:gd name="T9" fmla="*/ 2147483647 h 2128"/>
                <a:gd name="T10" fmla="*/ 2147483647 w 1184"/>
                <a:gd name="T11" fmla="*/ 2147483647 h 2128"/>
                <a:gd name="T12" fmla="*/ 2147483647 w 1184"/>
                <a:gd name="T13" fmla="*/ 2147483647 h 2128"/>
                <a:gd name="T14" fmla="*/ 2147483647 w 1184"/>
                <a:gd name="T15" fmla="*/ 2147483647 h 2128"/>
                <a:gd name="T16" fmla="*/ 2147483647 w 1184"/>
                <a:gd name="T17" fmla="*/ 2147483647 h 2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4"/>
                <a:gd name="T28" fmla="*/ 0 h 2128"/>
                <a:gd name="T29" fmla="*/ 1184 w 1184"/>
                <a:gd name="T30" fmla="*/ 2128 h 2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4" h="2128">
                  <a:moveTo>
                    <a:pt x="904" y="1504"/>
                  </a:moveTo>
                  <a:cubicBezTo>
                    <a:pt x="1032" y="1360"/>
                    <a:pt x="1104" y="1216"/>
                    <a:pt x="1144" y="1024"/>
                  </a:cubicBezTo>
                  <a:cubicBezTo>
                    <a:pt x="1184" y="832"/>
                    <a:pt x="1160" y="520"/>
                    <a:pt x="1144" y="352"/>
                  </a:cubicBezTo>
                  <a:cubicBezTo>
                    <a:pt x="1128" y="184"/>
                    <a:pt x="1144" y="32"/>
                    <a:pt x="1048" y="16"/>
                  </a:cubicBezTo>
                  <a:cubicBezTo>
                    <a:pt x="952" y="0"/>
                    <a:pt x="720" y="136"/>
                    <a:pt x="568" y="256"/>
                  </a:cubicBezTo>
                  <a:cubicBezTo>
                    <a:pt x="416" y="376"/>
                    <a:pt x="224" y="456"/>
                    <a:pt x="136" y="736"/>
                  </a:cubicBezTo>
                  <a:cubicBezTo>
                    <a:pt x="48" y="1016"/>
                    <a:pt x="0" y="1744"/>
                    <a:pt x="40" y="1936"/>
                  </a:cubicBezTo>
                  <a:cubicBezTo>
                    <a:pt x="80" y="2128"/>
                    <a:pt x="232" y="1968"/>
                    <a:pt x="376" y="1888"/>
                  </a:cubicBezTo>
                  <a:cubicBezTo>
                    <a:pt x="520" y="1808"/>
                    <a:pt x="776" y="1648"/>
                    <a:pt x="904" y="1504"/>
                  </a:cubicBezTo>
                  <a:close/>
                </a:path>
              </a:pathLst>
            </a:custGeom>
            <a:noFill/>
            <a:ln w="38100">
              <a:solidFill>
                <a:schemeClr val="tx1"/>
              </a:solidFill>
              <a:round/>
              <a:headEnd/>
              <a:tailEnd/>
            </a:ln>
          </p:spPr>
          <p:txBody>
            <a:bodyPr/>
            <a:lstStyle/>
            <a:p>
              <a:endParaRPr lang="en-US"/>
            </a:p>
          </p:txBody>
        </p:sp>
        <p:sp>
          <p:nvSpPr>
            <p:cNvPr id="7" name="AutoShape 62"/>
            <p:cNvSpPr>
              <a:spLocks noChangeArrowheads="1"/>
            </p:cNvSpPr>
            <p:nvPr/>
          </p:nvSpPr>
          <p:spPr bwMode="auto">
            <a:xfrm rot="10800000">
              <a:off x="6248400" y="3276600"/>
              <a:ext cx="533400" cy="455613"/>
            </a:xfrm>
            <a:prstGeom prst="downArrow">
              <a:avLst>
                <a:gd name="adj1" fmla="val 50000"/>
                <a:gd name="adj2" fmla="val 25000"/>
              </a:avLst>
            </a:prstGeom>
            <a:solidFill>
              <a:schemeClr val="tx1">
                <a:lumMod val="50000"/>
                <a:lumOff val="50000"/>
              </a:schemeClr>
            </a:solidFill>
            <a:ln w="9525">
              <a:solidFill>
                <a:schemeClr val="tx1"/>
              </a:solidFill>
              <a:miter lim="800000"/>
              <a:headEnd/>
              <a:tailEnd/>
            </a:ln>
          </p:spPr>
          <p:txBody>
            <a:bodyPr vert="eaVert" wrap="none" anchor="ctr"/>
            <a:lstStyle/>
            <a:p>
              <a:pPr>
                <a:defRPr/>
              </a:pPr>
              <a:endParaRPr lang="en-US"/>
            </a:p>
          </p:txBody>
        </p:sp>
        <p:sp>
          <p:nvSpPr>
            <p:cNvPr id="16436" name="Line 83"/>
            <p:cNvSpPr>
              <a:spLocks noChangeShapeType="1"/>
            </p:cNvSpPr>
            <p:nvPr/>
          </p:nvSpPr>
          <p:spPr bwMode="auto">
            <a:xfrm flipV="1">
              <a:off x="2971800" y="4343400"/>
              <a:ext cx="762000" cy="45719"/>
            </a:xfrm>
            <a:prstGeom prst="line">
              <a:avLst/>
            </a:prstGeom>
            <a:noFill/>
            <a:ln w="9525">
              <a:solidFill>
                <a:schemeClr val="tx1"/>
              </a:solidFill>
              <a:round/>
              <a:headEnd/>
              <a:tailEnd type="triangle" w="lg" len="lg"/>
            </a:ln>
          </p:spPr>
          <p:txBody>
            <a:bodyPr/>
            <a:lstStyle/>
            <a:p>
              <a:endParaRPr lang="en-US"/>
            </a:p>
          </p:txBody>
        </p:sp>
        <p:sp>
          <p:nvSpPr>
            <p:cNvPr id="16437" name="Line 96"/>
            <p:cNvSpPr>
              <a:spLocks noChangeShapeType="1"/>
            </p:cNvSpPr>
            <p:nvPr/>
          </p:nvSpPr>
          <p:spPr bwMode="auto">
            <a:xfrm flipH="1" flipV="1">
              <a:off x="6858000" y="3581400"/>
              <a:ext cx="0" cy="457200"/>
            </a:xfrm>
            <a:prstGeom prst="line">
              <a:avLst/>
            </a:prstGeom>
            <a:noFill/>
            <a:ln w="9525">
              <a:solidFill>
                <a:schemeClr val="tx1"/>
              </a:solidFill>
              <a:round/>
              <a:headEnd/>
              <a:tailEnd type="triangle" w="lg" len="lg"/>
            </a:ln>
          </p:spPr>
          <p:txBody>
            <a:bodyPr/>
            <a:lstStyle/>
            <a:p>
              <a:endParaRPr lang="en-US"/>
            </a:p>
          </p:txBody>
        </p:sp>
        <p:sp>
          <p:nvSpPr>
            <p:cNvPr id="61" name="AutoShape 62"/>
            <p:cNvSpPr>
              <a:spLocks noChangeArrowheads="1"/>
            </p:cNvSpPr>
            <p:nvPr/>
          </p:nvSpPr>
          <p:spPr bwMode="auto">
            <a:xfrm>
              <a:off x="8382000" y="4419600"/>
              <a:ext cx="534988" cy="455613"/>
            </a:xfrm>
            <a:prstGeom prst="downArrow">
              <a:avLst>
                <a:gd name="adj1" fmla="val 50000"/>
                <a:gd name="adj2" fmla="val 25000"/>
              </a:avLst>
            </a:prstGeom>
            <a:solidFill>
              <a:schemeClr val="tx1">
                <a:lumMod val="50000"/>
                <a:lumOff val="50000"/>
              </a:schemeClr>
            </a:solidFill>
            <a:ln w="9525">
              <a:solidFill>
                <a:schemeClr val="tx1"/>
              </a:solidFill>
              <a:miter lim="800000"/>
              <a:headEnd/>
              <a:tailEnd/>
            </a:ln>
          </p:spPr>
          <p:txBody>
            <a:bodyPr vert="eaVert" wrap="none" anchor="ctr"/>
            <a:lstStyle/>
            <a:p>
              <a:pPr>
                <a:defRPr/>
              </a:pPr>
              <a:endParaRPr lang="en-US"/>
            </a:p>
          </p:txBody>
        </p:sp>
        <p:sp>
          <p:nvSpPr>
            <p:cNvPr id="16439" name="Line 76"/>
            <p:cNvSpPr>
              <a:spLocks noChangeShapeType="1"/>
            </p:cNvSpPr>
            <p:nvPr/>
          </p:nvSpPr>
          <p:spPr bwMode="auto">
            <a:xfrm flipH="1">
              <a:off x="6172200" y="4419600"/>
              <a:ext cx="152400" cy="304800"/>
            </a:xfrm>
            <a:prstGeom prst="line">
              <a:avLst/>
            </a:prstGeom>
            <a:noFill/>
            <a:ln w="9525">
              <a:solidFill>
                <a:schemeClr val="tx1"/>
              </a:solidFill>
              <a:round/>
              <a:headEnd/>
              <a:tailEnd/>
            </a:ln>
          </p:spPr>
          <p:txBody>
            <a:bodyPr/>
            <a:lstStyle/>
            <a:p>
              <a:endParaRPr lang="en-US"/>
            </a:p>
          </p:txBody>
        </p:sp>
        <p:sp>
          <p:nvSpPr>
            <p:cNvPr id="16440" name="Text Box 97"/>
            <p:cNvSpPr txBox="1">
              <a:spLocks noChangeArrowheads="1"/>
            </p:cNvSpPr>
            <p:nvPr/>
          </p:nvSpPr>
          <p:spPr bwMode="auto">
            <a:xfrm>
              <a:off x="6019800" y="4953000"/>
              <a:ext cx="933450" cy="276225"/>
            </a:xfrm>
            <a:prstGeom prst="rect">
              <a:avLst/>
            </a:prstGeom>
            <a:noFill/>
            <a:ln w="9525">
              <a:noFill/>
              <a:miter lim="800000"/>
              <a:headEnd/>
              <a:tailEnd/>
            </a:ln>
          </p:spPr>
          <p:txBody>
            <a:bodyPr wrap="none">
              <a:spAutoFit/>
            </a:bodyPr>
            <a:lstStyle/>
            <a:p>
              <a:r>
                <a:rPr lang="en-US" sz="1200"/>
                <a:t>cooler land</a:t>
              </a:r>
            </a:p>
          </p:txBody>
        </p:sp>
      </p:grpSp>
      <p:sp>
        <p:nvSpPr>
          <p:cNvPr id="59" name="TextBox 58"/>
          <p:cNvSpPr txBox="1"/>
          <p:nvPr/>
        </p:nvSpPr>
        <p:spPr>
          <a:xfrm>
            <a:off x="304800" y="6248400"/>
            <a:ext cx="3476657" cy="369332"/>
          </a:xfrm>
          <a:prstGeom prst="rect">
            <a:avLst/>
          </a:prstGeom>
          <a:noFill/>
        </p:spPr>
        <p:txBody>
          <a:bodyPr wrap="none" rtlCol="0">
            <a:spAutoFit/>
          </a:bodyPr>
          <a:lstStyle/>
          <a:p>
            <a:r>
              <a:rPr lang="en-US" dirty="0" smtClean="0"/>
              <a:t> Lau et al. 2009,  </a:t>
            </a:r>
            <a:r>
              <a:rPr lang="en-US" i="1" dirty="0" err="1" smtClean="0"/>
              <a:t>Geophys</a:t>
            </a:r>
            <a:r>
              <a:rPr lang="en-US" i="1" dirty="0" smtClean="0"/>
              <a:t>. </a:t>
            </a:r>
            <a:r>
              <a:rPr lang="en-US" i="1" dirty="0" err="1" smtClean="0"/>
              <a:t>Annales</a:t>
            </a:r>
            <a:endParaRPr lang="en-US"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6"/>
          <p:cNvPicPr>
            <a:picLocks noChangeAspect="1" noChangeArrowheads="1"/>
          </p:cNvPicPr>
          <p:nvPr/>
        </p:nvPicPr>
        <p:blipFill>
          <a:blip r:embed="rId3" cstate="print"/>
          <a:srcRect/>
          <a:stretch>
            <a:fillRect/>
          </a:stretch>
        </p:blipFill>
        <p:spPr bwMode="auto">
          <a:xfrm>
            <a:off x="4267200" y="304800"/>
            <a:ext cx="4876800" cy="3276600"/>
          </a:xfrm>
          <a:prstGeom prst="rect">
            <a:avLst/>
          </a:prstGeom>
          <a:noFill/>
          <a:ln w="9525">
            <a:noFill/>
            <a:miter lim="800000"/>
            <a:headEnd/>
            <a:tailEnd/>
          </a:ln>
        </p:spPr>
      </p:pic>
      <p:pic>
        <p:nvPicPr>
          <p:cNvPr id="12291" name="Picture 3" descr="fig5"/>
          <p:cNvPicPr>
            <a:picLocks noChangeAspect="1" noChangeArrowheads="1"/>
          </p:cNvPicPr>
          <p:nvPr/>
        </p:nvPicPr>
        <p:blipFill>
          <a:blip r:embed="rId4" cstate="print"/>
          <a:srcRect/>
          <a:stretch>
            <a:fillRect/>
          </a:stretch>
        </p:blipFill>
        <p:spPr bwMode="auto">
          <a:xfrm>
            <a:off x="4191000" y="3810000"/>
            <a:ext cx="4953000" cy="2743200"/>
          </a:xfrm>
          <a:prstGeom prst="rect">
            <a:avLst/>
          </a:prstGeom>
          <a:noFill/>
          <a:ln w="9525">
            <a:noFill/>
            <a:miter lim="800000"/>
            <a:headEnd/>
            <a:tailEnd/>
          </a:ln>
        </p:spPr>
      </p:pic>
      <p:pic>
        <p:nvPicPr>
          <p:cNvPr id="12292" name="Picture 4" descr="fig5"/>
          <p:cNvPicPr>
            <a:picLocks noChangeAspect="1" noChangeArrowheads="1"/>
          </p:cNvPicPr>
          <p:nvPr/>
        </p:nvPicPr>
        <p:blipFill>
          <a:blip r:embed="rId5" cstate="print"/>
          <a:srcRect/>
          <a:stretch>
            <a:fillRect/>
          </a:stretch>
        </p:blipFill>
        <p:spPr bwMode="auto">
          <a:xfrm>
            <a:off x="228600" y="3810000"/>
            <a:ext cx="3886200" cy="2743200"/>
          </a:xfrm>
          <a:prstGeom prst="rect">
            <a:avLst/>
          </a:prstGeom>
          <a:noFill/>
          <a:ln w="9525">
            <a:noFill/>
            <a:miter lim="800000"/>
            <a:headEnd/>
            <a:tailEnd/>
          </a:ln>
        </p:spPr>
      </p:pic>
      <p:pic>
        <p:nvPicPr>
          <p:cNvPr id="12293" name="Picture 0" descr="pentad_grad_diff_aod.gif"/>
          <p:cNvPicPr>
            <a:picLocks noChangeAspect="1" noChangeArrowheads="1"/>
          </p:cNvPicPr>
          <p:nvPr/>
        </p:nvPicPr>
        <p:blipFill>
          <a:blip r:embed="rId6" cstate="print"/>
          <a:srcRect/>
          <a:stretch>
            <a:fillRect/>
          </a:stretch>
        </p:blipFill>
        <p:spPr bwMode="auto">
          <a:xfrm>
            <a:off x="457200" y="533400"/>
            <a:ext cx="3505200" cy="3041650"/>
          </a:xfrm>
          <a:prstGeom prst="rect">
            <a:avLst/>
          </a:prstGeom>
          <a:noFill/>
          <a:ln w="9525">
            <a:noFill/>
            <a:miter lim="800000"/>
            <a:headEnd/>
            <a:tailEnd/>
          </a:ln>
        </p:spPr>
      </p:pic>
      <p:cxnSp>
        <p:nvCxnSpPr>
          <p:cNvPr id="7" name="Straight Connector 6"/>
          <p:cNvCxnSpPr/>
          <p:nvPr/>
        </p:nvCxnSpPr>
        <p:spPr>
          <a:xfrm>
            <a:off x="609600" y="1905000"/>
            <a:ext cx="3048000" cy="1588"/>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4419600" y="1905000"/>
            <a:ext cx="3048000"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533400" y="5029200"/>
            <a:ext cx="3048000" cy="1588"/>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4343400" y="5029200"/>
            <a:ext cx="3048000" cy="1588"/>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228600" y="152400"/>
            <a:ext cx="1702261" cy="338554"/>
          </a:xfrm>
          <a:prstGeom prst="rect">
            <a:avLst/>
          </a:prstGeom>
          <a:noFill/>
        </p:spPr>
        <p:txBody>
          <a:bodyPr wrap="none" rtlCol="0">
            <a:spAutoFit/>
          </a:bodyPr>
          <a:lstStyle/>
          <a:p>
            <a:r>
              <a:rPr lang="en-US" sz="1600" dirty="0" smtClean="0"/>
              <a:t>Wilcox  et al  2010</a:t>
            </a:r>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smtClean="0"/>
          </a:p>
          <a:p>
            <a:pPr>
              <a:defRPr/>
            </a:pPr>
            <a:endParaRPr lang="en-US" altLang="en-US"/>
          </a:p>
        </p:txBody>
      </p:sp>
      <p:sp>
        <p:nvSpPr>
          <p:cNvPr id="11267" name="TextBox 2"/>
          <p:cNvSpPr txBox="1">
            <a:spLocks noChangeArrowheads="1"/>
          </p:cNvSpPr>
          <p:nvPr/>
        </p:nvSpPr>
        <p:spPr bwMode="auto">
          <a:xfrm>
            <a:off x="269875" y="990601"/>
            <a:ext cx="8721725" cy="5047536"/>
          </a:xfrm>
          <a:prstGeom prst="rect">
            <a:avLst/>
          </a:prstGeom>
          <a:noFill/>
          <a:ln w="9525">
            <a:noFill/>
            <a:miter lim="800000"/>
            <a:headEnd/>
            <a:tailEnd/>
          </a:ln>
        </p:spPr>
        <p:txBody>
          <a:bodyPr wrap="square">
            <a:spAutoFit/>
          </a:bodyPr>
          <a:lstStyle/>
          <a:p>
            <a:r>
              <a:rPr lang="en-US" b="1" dirty="0" smtClean="0"/>
              <a:t>                 </a:t>
            </a:r>
            <a:endParaRPr lang="en-US" b="1" dirty="0" smtClean="0"/>
          </a:p>
          <a:p>
            <a:r>
              <a:rPr lang="en-US" sz="2400" b="1" dirty="0" smtClean="0"/>
              <a:t>The Future (2013 and beyond) :  </a:t>
            </a:r>
          </a:p>
          <a:p>
            <a:r>
              <a:rPr lang="en-US" sz="2400" b="1" dirty="0" smtClean="0"/>
              <a:t> </a:t>
            </a:r>
            <a:r>
              <a:rPr lang="en-US" sz="2400" b="1" dirty="0" smtClean="0"/>
              <a:t>    </a:t>
            </a:r>
          </a:p>
          <a:p>
            <a:r>
              <a:rPr lang="en-US" sz="2400" b="1" dirty="0" smtClean="0"/>
              <a:t> </a:t>
            </a:r>
            <a:r>
              <a:rPr lang="en-US" sz="2400" b="1" dirty="0" smtClean="0"/>
              <a:t>    </a:t>
            </a:r>
            <a:r>
              <a:rPr lang="en-US" sz="2400" b="1" dirty="0" smtClean="0"/>
              <a:t>The Global Aerosol-Monsoon </a:t>
            </a:r>
            <a:r>
              <a:rPr lang="en-US" sz="2400" b="1" dirty="0" smtClean="0"/>
              <a:t>Climate System – A new paradigm</a:t>
            </a:r>
          </a:p>
          <a:p>
            <a:endParaRPr lang="en-US" sz="2400" dirty="0"/>
          </a:p>
          <a:p>
            <a:pPr>
              <a:buFont typeface="Arial" charset="0"/>
              <a:buChar char="•"/>
            </a:pPr>
            <a:r>
              <a:rPr lang="en-US" sz="2400" dirty="0"/>
              <a:t> Hourly-daily-to-</a:t>
            </a:r>
            <a:r>
              <a:rPr lang="en-US" sz="2400" dirty="0" err="1"/>
              <a:t>intraseasonal</a:t>
            </a:r>
            <a:r>
              <a:rPr lang="en-US" sz="2400" dirty="0"/>
              <a:t>:  individual clouds and cloud</a:t>
            </a:r>
          </a:p>
          <a:p>
            <a:r>
              <a:rPr lang="en-US" sz="2400" dirty="0"/>
              <a:t>                                            clusters (&lt; 100s km</a:t>
            </a:r>
            <a:r>
              <a:rPr lang="en-US" sz="2400" dirty="0" smtClean="0"/>
              <a:t>)</a:t>
            </a:r>
            <a:endParaRPr lang="en-US" sz="2400" dirty="0"/>
          </a:p>
          <a:p>
            <a:pPr>
              <a:buFont typeface="Arial" charset="0"/>
              <a:buChar char="•"/>
            </a:pPr>
            <a:r>
              <a:rPr lang="en-US" sz="2400" dirty="0"/>
              <a:t> Seasonal-to-</a:t>
            </a:r>
            <a:r>
              <a:rPr lang="en-US" sz="2400" dirty="0" err="1"/>
              <a:t>interannual</a:t>
            </a:r>
            <a:r>
              <a:rPr lang="en-US" sz="2400" dirty="0"/>
              <a:t>:   regional to continental (100s -</a:t>
            </a:r>
          </a:p>
          <a:p>
            <a:r>
              <a:rPr lang="en-US" sz="2400" dirty="0"/>
              <a:t>                                            1000s km</a:t>
            </a:r>
            <a:r>
              <a:rPr lang="en-US" sz="2400" dirty="0" smtClean="0"/>
              <a:t>)</a:t>
            </a:r>
            <a:endParaRPr lang="en-US" sz="2400" dirty="0"/>
          </a:p>
          <a:p>
            <a:pPr>
              <a:buFont typeface="Arial" charset="0"/>
              <a:buChar char="•"/>
            </a:pPr>
            <a:r>
              <a:rPr lang="en-US" sz="2400" dirty="0"/>
              <a:t> </a:t>
            </a:r>
            <a:r>
              <a:rPr lang="en-US" sz="2400" dirty="0" err="1"/>
              <a:t>Interdecadal</a:t>
            </a:r>
            <a:r>
              <a:rPr lang="en-US" sz="2400" dirty="0"/>
              <a:t> and beyond: intercontinental to global </a:t>
            </a:r>
          </a:p>
          <a:p>
            <a:pPr>
              <a:spcAft>
                <a:spcPts val="1200"/>
              </a:spcAft>
            </a:pPr>
            <a:r>
              <a:rPr lang="en-US" sz="2400" dirty="0"/>
              <a:t>                                           (&gt;10,000s km)</a:t>
            </a:r>
          </a:p>
          <a:p>
            <a:endParaRPr lang="en-US" dirty="0"/>
          </a:p>
          <a:p>
            <a:endParaRPr lang="en-US" dirty="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124200" y="5715000"/>
            <a:ext cx="1524000" cy="1143000"/>
          </a:xfrm>
          <a:prstGeom prst="rect">
            <a:avLst/>
          </a:prstGeom>
          <a:noFill/>
          <a:ln w="12700">
            <a:noFill/>
            <a:miter lim="800000"/>
            <a:headEnd/>
            <a:tailEnd/>
          </a:ln>
        </p:spPr>
      </p:pic>
      <p:pic>
        <p:nvPicPr>
          <p:cNvPr id="5" name="Picture 5" descr="floods_16978"/>
          <p:cNvPicPr>
            <a:picLocks noChangeAspect="1" noChangeArrowheads="1"/>
          </p:cNvPicPr>
          <p:nvPr/>
        </p:nvPicPr>
        <p:blipFill>
          <a:blip r:embed="rId3" cstate="print"/>
          <a:srcRect/>
          <a:stretch>
            <a:fillRect/>
          </a:stretch>
        </p:blipFill>
        <p:spPr bwMode="auto">
          <a:xfrm>
            <a:off x="0" y="5715000"/>
            <a:ext cx="1600200" cy="114300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1600200" y="5718175"/>
            <a:ext cx="1524000" cy="1139825"/>
          </a:xfrm>
          <a:prstGeom prst="rect">
            <a:avLst/>
          </a:prstGeom>
          <a:noFill/>
          <a:ln w="9525">
            <a:noFill/>
            <a:miter lim="800000"/>
            <a:headEnd/>
            <a:tailEnd/>
          </a:ln>
        </p:spPr>
      </p:pic>
      <p:pic>
        <p:nvPicPr>
          <p:cNvPr id="7" name="Picture 7"/>
          <p:cNvPicPr>
            <a:picLocks noChangeAspect="1" noChangeArrowheads="1"/>
          </p:cNvPicPr>
          <p:nvPr/>
        </p:nvPicPr>
        <p:blipFill>
          <a:blip r:embed="rId5" cstate="print">
            <a:lum bright="2000" contrast="-48000"/>
          </a:blip>
          <a:srcRect/>
          <a:stretch>
            <a:fillRect/>
          </a:stretch>
        </p:blipFill>
        <p:spPr bwMode="auto">
          <a:xfrm>
            <a:off x="7543800" y="5715000"/>
            <a:ext cx="1600200" cy="1143000"/>
          </a:xfrm>
          <a:prstGeom prst="rect">
            <a:avLst/>
          </a:prstGeom>
          <a:noFill/>
          <a:ln w="9525">
            <a:noFill/>
            <a:miter lim="800000"/>
            <a:headEnd/>
            <a:tailEnd/>
          </a:ln>
        </p:spPr>
      </p:pic>
      <p:pic>
        <p:nvPicPr>
          <p:cNvPr id="8" name="Picture 8"/>
          <p:cNvPicPr>
            <a:picLocks noChangeAspect="1" noChangeArrowheads="1"/>
          </p:cNvPicPr>
          <p:nvPr/>
        </p:nvPicPr>
        <p:blipFill>
          <a:blip r:embed="rId6" cstate="print"/>
          <a:srcRect/>
          <a:stretch>
            <a:fillRect/>
          </a:stretch>
        </p:blipFill>
        <p:spPr bwMode="auto">
          <a:xfrm>
            <a:off x="4572000" y="5715000"/>
            <a:ext cx="1524000" cy="1143000"/>
          </a:xfrm>
          <a:prstGeom prst="rect">
            <a:avLst/>
          </a:prstGeom>
          <a:noFill/>
          <a:ln w="9525">
            <a:noFill/>
            <a:miter lim="800000"/>
            <a:headEnd/>
            <a:tailEnd/>
          </a:ln>
        </p:spPr>
      </p:pic>
      <p:pic>
        <p:nvPicPr>
          <p:cNvPr id="9" name="Picture 9"/>
          <p:cNvPicPr>
            <a:picLocks noChangeAspect="1" noChangeArrowheads="1"/>
          </p:cNvPicPr>
          <p:nvPr/>
        </p:nvPicPr>
        <p:blipFill>
          <a:blip r:embed="rId7" cstate="print"/>
          <a:srcRect/>
          <a:stretch>
            <a:fillRect/>
          </a:stretch>
        </p:blipFill>
        <p:spPr bwMode="auto">
          <a:xfrm>
            <a:off x="6096000" y="5737225"/>
            <a:ext cx="1524000"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smtClean="0"/>
          </a:p>
          <a:p>
            <a:pPr>
              <a:defRPr/>
            </a:pPr>
            <a:endParaRPr lang="en-US" altLang="en-US"/>
          </a:p>
        </p:txBody>
      </p:sp>
      <p:pic>
        <p:nvPicPr>
          <p:cNvPr id="13315" name="Picture 2"/>
          <p:cNvPicPr>
            <a:picLocks noChangeAspect="1" noChangeArrowheads="1"/>
          </p:cNvPicPr>
          <p:nvPr/>
        </p:nvPicPr>
        <p:blipFill>
          <a:blip r:embed="rId2" cstate="print"/>
          <a:srcRect/>
          <a:stretch>
            <a:fillRect/>
          </a:stretch>
        </p:blipFill>
        <p:spPr bwMode="auto">
          <a:xfrm>
            <a:off x="1600200" y="1600200"/>
            <a:ext cx="5943600" cy="4522788"/>
          </a:xfrm>
          <a:prstGeom prst="rect">
            <a:avLst/>
          </a:prstGeom>
          <a:noFill/>
          <a:ln w="9525">
            <a:noFill/>
            <a:miter lim="800000"/>
            <a:headEnd/>
            <a:tailEnd/>
          </a:ln>
        </p:spPr>
      </p:pic>
      <p:sp>
        <p:nvSpPr>
          <p:cNvPr id="13316" name="TextBox 3"/>
          <p:cNvSpPr txBox="1">
            <a:spLocks noChangeArrowheads="1"/>
          </p:cNvSpPr>
          <p:nvPr/>
        </p:nvSpPr>
        <p:spPr bwMode="auto">
          <a:xfrm>
            <a:off x="685800" y="6248400"/>
            <a:ext cx="3046413" cy="338138"/>
          </a:xfrm>
          <a:prstGeom prst="rect">
            <a:avLst/>
          </a:prstGeom>
          <a:noFill/>
          <a:ln w="9525">
            <a:noFill/>
            <a:miter lim="800000"/>
            <a:headEnd/>
            <a:tailEnd/>
          </a:ln>
        </p:spPr>
        <p:txBody>
          <a:bodyPr wrap="none">
            <a:spAutoFit/>
          </a:bodyPr>
          <a:lstStyle/>
          <a:p>
            <a:r>
              <a:rPr lang="en-US" sz="1600"/>
              <a:t>Rosenfeld et al 2008, </a:t>
            </a:r>
            <a:r>
              <a:rPr lang="en-US" sz="1600" i="1"/>
              <a:t>Science</a:t>
            </a:r>
            <a:endParaRPr lang="en-US" sz="1600"/>
          </a:p>
        </p:txBody>
      </p:sp>
      <p:sp>
        <p:nvSpPr>
          <p:cNvPr id="13317" name="TextBox 4"/>
          <p:cNvSpPr txBox="1">
            <a:spLocks noChangeArrowheads="1"/>
          </p:cNvSpPr>
          <p:nvPr/>
        </p:nvSpPr>
        <p:spPr bwMode="auto">
          <a:xfrm>
            <a:off x="457200" y="228600"/>
            <a:ext cx="7766050" cy="1200150"/>
          </a:xfrm>
          <a:prstGeom prst="rect">
            <a:avLst/>
          </a:prstGeom>
          <a:noFill/>
          <a:ln w="9525">
            <a:noFill/>
            <a:miter lim="800000"/>
            <a:headEnd/>
            <a:tailEnd/>
          </a:ln>
        </p:spPr>
        <p:txBody>
          <a:bodyPr wrap="none">
            <a:spAutoFit/>
          </a:bodyPr>
          <a:lstStyle/>
          <a:p>
            <a:r>
              <a:rPr lang="en-US" sz="1800">
                <a:solidFill>
                  <a:srgbClr val="FF0000"/>
                </a:solidFill>
              </a:rPr>
              <a:t>Hourly-daily-intraseasonal time scales</a:t>
            </a:r>
            <a:r>
              <a:rPr lang="en-US" sz="1800"/>
              <a:t> :</a:t>
            </a:r>
          </a:p>
          <a:p>
            <a:endParaRPr lang="en-US" sz="1800"/>
          </a:p>
          <a:p>
            <a:r>
              <a:rPr lang="en-US" sz="1800"/>
              <a:t>Delayed warm rain, and prolonged cloud life time by aerosols in </a:t>
            </a:r>
          </a:p>
          <a:p>
            <a:r>
              <a:rPr lang="en-US" sz="1800"/>
              <a:t>a monsoon (moisture-rich) environment may invigorate deep convection</a:t>
            </a:r>
          </a:p>
        </p:txBody>
      </p:sp>
      <p:pic>
        <p:nvPicPr>
          <p:cNvPr id="6" name="Picture 3"/>
          <p:cNvPicPr>
            <a:picLocks noChangeAspect="1" noChangeArrowheads="1"/>
          </p:cNvPicPr>
          <p:nvPr/>
        </p:nvPicPr>
        <p:blipFill>
          <a:blip r:embed="rId3" cstate="print"/>
          <a:srcRect/>
          <a:stretch>
            <a:fillRect/>
          </a:stretch>
        </p:blipFill>
        <p:spPr bwMode="auto">
          <a:xfrm>
            <a:off x="5791200" y="4419600"/>
            <a:ext cx="517525" cy="454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txBox="1">
            <a:spLocks noChangeArrowheads="1"/>
          </p:cNvSpPr>
          <p:nvPr/>
        </p:nvSpPr>
        <p:spPr bwMode="auto">
          <a:xfrm>
            <a:off x="762000" y="228600"/>
            <a:ext cx="7543800" cy="789960"/>
          </a:xfrm>
          <a:prstGeom prst="rect">
            <a:avLst/>
          </a:prstGeom>
          <a:noFill/>
          <a:ln w="12700">
            <a:solidFill>
              <a:schemeClr val="tx1"/>
            </a:solidFill>
            <a:miter lim="800000"/>
            <a:headEnd/>
            <a:tailEnd/>
          </a:ln>
        </p:spPr>
        <p:txBody>
          <a:bodyPr lIns="63500" tIns="25400" rIns="63500" bIns="25400">
            <a:spAutoFit/>
          </a:bodyPr>
          <a:lstStyle/>
          <a:p>
            <a:pPr algn="ctr">
              <a:defRPr/>
            </a:pPr>
            <a:r>
              <a:rPr lang="en-US" sz="2400" kern="0" dirty="0">
                <a:solidFill>
                  <a:srgbClr val="FF0000"/>
                </a:solidFill>
                <a:effectLst>
                  <a:outerShdw blurRad="38100" dist="38100" dir="2700000" algn="tl">
                    <a:srgbClr val="000000"/>
                  </a:outerShdw>
                </a:effectLst>
                <a:ea typeface="+mj-ea"/>
                <a:cs typeface="+mj-cs"/>
              </a:rPr>
              <a:t>Effects of Aerosols on the </a:t>
            </a:r>
          </a:p>
          <a:p>
            <a:pPr algn="ctr">
              <a:defRPr/>
            </a:pPr>
            <a:r>
              <a:rPr lang="en-US" sz="2400" kern="0" dirty="0">
                <a:solidFill>
                  <a:srgbClr val="FF0000"/>
                </a:solidFill>
                <a:effectLst>
                  <a:outerShdw blurRad="38100" dist="38100" dir="2700000" algn="tl">
                    <a:srgbClr val="000000"/>
                  </a:outerShdw>
                </a:effectLst>
                <a:cs typeface="+mn-cs"/>
              </a:rPr>
              <a:t>Frequency of Cloud Occurrence </a:t>
            </a:r>
          </a:p>
        </p:txBody>
      </p:sp>
      <p:sp>
        <p:nvSpPr>
          <p:cNvPr id="30" name="Rectangle 5"/>
          <p:cNvSpPr txBox="1">
            <a:spLocks noChangeArrowheads="1"/>
          </p:cNvSpPr>
          <p:nvPr/>
        </p:nvSpPr>
        <p:spPr bwMode="auto">
          <a:xfrm>
            <a:off x="838200" y="5943600"/>
            <a:ext cx="7848600" cy="666750"/>
          </a:xfrm>
          <a:prstGeom prst="rect">
            <a:avLst/>
          </a:prstGeom>
          <a:solidFill>
            <a:schemeClr val="bg2"/>
          </a:solidFill>
          <a:ln w="12700">
            <a:solidFill>
              <a:schemeClr val="tx1"/>
            </a:solidFill>
            <a:miter lim="800000"/>
            <a:headEnd/>
            <a:tailEnd/>
          </a:ln>
        </p:spPr>
        <p:txBody>
          <a:bodyPr lIns="63500" tIns="25400" rIns="63500" bIns="25400">
            <a:spAutoFit/>
          </a:bodyPr>
          <a:lstStyle/>
          <a:p>
            <a:pPr algn="ctr">
              <a:defRPr/>
            </a:pPr>
            <a:r>
              <a:rPr lang="en-US" sz="2000" dirty="0">
                <a:cs typeface="+mn-cs"/>
              </a:rPr>
              <a:t>As CN increases, deep (ice-phase) clouds occurred more frequently but low (liquid-phase) clouds occurred less frequently</a:t>
            </a:r>
            <a:endParaRPr lang="en-US" sz="2000" dirty="0">
              <a:effectLst>
                <a:outerShdw blurRad="38100" dist="38100" dir="2700000" algn="tl">
                  <a:srgbClr val="000000"/>
                </a:outerShdw>
              </a:effectLst>
              <a:cs typeface="+mn-cs"/>
            </a:endParaRPr>
          </a:p>
        </p:txBody>
      </p:sp>
      <p:pic>
        <p:nvPicPr>
          <p:cNvPr id="14340" name="Picture 12" descr="oct_final_base_0k_1k_top_distribution1"/>
          <p:cNvPicPr>
            <a:picLocks noChangeAspect="1" noChangeArrowheads="1"/>
          </p:cNvPicPr>
          <p:nvPr/>
        </p:nvPicPr>
        <p:blipFill>
          <a:blip r:embed="rId3" cstate="print"/>
          <a:srcRect/>
          <a:stretch>
            <a:fillRect/>
          </a:stretch>
        </p:blipFill>
        <p:spPr bwMode="auto">
          <a:xfrm>
            <a:off x="838200" y="1295400"/>
            <a:ext cx="7391400" cy="4441825"/>
          </a:xfrm>
          <a:prstGeom prst="rect">
            <a:avLst/>
          </a:prstGeom>
          <a:noFill/>
          <a:ln w="9525">
            <a:noFill/>
            <a:miter lim="800000"/>
            <a:headEnd/>
            <a:tailEnd/>
          </a:ln>
        </p:spPr>
      </p:pic>
      <p:pic>
        <p:nvPicPr>
          <p:cNvPr id="14341" name="Picture 15"/>
          <p:cNvPicPr>
            <a:picLocks noChangeAspect="1" noChangeArrowheads="1"/>
          </p:cNvPicPr>
          <p:nvPr/>
        </p:nvPicPr>
        <p:blipFill>
          <a:blip r:embed="rId4" cstate="print"/>
          <a:srcRect/>
          <a:stretch>
            <a:fillRect/>
          </a:stretch>
        </p:blipFill>
        <p:spPr bwMode="auto">
          <a:xfrm>
            <a:off x="5181600" y="1752600"/>
            <a:ext cx="647700" cy="623888"/>
          </a:xfrm>
          <a:prstGeom prst="rect">
            <a:avLst/>
          </a:prstGeom>
          <a:noFill/>
          <a:ln w="12700" algn="ctr">
            <a:noFill/>
            <a:miter lim="800000"/>
            <a:headEnd/>
            <a:tailEnd/>
          </a:ln>
        </p:spPr>
      </p:pic>
      <p:pic>
        <p:nvPicPr>
          <p:cNvPr id="14342" name="Picture 16"/>
          <p:cNvPicPr>
            <a:picLocks noChangeAspect="1" noChangeArrowheads="1"/>
          </p:cNvPicPr>
          <p:nvPr/>
        </p:nvPicPr>
        <p:blipFill>
          <a:blip r:embed="rId5" cstate="print"/>
          <a:srcRect/>
          <a:stretch>
            <a:fillRect/>
          </a:stretch>
        </p:blipFill>
        <p:spPr bwMode="auto">
          <a:xfrm>
            <a:off x="3429000" y="1752600"/>
            <a:ext cx="733425" cy="609600"/>
          </a:xfrm>
          <a:prstGeom prst="rect">
            <a:avLst/>
          </a:prstGeom>
          <a:noFill/>
          <a:ln w="12700" algn="ctr">
            <a:noFill/>
            <a:miter lim="800000"/>
            <a:headEnd/>
            <a:tailEnd/>
          </a:ln>
        </p:spPr>
      </p:pic>
      <p:sp>
        <p:nvSpPr>
          <p:cNvPr id="14343" name="TextBox 18"/>
          <p:cNvSpPr txBox="1">
            <a:spLocks noChangeArrowheads="1"/>
          </p:cNvSpPr>
          <p:nvPr/>
        </p:nvSpPr>
        <p:spPr bwMode="auto">
          <a:xfrm>
            <a:off x="3200400" y="2362200"/>
            <a:ext cx="1600200" cy="646113"/>
          </a:xfrm>
          <a:prstGeom prst="rect">
            <a:avLst/>
          </a:prstGeom>
          <a:noFill/>
          <a:ln w="9525">
            <a:noFill/>
            <a:miter lim="800000"/>
            <a:headEnd/>
            <a:tailEnd/>
          </a:ln>
        </p:spPr>
        <p:txBody>
          <a:bodyPr>
            <a:spAutoFit/>
          </a:bodyPr>
          <a:lstStyle/>
          <a:p>
            <a:r>
              <a:rPr lang="en-US" sz="1800">
                <a:solidFill>
                  <a:srgbClr val="FF0000"/>
                </a:solidFill>
              </a:rPr>
              <a:t>Suppress low water clouds</a:t>
            </a:r>
          </a:p>
        </p:txBody>
      </p:sp>
      <p:sp>
        <p:nvSpPr>
          <p:cNvPr id="14344" name="TextBox 19"/>
          <p:cNvSpPr txBox="1">
            <a:spLocks noChangeArrowheads="1"/>
          </p:cNvSpPr>
          <p:nvPr/>
        </p:nvSpPr>
        <p:spPr bwMode="auto">
          <a:xfrm>
            <a:off x="5075238" y="2362200"/>
            <a:ext cx="1249362" cy="923925"/>
          </a:xfrm>
          <a:prstGeom prst="rect">
            <a:avLst/>
          </a:prstGeom>
          <a:noFill/>
          <a:ln w="9525">
            <a:noFill/>
            <a:miter lim="800000"/>
            <a:headEnd/>
            <a:tailEnd/>
          </a:ln>
        </p:spPr>
        <p:txBody>
          <a:bodyPr>
            <a:spAutoFit/>
          </a:bodyPr>
          <a:lstStyle/>
          <a:p>
            <a:r>
              <a:rPr lang="en-US" sz="1800">
                <a:solidFill>
                  <a:srgbClr val="FF0000"/>
                </a:solidFill>
              </a:rPr>
              <a:t>Enhance </a:t>
            </a:r>
          </a:p>
          <a:p>
            <a:r>
              <a:rPr lang="en-US" sz="1800">
                <a:solidFill>
                  <a:srgbClr val="FF0000"/>
                </a:solidFill>
              </a:rPr>
              <a:t>high, ice clouds</a:t>
            </a:r>
          </a:p>
        </p:txBody>
      </p:sp>
      <p:sp>
        <p:nvSpPr>
          <p:cNvPr id="14345" name="TextBox 20"/>
          <p:cNvSpPr txBox="1">
            <a:spLocks noChangeArrowheads="1"/>
          </p:cNvSpPr>
          <p:nvPr/>
        </p:nvSpPr>
        <p:spPr bwMode="auto">
          <a:xfrm>
            <a:off x="4038600" y="1219200"/>
            <a:ext cx="1408113" cy="338138"/>
          </a:xfrm>
          <a:prstGeom prst="rect">
            <a:avLst/>
          </a:prstGeom>
          <a:noFill/>
          <a:ln w="9525">
            <a:noFill/>
            <a:miter lim="800000"/>
            <a:headEnd/>
            <a:tailEnd/>
          </a:ln>
        </p:spPr>
        <p:txBody>
          <a:bodyPr wrap="none">
            <a:spAutoFit/>
          </a:bodyPr>
          <a:lstStyle/>
          <a:p>
            <a:r>
              <a:rPr lang="en-US">
                <a:solidFill>
                  <a:schemeClr val="accent2"/>
                </a:solidFill>
              </a:rPr>
              <a:t>Freezing level </a:t>
            </a:r>
          </a:p>
        </p:txBody>
      </p:sp>
      <p:sp>
        <p:nvSpPr>
          <p:cNvPr id="11" name="TextBox 3"/>
          <p:cNvSpPr txBox="1">
            <a:spLocks noChangeArrowheads="1"/>
          </p:cNvSpPr>
          <p:nvPr/>
        </p:nvSpPr>
        <p:spPr bwMode="auto">
          <a:xfrm>
            <a:off x="6621463" y="5056188"/>
            <a:ext cx="2447925" cy="708025"/>
          </a:xfrm>
          <a:prstGeom prst="rect">
            <a:avLst/>
          </a:prstGeom>
          <a:noFill/>
          <a:ln w="9525">
            <a:noFill/>
            <a:miter lim="800000"/>
            <a:headEnd/>
            <a:tailEnd/>
          </a:ln>
        </p:spPr>
        <p:txBody>
          <a:bodyPr wrap="none">
            <a:spAutoFit/>
          </a:bodyPr>
          <a:lstStyle/>
          <a:p>
            <a:pPr>
              <a:defRPr/>
            </a:pPr>
            <a:r>
              <a:rPr lang="en-US" sz="2000" dirty="0">
                <a:solidFill>
                  <a:schemeClr val="accent1">
                    <a:lumMod val="50000"/>
                  </a:schemeClr>
                </a:solidFill>
                <a:cs typeface="+mn-cs"/>
              </a:rPr>
              <a:t>Li et al. </a:t>
            </a:r>
          </a:p>
          <a:p>
            <a:pPr>
              <a:defRPr/>
            </a:pPr>
            <a:r>
              <a:rPr lang="en-US" sz="2000" dirty="0">
                <a:solidFill>
                  <a:schemeClr val="accent1">
                    <a:lumMod val="50000"/>
                  </a:schemeClr>
                </a:solidFill>
                <a:cs typeface="+mn-cs"/>
              </a:rPr>
              <a:t>(Nature-Geo, 2011)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endParaRPr lang="en-US" altLang="en-US" smtClean="0"/>
          </a:p>
          <a:p>
            <a:pPr>
              <a:defRPr/>
            </a:pPr>
            <a:endParaRPr lang="en-US" altLang="en-US"/>
          </a:p>
        </p:txBody>
      </p:sp>
      <p:sp>
        <p:nvSpPr>
          <p:cNvPr id="3" name="Date Placeholder 1"/>
          <p:cNvSpPr txBox="1">
            <a:spLocks/>
          </p:cNvSpPr>
          <p:nvPr/>
        </p:nvSpPr>
        <p:spPr bwMode="auto">
          <a:xfrm>
            <a:off x="685800" y="6248400"/>
            <a:ext cx="1905000" cy="457200"/>
          </a:xfrm>
          <a:prstGeom prst="rect">
            <a:avLst/>
          </a:prstGeom>
          <a:noFill/>
          <a:ln w="9525">
            <a:noFill/>
            <a:miter lim="800000"/>
            <a:headEnd/>
            <a:tailEnd/>
          </a:ln>
          <a:effectLst/>
        </p:spPr>
        <p:txBody>
          <a:bodyPr/>
          <a:lstStyle/>
          <a:p>
            <a:pPr>
              <a:defRPr/>
            </a:pPr>
            <a:endParaRPr lang="en-US" altLang="en-US" sz="1400">
              <a:latin typeface="+mn-lt"/>
              <a:cs typeface="+mn-cs"/>
            </a:endParaRPr>
          </a:p>
          <a:p>
            <a:pPr>
              <a:defRPr/>
            </a:pPr>
            <a:endParaRPr lang="en-US" altLang="en-US" sz="1400">
              <a:latin typeface="+mn-lt"/>
              <a:cs typeface="+mn-cs"/>
            </a:endParaRPr>
          </a:p>
        </p:txBody>
      </p:sp>
      <p:pic>
        <p:nvPicPr>
          <p:cNvPr id="6148" name="Picture 2" descr="ndvi"/>
          <p:cNvPicPr>
            <a:picLocks noChangeAspect="1" noChangeArrowheads="1"/>
          </p:cNvPicPr>
          <p:nvPr/>
        </p:nvPicPr>
        <p:blipFill>
          <a:blip r:embed="rId2" cstate="print"/>
          <a:srcRect/>
          <a:stretch>
            <a:fillRect/>
          </a:stretch>
        </p:blipFill>
        <p:spPr bwMode="auto">
          <a:xfrm>
            <a:off x="304800" y="2209800"/>
            <a:ext cx="8534400" cy="3700463"/>
          </a:xfrm>
          <a:prstGeom prst="rect">
            <a:avLst/>
          </a:prstGeom>
          <a:noFill/>
          <a:ln w="9525">
            <a:noFill/>
            <a:miter lim="800000"/>
            <a:headEnd/>
            <a:tailEnd/>
          </a:ln>
        </p:spPr>
      </p:pic>
      <p:sp>
        <p:nvSpPr>
          <p:cNvPr id="6149" name="Text Box 3"/>
          <p:cNvSpPr txBox="1">
            <a:spLocks noChangeArrowheads="1"/>
          </p:cNvSpPr>
          <p:nvPr/>
        </p:nvSpPr>
        <p:spPr bwMode="auto">
          <a:xfrm>
            <a:off x="1752600" y="6019800"/>
            <a:ext cx="5616575" cy="336550"/>
          </a:xfrm>
          <a:prstGeom prst="rect">
            <a:avLst/>
          </a:prstGeom>
          <a:noFill/>
          <a:ln w="9525">
            <a:noFill/>
            <a:miter lim="800000"/>
            <a:headEnd/>
            <a:tailEnd/>
          </a:ln>
        </p:spPr>
        <p:txBody>
          <a:bodyPr wrap="none">
            <a:spAutoFit/>
          </a:bodyPr>
          <a:lstStyle/>
          <a:p>
            <a:r>
              <a:rPr lang="en-US" sz="1600">
                <a:latin typeface="Arial" charset="0"/>
                <a:cs typeface="Times New Roman" pitchFamily="18" charset="0"/>
              </a:rPr>
              <a:t>NDVI image for 21-31 August 2000, from Pathfinder AVHRR</a:t>
            </a:r>
            <a:endParaRPr lang="en-GB" sz="1600">
              <a:latin typeface="Arial" charset="0"/>
              <a:cs typeface="Times New Roman" pitchFamily="18" charset="0"/>
            </a:endParaRPr>
          </a:p>
        </p:txBody>
      </p:sp>
      <p:sp>
        <p:nvSpPr>
          <p:cNvPr id="6151" name="Oval 5"/>
          <p:cNvSpPr>
            <a:spLocks noChangeArrowheads="1"/>
          </p:cNvSpPr>
          <p:nvPr/>
        </p:nvSpPr>
        <p:spPr bwMode="auto">
          <a:xfrm rot="-1217423">
            <a:off x="5867400" y="3048000"/>
            <a:ext cx="1676400" cy="914400"/>
          </a:xfrm>
          <a:prstGeom prst="ellipse">
            <a:avLst/>
          </a:prstGeom>
          <a:noFill/>
          <a:ln w="38100">
            <a:solidFill>
              <a:srgbClr val="FFFF00"/>
            </a:solidFill>
            <a:round/>
            <a:headEnd/>
            <a:tailEnd/>
          </a:ln>
        </p:spPr>
        <p:txBody>
          <a:bodyPr wrap="none" anchor="ctr"/>
          <a:lstStyle/>
          <a:p>
            <a:endParaRPr lang="en-US" dirty="0">
              <a:solidFill>
                <a:srgbClr val="FF0000"/>
              </a:solidFill>
            </a:endParaRPr>
          </a:p>
        </p:txBody>
      </p:sp>
      <p:sp>
        <p:nvSpPr>
          <p:cNvPr id="6152" name="Oval 6"/>
          <p:cNvSpPr>
            <a:spLocks noChangeArrowheads="1"/>
          </p:cNvSpPr>
          <p:nvPr/>
        </p:nvSpPr>
        <p:spPr bwMode="auto">
          <a:xfrm>
            <a:off x="3733800" y="3657600"/>
            <a:ext cx="1447800" cy="304800"/>
          </a:xfrm>
          <a:prstGeom prst="ellipse">
            <a:avLst/>
          </a:prstGeom>
          <a:noFill/>
          <a:ln w="38100">
            <a:solidFill>
              <a:srgbClr val="FFFF00"/>
            </a:solidFill>
            <a:round/>
            <a:headEnd/>
            <a:tailEnd/>
          </a:ln>
        </p:spPr>
        <p:txBody>
          <a:bodyPr wrap="none" anchor="ctr"/>
          <a:lstStyle/>
          <a:p>
            <a:endParaRPr lang="en-US"/>
          </a:p>
        </p:txBody>
      </p:sp>
      <p:sp>
        <p:nvSpPr>
          <p:cNvPr id="6153" name="Text Box 7"/>
          <p:cNvSpPr txBox="1">
            <a:spLocks noChangeArrowheads="1"/>
          </p:cNvSpPr>
          <p:nvPr/>
        </p:nvSpPr>
        <p:spPr bwMode="auto">
          <a:xfrm>
            <a:off x="7543800" y="3429000"/>
            <a:ext cx="679450" cy="366713"/>
          </a:xfrm>
          <a:prstGeom prst="rect">
            <a:avLst/>
          </a:prstGeom>
          <a:noFill/>
          <a:ln w="9525">
            <a:noFill/>
            <a:miter lim="800000"/>
            <a:headEnd/>
            <a:tailEnd/>
          </a:ln>
        </p:spPr>
        <p:txBody>
          <a:bodyPr wrap="none">
            <a:spAutoFit/>
          </a:bodyPr>
          <a:lstStyle/>
          <a:p>
            <a:r>
              <a:rPr lang="en-US" sz="1800">
                <a:solidFill>
                  <a:schemeClr val="bg1"/>
                </a:solidFill>
                <a:latin typeface="Arial" charset="0"/>
              </a:rPr>
              <a:t>ASM</a:t>
            </a:r>
          </a:p>
        </p:txBody>
      </p:sp>
      <p:sp>
        <p:nvSpPr>
          <p:cNvPr id="6154" name="Text Box 8"/>
          <p:cNvSpPr txBox="1">
            <a:spLocks noChangeArrowheads="1"/>
          </p:cNvSpPr>
          <p:nvPr/>
        </p:nvSpPr>
        <p:spPr bwMode="auto">
          <a:xfrm>
            <a:off x="4114800" y="4038600"/>
            <a:ext cx="804863" cy="369888"/>
          </a:xfrm>
          <a:prstGeom prst="rect">
            <a:avLst/>
          </a:prstGeom>
          <a:noFill/>
          <a:ln w="9525">
            <a:noFill/>
            <a:miter lim="800000"/>
            <a:headEnd/>
            <a:tailEnd/>
          </a:ln>
        </p:spPr>
        <p:txBody>
          <a:bodyPr wrap="none">
            <a:spAutoFit/>
          </a:bodyPr>
          <a:lstStyle/>
          <a:p>
            <a:r>
              <a:rPr lang="en-US" sz="1800">
                <a:solidFill>
                  <a:schemeClr val="bg1"/>
                </a:solidFill>
                <a:latin typeface="Arial" charset="0"/>
              </a:rPr>
              <a:t>WAfM</a:t>
            </a:r>
          </a:p>
        </p:txBody>
      </p:sp>
      <p:sp>
        <p:nvSpPr>
          <p:cNvPr id="11" name="Oval 10"/>
          <p:cNvSpPr/>
          <p:nvPr/>
        </p:nvSpPr>
        <p:spPr>
          <a:xfrm rot="18316406">
            <a:off x="2941638" y="3760788"/>
            <a:ext cx="568325" cy="9683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Oval 5"/>
          <p:cNvSpPr>
            <a:spLocks noChangeArrowheads="1"/>
          </p:cNvSpPr>
          <p:nvPr/>
        </p:nvSpPr>
        <p:spPr bwMode="auto">
          <a:xfrm rot="3989670">
            <a:off x="1840707" y="3302794"/>
            <a:ext cx="419100" cy="300037"/>
          </a:xfrm>
          <a:prstGeom prst="ellipse">
            <a:avLst/>
          </a:prstGeom>
          <a:noFill/>
          <a:ln w="19050">
            <a:solidFill>
              <a:schemeClr val="bg1"/>
            </a:solidFill>
            <a:round/>
            <a:headEnd/>
            <a:tailEnd/>
          </a:ln>
        </p:spPr>
        <p:txBody>
          <a:bodyPr wrap="none" anchor="ctr"/>
          <a:lstStyle/>
          <a:p>
            <a:endParaRPr lang="en-US"/>
          </a:p>
        </p:txBody>
      </p:sp>
      <p:sp>
        <p:nvSpPr>
          <p:cNvPr id="6157" name="Oval 5"/>
          <p:cNvSpPr>
            <a:spLocks noChangeArrowheads="1"/>
          </p:cNvSpPr>
          <p:nvPr/>
        </p:nvSpPr>
        <p:spPr bwMode="auto">
          <a:xfrm rot="1027603">
            <a:off x="7127875" y="4164013"/>
            <a:ext cx="914400" cy="417512"/>
          </a:xfrm>
          <a:prstGeom prst="ellipse">
            <a:avLst/>
          </a:prstGeom>
          <a:noFill/>
          <a:ln w="19050">
            <a:solidFill>
              <a:schemeClr val="bg1"/>
            </a:solidFill>
            <a:round/>
            <a:headEnd/>
            <a:tailEnd/>
          </a:ln>
        </p:spPr>
        <p:txBody>
          <a:bodyPr wrap="none" anchor="ctr"/>
          <a:lstStyle/>
          <a:p>
            <a:endParaRPr lang="en-US"/>
          </a:p>
        </p:txBody>
      </p:sp>
      <p:sp>
        <p:nvSpPr>
          <p:cNvPr id="6158" name="Oval 5"/>
          <p:cNvSpPr>
            <a:spLocks noChangeArrowheads="1"/>
          </p:cNvSpPr>
          <p:nvPr/>
        </p:nvSpPr>
        <p:spPr bwMode="auto">
          <a:xfrm rot="744977">
            <a:off x="4919663" y="4256088"/>
            <a:ext cx="609600" cy="341312"/>
          </a:xfrm>
          <a:prstGeom prst="ellipse">
            <a:avLst/>
          </a:prstGeom>
          <a:noFill/>
          <a:ln w="19050">
            <a:solidFill>
              <a:schemeClr val="bg1"/>
            </a:solidFill>
            <a:round/>
            <a:headEnd/>
            <a:tailEnd/>
          </a:ln>
        </p:spPr>
        <p:txBody>
          <a:bodyPr wrap="none" anchor="ctr"/>
          <a:lstStyle/>
          <a:p>
            <a:endParaRPr lang="en-US"/>
          </a:p>
        </p:txBody>
      </p:sp>
      <p:sp>
        <p:nvSpPr>
          <p:cNvPr id="6159" name="TextBox 14"/>
          <p:cNvSpPr txBox="1">
            <a:spLocks noChangeArrowheads="1"/>
          </p:cNvSpPr>
          <p:nvPr/>
        </p:nvSpPr>
        <p:spPr bwMode="auto">
          <a:xfrm>
            <a:off x="3276600" y="4724400"/>
            <a:ext cx="717550" cy="369888"/>
          </a:xfrm>
          <a:prstGeom prst="rect">
            <a:avLst/>
          </a:prstGeom>
          <a:noFill/>
          <a:ln w="9525">
            <a:noFill/>
            <a:miter lim="800000"/>
            <a:headEnd/>
            <a:tailEnd/>
          </a:ln>
        </p:spPr>
        <p:txBody>
          <a:bodyPr wrap="none">
            <a:spAutoFit/>
          </a:bodyPr>
          <a:lstStyle/>
          <a:p>
            <a:r>
              <a:rPr lang="en-US" sz="1800">
                <a:solidFill>
                  <a:schemeClr val="bg1"/>
                </a:solidFill>
              </a:rPr>
              <a:t>SAM</a:t>
            </a:r>
          </a:p>
        </p:txBody>
      </p:sp>
      <p:sp>
        <p:nvSpPr>
          <p:cNvPr id="6160" name="TextBox 15"/>
          <p:cNvSpPr txBox="1">
            <a:spLocks noChangeArrowheads="1"/>
          </p:cNvSpPr>
          <p:nvPr/>
        </p:nvSpPr>
        <p:spPr bwMode="auto">
          <a:xfrm>
            <a:off x="1219200" y="3581400"/>
            <a:ext cx="741363" cy="369888"/>
          </a:xfrm>
          <a:prstGeom prst="rect">
            <a:avLst/>
          </a:prstGeom>
          <a:noFill/>
          <a:ln w="9525">
            <a:noFill/>
            <a:miter lim="800000"/>
            <a:headEnd/>
            <a:tailEnd/>
          </a:ln>
        </p:spPr>
        <p:txBody>
          <a:bodyPr wrap="none">
            <a:spAutoFit/>
          </a:bodyPr>
          <a:lstStyle/>
          <a:p>
            <a:r>
              <a:rPr lang="en-US" sz="1800">
                <a:solidFill>
                  <a:schemeClr val="bg1"/>
                </a:solidFill>
              </a:rPr>
              <a:t>NAM</a:t>
            </a:r>
          </a:p>
        </p:txBody>
      </p:sp>
      <p:sp>
        <p:nvSpPr>
          <p:cNvPr id="6161" name="TextBox 16"/>
          <p:cNvSpPr txBox="1">
            <a:spLocks noChangeArrowheads="1"/>
          </p:cNvSpPr>
          <p:nvPr/>
        </p:nvSpPr>
        <p:spPr bwMode="auto">
          <a:xfrm>
            <a:off x="7239000" y="4876800"/>
            <a:ext cx="727075" cy="369888"/>
          </a:xfrm>
          <a:prstGeom prst="rect">
            <a:avLst/>
          </a:prstGeom>
          <a:noFill/>
          <a:ln w="9525">
            <a:noFill/>
            <a:miter lim="800000"/>
            <a:headEnd/>
            <a:tailEnd/>
          </a:ln>
        </p:spPr>
        <p:txBody>
          <a:bodyPr wrap="none">
            <a:spAutoFit/>
          </a:bodyPr>
          <a:lstStyle/>
          <a:p>
            <a:r>
              <a:rPr lang="en-US" sz="1800">
                <a:solidFill>
                  <a:schemeClr val="bg1"/>
                </a:solidFill>
              </a:rPr>
              <a:t>AUM</a:t>
            </a:r>
          </a:p>
        </p:txBody>
      </p:sp>
      <p:sp>
        <p:nvSpPr>
          <p:cNvPr id="6162" name="TextBox 17"/>
          <p:cNvSpPr txBox="1">
            <a:spLocks noChangeArrowheads="1"/>
          </p:cNvSpPr>
          <p:nvPr/>
        </p:nvSpPr>
        <p:spPr bwMode="auto">
          <a:xfrm>
            <a:off x="5334000" y="4648200"/>
            <a:ext cx="749300" cy="338138"/>
          </a:xfrm>
          <a:prstGeom prst="rect">
            <a:avLst/>
          </a:prstGeom>
          <a:noFill/>
          <a:ln w="9525">
            <a:noFill/>
            <a:miter lim="800000"/>
            <a:headEnd/>
            <a:tailEnd/>
          </a:ln>
        </p:spPr>
        <p:txBody>
          <a:bodyPr wrap="none">
            <a:spAutoFit/>
          </a:bodyPr>
          <a:lstStyle/>
          <a:p>
            <a:r>
              <a:rPr lang="en-US" sz="1600">
                <a:solidFill>
                  <a:schemeClr val="bg1"/>
                </a:solidFill>
              </a:rPr>
              <a:t>EAfM</a:t>
            </a:r>
          </a:p>
        </p:txBody>
      </p:sp>
      <p:sp>
        <p:nvSpPr>
          <p:cNvPr id="6163" name="TextBox 18"/>
          <p:cNvSpPr txBox="1">
            <a:spLocks noChangeArrowheads="1"/>
          </p:cNvSpPr>
          <p:nvPr/>
        </p:nvSpPr>
        <p:spPr bwMode="auto">
          <a:xfrm>
            <a:off x="2133600" y="838200"/>
            <a:ext cx="5134291" cy="584775"/>
          </a:xfrm>
          <a:prstGeom prst="rect">
            <a:avLst/>
          </a:prstGeom>
          <a:noFill/>
          <a:ln w="9525">
            <a:noFill/>
            <a:miter lim="800000"/>
            <a:headEnd/>
            <a:tailEnd/>
          </a:ln>
        </p:spPr>
        <p:txBody>
          <a:bodyPr wrap="none">
            <a:spAutoFit/>
          </a:bodyPr>
          <a:lstStyle/>
          <a:p>
            <a:r>
              <a:rPr lang="en-US" sz="3200" b="1" dirty="0"/>
              <a:t>The Global </a:t>
            </a:r>
            <a:r>
              <a:rPr lang="en-US" sz="3200" b="1" dirty="0" smtClean="0"/>
              <a:t> Monsoon System</a:t>
            </a:r>
            <a:endParaRPr lang="en-US"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543800" cy="5924699"/>
          </a:xfrm>
          <a:prstGeom prst="rect">
            <a:avLst/>
          </a:prstGeom>
        </p:spPr>
        <p:txBody>
          <a:bodyPr wrap="square">
            <a:spAutoFit/>
          </a:bodyPr>
          <a:lstStyle/>
          <a:p>
            <a:r>
              <a:rPr lang="en-US" sz="2000" b="1" dirty="0" smtClean="0"/>
              <a:t>Pending future activities</a:t>
            </a:r>
            <a:r>
              <a:rPr lang="en-US" sz="2000" b="1" dirty="0" smtClean="0"/>
              <a:t> </a:t>
            </a:r>
            <a:r>
              <a:rPr lang="en-US" sz="2000" b="1" dirty="0" smtClean="0"/>
              <a:t>( 2013 and beyond):</a:t>
            </a:r>
          </a:p>
          <a:p>
            <a:r>
              <a:rPr lang="en-US" b="1" dirty="0" smtClean="0"/>
              <a:t>  </a:t>
            </a:r>
          </a:p>
          <a:p>
            <a:pPr>
              <a:spcBef>
                <a:spcPts val="600"/>
              </a:spcBef>
              <a:buFontTx/>
              <a:buChar char="-"/>
            </a:pPr>
            <a:r>
              <a:rPr lang="en-US" dirty="0" smtClean="0"/>
              <a:t> Expanded work on aerosol-monsoon climate system – A New Paradigm  (current IDS)  </a:t>
            </a:r>
          </a:p>
          <a:p>
            <a:pPr>
              <a:spcBef>
                <a:spcPts val="600"/>
              </a:spcBef>
              <a:buFontTx/>
              <a:buChar char="-"/>
            </a:pPr>
            <a:r>
              <a:rPr lang="en-US" dirty="0" smtClean="0"/>
              <a:t> IPCC CMIP5 model projections;  detecting aerosol v. GHG warming impacts on monsoon water cycle   </a:t>
            </a:r>
          </a:p>
          <a:p>
            <a:pPr>
              <a:spcBef>
                <a:spcPts val="600"/>
              </a:spcBef>
              <a:buFontTx/>
              <a:buChar char="-"/>
            </a:pPr>
            <a:r>
              <a:rPr lang="en-US" dirty="0" smtClean="0"/>
              <a:t>  </a:t>
            </a:r>
            <a:r>
              <a:rPr lang="en-US" dirty="0" smtClean="0">
                <a:solidFill>
                  <a:schemeClr val="accent1"/>
                </a:solidFill>
              </a:rPr>
              <a:t>Biomass burning and drought feedback over  Southeast Asia and Maritime continent   (Pending IDS proposal,  PI:   W. Lau)</a:t>
            </a:r>
          </a:p>
          <a:p>
            <a:pPr>
              <a:spcBef>
                <a:spcPts val="600"/>
              </a:spcBef>
              <a:buFontTx/>
              <a:buChar char="-"/>
            </a:pPr>
            <a:r>
              <a:rPr lang="en-US" dirty="0" smtClean="0"/>
              <a:t>  </a:t>
            </a:r>
            <a:r>
              <a:rPr lang="en-US" dirty="0" smtClean="0">
                <a:solidFill>
                  <a:schemeClr val="accent1"/>
                </a:solidFill>
              </a:rPr>
              <a:t>International DOE/ ARM field campaign over Nepal/Tibet to study aerosol  (snow- darkening, EHP and other theories) on accelerated glacier melt over Himalayas and Tibetan Plateau   (Pending DOE proposal,  PI.  Y. Qian)</a:t>
            </a:r>
          </a:p>
          <a:p>
            <a:pPr>
              <a:spcBef>
                <a:spcPts val="600"/>
              </a:spcBef>
              <a:buFontTx/>
              <a:buChar char="-"/>
            </a:pPr>
            <a:r>
              <a:rPr lang="en-US" dirty="0" smtClean="0"/>
              <a:t> Aerosol  microphysics effect in enhancement of deep convection  in Atlantic ITCZ and  West African monsoon  </a:t>
            </a:r>
          </a:p>
          <a:p>
            <a:pPr>
              <a:spcBef>
                <a:spcPts val="600"/>
              </a:spcBef>
              <a:buFontTx/>
              <a:buChar char="-"/>
            </a:pPr>
            <a:r>
              <a:rPr lang="en-US" dirty="0" smtClean="0">
                <a:solidFill>
                  <a:schemeClr val="accent1"/>
                </a:solidFill>
              </a:rPr>
              <a:t>Saharan dust interaction with African Easterly Jet, African Easterly waves, tropical </a:t>
            </a:r>
            <a:r>
              <a:rPr lang="en-US" dirty="0" err="1" smtClean="0">
                <a:solidFill>
                  <a:schemeClr val="accent1"/>
                </a:solidFill>
              </a:rPr>
              <a:t>cyclogenesis</a:t>
            </a:r>
            <a:r>
              <a:rPr lang="en-US" dirty="0" smtClean="0">
                <a:solidFill>
                  <a:schemeClr val="accent1"/>
                </a:solidFill>
              </a:rPr>
              <a:t>, and  hurricane intensification  (Pending CC proposal,  PI.  K. M. Kim)</a:t>
            </a:r>
          </a:p>
          <a:p>
            <a:pPr>
              <a:spcBef>
                <a:spcPts val="600"/>
              </a:spcBef>
              <a:buFontTx/>
              <a:buChar char="-"/>
            </a:pPr>
            <a:r>
              <a:rPr lang="en-US" dirty="0" smtClean="0"/>
              <a:t>  </a:t>
            </a:r>
            <a:r>
              <a:rPr lang="en-US" dirty="0" smtClean="0">
                <a:solidFill>
                  <a:schemeClr val="accent1"/>
                </a:solidFill>
              </a:rPr>
              <a:t>Snow-darkening effects on accelerated springtime snowmelt over Eurasia, and impacts on extreme heat wave and prolonged drought  (Funded MAP proposal:  PI:   W. Lau)</a:t>
            </a:r>
            <a:endParaRPr lang="en-US" dirty="0">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819400"/>
            <a:ext cx="2212465" cy="830997"/>
          </a:xfrm>
          <a:prstGeom prst="rect">
            <a:avLst/>
          </a:prstGeom>
          <a:noFill/>
        </p:spPr>
        <p:txBody>
          <a:bodyPr wrap="none" rtlCol="0">
            <a:spAutoFit/>
          </a:bodyPr>
          <a:lstStyle/>
          <a:p>
            <a:r>
              <a:rPr lang="en-US" sz="4800" dirty="0" smtClean="0"/>
              <a:t>Back Up</a:t>
            </a:r>
            <a:endParaRPr lang="en-US" sz="4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st_aod_mld_june2"/>
          <p:cNvPicPr>
            <a:picLocks noChangeAspect="1" noChangeArrowheads="1"/>
          </p:cNvPicPr>
          <p:nvPr/>
        </p:nvPicPr>
        <p:blipFill>
          <a:blip r:embed="rId3" cstate="print"/>
          <a:srcRect/>
          <a:stretch>
            <a:fillRect/>
          </a:stretch>
        </p:blipFill>
        <p:spPr bwMode="auto">
          <a:xfrm>
            <a:off x="0" y="-685800"/>
            <a:ext cx="10058400" cy="7772400"/>
          </a:xfrm>
          <a:prstGeom prst="rect">
            <a:avLst/>
          </a:prstGeom>
          <a:noFill/>
        </p:spPr>
      </p:pic>
      <p:sp>
        <p:nvSpPr>
          <p:cNvPr id="4101" name="Text Box 5"/>
          <p:cNvSpPr txBox="1">
            <a:spLocks noChangeArrowheads="1"/>
          </p:cNvSpPr>
          <p:nvPr/>
        </p:nvSpPr>
        <p:spPr bwMode="auto">
          <a:xfrm>
            <a:off x="1905000" y="381000"/>
            <a:ext cx="5092700" cy="519113"/>
          </a:xfrm>
          <a:prstGeom prst="rect">
            <a:avLst/>
          </a:prstGeom>
          <a:noFill/>
          <a:ln w="9525">
            <a:noFill/>
            <a:miter lim="800000"/>
            <a:headEnd/>
            <a:tailEnd/>
          </a:ln>
          <a:effectLst/>
        </p:spPr>
        <p:txBody>
          <a:bodyPr wrap="none">
            <a:spAutoFit/>
          </a:bodyPr>
          <a:lstStyle/>
          <a:p>
            <a:r>
              <a:rPr lang="en-US" sz="2800"/>
              <a:t>Saharan dust cools the Atlantic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_BB_image.jpg"/>
          <p:cNvPicPr/>
          <p:nvPr/>
        </p:nvPicPr>
        <p:blipFill>
          <a:blip r:embed="rId2" cstate="print"/>
          <a:stretch>
            <a:fillRect/>
          </a:stretch>
        </p:blipFill>
        <p:spPr>
          <a:xfrm>
            <a:off x="1143000" y="990600"/>
            <a:ext cx="3735705" cy="2430780"/>
          </a:xfrm>
          <a:prstGeom prst="rect">
            <a:avLst/>
          </a:prstGeom>
        </p:spPr>
      </p:pic>
      <p:pic>
        <p:nvPicPr>
          <p:cNvPr id="3" name="Picture 2" descr="fire_rgb_mc.jpg"/>
          <p:cNvPicPr/>
          <p:nvPr/>
        </p:nvPicPr>
        <p:blipFill>
          <a:blip r:embed="rId3" cstate="print"/>
          <a:srcRect t="14667" b="13333"/>
          <a:stretch>
            <a:fillRect/>
          </a:stretch>
        </p:blipFill>
        <p:spPr>
          <a:xfrm>
            <a:off x="1143000" y="3733800"/>
            <a:ext cx="3810000" cy="2590800"/>
          </a:xfrm>
          <a:prstGeom prst="rect">
            <a:avLst/>
          </a:prstGeom>
        </p:spPr>
      </p:pic>
      <p:pic>
        <p:nvPicPr>
          <p:cNvPr id="4" name="Picture 3" descr="van_der_Werf_Morton_PNAS-3.jpg"/>
          <p:cNvPicPr/>
          <p:nvPr/>
        </p:nvPicPr>
        <p:blipFill>
          <a:blip r:embed="rId4" cstate="print"/>
          <a:srcRect l="5917" t="10551" r="5917"/>
          <a:stretch>
            <a:fillRect/>
          </a:stretch>
        </p:blipFill>
        <p:spPr>
          <a:xfrm>
            <a:off x="6553200" y="4343400"/>
            <a:ext cx="2335530" cy="17983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7400" y="2057400"/>
            <a:ext cx="6629400" cy="4495800"/>
            <a:chOff x="0" y="1905000"/>
            <a:chExt cx="9144000" cy="4495800"/>
          </a:xfrm>
        </p:grpSpPr>
        <p:grpSp>
          <p:nvGrpSpPr>
            <p:cNvPr id="3" name="Group 2"/>
            <p:cNvGrpSpPr/>
            <p:nvPr/>
          </p:nvGrpSpPr>
          <p:grpSpPr>
            <a:xfrm>
              <a:off x="0" y="2057400"/>
              <a:ext cx="8623610" cy="4227731"/>
              <a:chOff x="0" y="1676400"/>
              <a:chExt cx="8839200" cy="4227731"/>
            </a:xfrm>
          </p:grpSpPr>
          <p:sp>
            <p:nvSpPr>
              <p:cNvPr id="10" name="Freeform 9"/>
              <p:cNvSpPr/>
              <p:nvPr/>
            </p:nvSpPr>
            <p:spPr>
              <a:xfrm>
                <a:off x="0" y="2438400"/>
                <a:ext cx="8610600" cy="2103665"/>
              </a:xfrm>
              <a:custGeom>
                <a:avLst/>
                <a:gdLst>
                  <a:gd name="connsiteX0" fmla="*/ 734786 w 5780315"/>
                  <a:gd name="connsiteY0" fmla="*/ 547007 h 1646465"/>
                  <a:gd name="connsiteX1" fmla="*/ 4996544 w 5780315"/>
                  <a:gd name="connsiteY1" fmla="*/ 73479 h 1646465"/>
                  <a:gd name="connsiteX2" fmla="*/ 5437415 w 5780315"/>
                  <a:gd name="connsiteY2" fmla="*/ 987879 h 1646465"/>
                  <a:gd name="connsiteX3" fmla="*/ 3918858 w 5780315"/>
                  <a:gd name="connsiteY3" fmla="*/ 1004207 h 1646465"/>
                  <a:gd name="connsiteX4" fmla="*/ 2906486 w 5780315"/>
                  <a:gd name="connsiteY4" fmla="*/ 1445079 h 1646465"/>
                  <a:gd name="connsiteX5" fmla="*/ 1698172 w 5780315"/>
                  <a:gd name="connsiteY5" fmla="*/ 1641022 h 1646465"/>
                  <a:gd name="connsiteX6" fmla="*/ 930729 w 5780315"/>
                  <a:gd name="connsiteY6" fmla="*/ 1412422 h 1646465"/>
                  <a:gd name="connsiteX7" fmla="*/ 587829 w 5780315"/>
                  <a:gd name="connsiteY7" fmla="*/ 987879 h 1646465"/>
                  <a:gd name="connsiteX8" fmla="*/ 734786 w 5780315"/>
                  <a:gd name="connsiteY8" fmla="*/ 547007 h 164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315" h="1646465">
                    <a:moveTo>
                      <a:pt x="734786" y="547007"/>
                    </a:moveTo>
                    <a:cubicBezTo>
                      <a:pt x="1469572" y="394607"/>
                      <a:pt x="4212773" y="0"/>
                      <a:pt x="4996544" y="73479"/>
                    </a:cubicBezTo>
                    <a:cubicBezTo>
                      <a:pt x="5780315" y="146958"/>
                      <a:pt x="5617029" y="832758"/>
                      <a:pt x="5437415" y="987879"/>
                    </a:cubicBezTo>
                    <a:cubicBezTo>
                      <a:pt x="5257801" y="1143000"/>
                      <a:pt x="4340679" y="928007"/>
                      <a:pt x="3918858" y="1004207"/>
                    </a:cubicBezTo>
                    <a:cubicBezTo>
                      <a:pt x="3497037" y="1080407"/>
                      <a:pt x="3276600" y="1338943"/>
                      <a:pt x="2906486" y="1445079"/>
                    </a:cubicBezTo>
                    <a:cubicBezTo>
                      <a:pt x="2536372" y="1551215"/>
                      <a:pt x="2027465" y="1646465"/>
                      <a:pt x="1698172" y="1641022"/>
                    </a:cubicBezTo>
                    <a:cubicBezTo>
                      <a:pt x="1368879" y="1635579"/>
                      <a:pt x="1115786" y="1521279"/>
                      <a:pt x="930729" y="1412422"/>
                    </a:cubicBezTo>
                    <a:cubicBezTo>
                      <a:pt x="745672" y="1303565"/>
                      <a:pt x="615043" y="1137558"/>
                      <a:pt x="587829" y="987879"/>
                    </a:cubicBezTo>
                    <a:cubicBezTo>
                      <a:pt x="560615" y="838200"/>
                      <a:pt x="0" y="699407"/>
                      <a:pt x="734786" y="547007"/>
                    </a:cubicBezTo>
                    <a:close/>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1" name="Group 10"/>
              <p:cNvGrpSpPr/>
              <p:nvPr/>
            </p:nvGrpSpPr>
            <p:grpSpPr>
              <a:xfrm>
                <a:off x="762000" y="1676400"/>
                <a:ext cx="8077200" cy="4227731"/>
                <a:chOff x="914400" y="1828800"/>
                <a:chExt cx="8077200" cy="4227731"/>
              </a:xfrm>
            </p:grpSpPr>
            <p:pic>
              <p:nvPicPr>
                <p:cNvPr id="12" name="Picture 11" descr="C:\Users\wlau.NDC\AppData\Local\Microsoft\Windows\Temporary Internet Files\Content.IE5\OA11BQQ7\MC900311116[1].wmf"/>
                <p:cNvPicPr>
                  <a:picLocks noChangeAspect="1" noChangeArrowheads="1"/>
                </p:cNvPicPr>
                <p:nvPr/>
              </p:nvPicPr>
              <p:blipFill>
                <a:blip r:embed="rId2" cstate="print"/>
                <a:srcRect/>
                <a:stretch>
                  <a:fillRect/>
                </a:stretch>
              </p:blipFill>
              <p:spPr bwMode="auto">
                <a:xfrm>
                  <a:off x="5649952" y="3200400"/>
                  <a:ext cx="308334" cy="741471"/>
                </a:xfrm>
                <a:prstGeom prst="rect">
                  <a:avLst/>
                </a:prstGeom>
                <a:solidFill>
                  <a:schemeClr val="bg1"/>
                </a:solidFill>
              </p:spPr>
            </p:pic>
            <p:sp>
              <p:nvSpPr>
                <p:cNvPr id="13" name="Rectangle 12"/>
                <p:cNvSpPr/>
                <p:nvPr/>
              </p:nvSpPr>
              <p:spPr>
                <a:xfrm>
                  <a:off x="1143000" y="5105400"/>
                  <a:ext cx="3657600" cy="3048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3901440" y="4724400"/>
                  <a:ext cx="5090160" cy="685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Down Arrow 14"/>
                <p:cNvSpPr/>
                <p:nvPr/>
              </p:nvSpPr>
              <p:spPr>
                <a:xfrm>
                  <a:off x="5257800" y="2362200"/>
                  <a:ext cx="8382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48"/>
                <p:cNvSpPr txBox="1"/>
                <p:nvPr/>
              </p:nvSpPr>
              <p:spPr>
                <a:xfrm>
                  <a:off x="1219200" y="5410200"/>
                  <a:ext cx="2561920"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t>Gulf of Tonkin/</a:t>
                  </a:r>
                </a:p>
                <a:p>
                  <a:r>
                    <a:rPr lang="en-US" i="1" dirty="0" smtClean="0"/>
                    <a:t>northern South China Sea</a:t>
                  </a:r>
                  <a:endParaRPr lang="en-US" i="1" dirty="0"/>
                </a:p>
              </p:txBody>
            </p:sp>
            <p:sp>
              <p:nvSpPr>
                <p:cNvPr id="17" name="TextBox 49"/>
                <p:cNvSpPr txBox="1"/>
                <p:nvPr/>
              </p:nvSpPr>
              <p:spPr>
                <a:xfrm>
                  <a:off x="914400" y="2819400"/>
                  <a:ext cx="2368534"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BB aerosol transport</a:t>
                  </a:r>
                </a:p>
                <a:p>
                  <a:r>
                    <a:rPr lang="en-US" sz="1600" dirty="0" smtClean="0"/>
                    <a:t> from </a:t>
                  </a:r>
                  <a:r>
                    <a:rPr lang="en-US" sz="1600" dirty="0" err="1" smtClean="0"/>
                    <a:t>IndoChina</a:t>
                  </a:r>
                  <a:r>
                    <a:rPr lang="en-US" sz="1600" dirty="0" smtClean="0"/>
                    <a:t> Peninsula</a:t>
                  </a:r>
                  <a:endParaRPr lang="en-US" sz="1600" dirty="0"/>
                </a:p>
              </p:txBody>
            </p:sp>
            <p:sp>
              <p:nvSpPr>
                <p:cNvPr id="18" name="TextBox 50"/>
                <p:cNvSpPr txBox="1"/>
                <p:nvPr/>
              </p:nvSpPr>
              <p:spPr>
                <a:xfrm>
                  <a:off x="4953000" y="1828800"/>
                  <a:ext cx="346620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Weak subsidence from Asian continent </a:t>
                  </a:r>
                  <a:endParaRPr lang="en-US" sz="1600" dirty="0"/>
                </a:p>
              </p:txBody>
            </p:sp>
            <p:pic>
              <p:nvPicPr>
                <p:cNvPr id="19" name="Picture 18" descr="C:\Users\wlau.NDC\AppData\Local\Microsoft\Windows\Temporary Internet Files\Content.IE5\7M42S6UX\MC900311120[1].wmf"/>
                <p:cNvPicPr>
                  <a:picLocks noChangeAspect="1" noChangeArrowheads="1"/>
                </p:cNvPicPr>
                <p:nvPr/>
              </p:nvPicPr>
              <p:blipFill>
                <a:blip r:embed="rId3" cstate="print"/>
                <a:srcRect/>
                <a:stretch>
                  <a:fillRect/>
                </a:stretch>
              </p:blipFill>
              <p:spPr bwMode="auto">
                <a:xfrm>
                  <a:off x="7359805" y="2362200"/>
                  <a:ext cx="812741" cy="1988515"/>
                </a:xfrm>
                <a:prstGeom prst="rect">
                  <a:avLst/>
                </a:prstGeom>
                <a:noFill/>
              </p:spPr>
            </p:pic>
            <p:pic>
              <p:nvPicPr>
                <p:cNvPr id="20" name="Picture 19" descr="C:\Users\wlau.NDC\AppData\Local\Microsoft\Windows\Temporary Internet Files\Content.IE5\7M42S6UX\MC900311120[1].wmf"/>
                <p:cNvPicPr>
                  <a:picLocks noChangeAspect="1" noChangeArrowheads="1"/>
                </p:cNvPicPr>
                <p:nvPr/>
              </p:nvPicPr>
              <p:blipFill>
                <a:blip r:embed="rId3" cstate="print"/>
                <a:srcRect/>
                <a:stretch>
                  <a:fillRect/>
                </a:stretch>
              </p:blipFill>
              <p:spPr bwMode="auto">
                <a:xfrm>
                  <a:off x="6319025" y="2362200"/>
                  <a:ext cx="371707" cy="2445715"/>
                </a:xfrm>
                <a:prstGeom prst="rect">
                  <a:avLst/>
                </a:prstGeom>
                <a:solidFill>
                  <a:schemeClr val="bg1"/>
                </a:solidFill>
              </p:spPr>
            </p:pic>
            <p:sp>
              <p:nvSpPr>
                <p:cNvPr id="21" name="TextBox 53"/>
                <p:cNvSpPr txBox="1"/>
                <p:nvPr/>
              </p:nvSpPr>
              <p:spPr>
                <a:xfrm>
                  <a:off x="4724400" y="5486400"/>
                  <a:ext cx="247388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t>Vietnam/southern China</a:t>
                  </a:r>
                  <a:endParaRPr lang="en-US" i="1" dirty="0"/>
                </a:p>
              </p:txBody>
            </p:sp>
            <p:sp>
              <p:nvSpPr>
                <p:cNvPr id="22" name="Oval 21"/>
                <p:cNvSpPr/>
                <p:nvPr/>
              </p:nvSpPr>
              <p:spPr>
                <a:xfrm>
                  <a:off x="4191000" y="3581400"/>
                  <a:ext cx="609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56"/>
                <p:cNvSpPr txBox="1"/>
                <p:nvPr/>
              </p:nvSpPr>
              <p:spPr>
                <a:xfrm>
                  <a:off x="4267200" y="3581400"/>
                  <a:ext cx="46358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W</a:t>
                  </a:r>
                  <a:endParaRPr lang="en-US" sz="2400" b="1" dirty="0"/>
                </a:p>
              </p:txBody>
            </p:sp>
            <p:pic>
              <p:nvPicPr>
                <p:cNvPr id="24" name="Picture 23" descr="C:\Users\wlau.NDC\AppData\Local\Microsoft\Windows\Temporary Internet Files\Content.IE5\OA11BQQ7\MC900311116[1].wmf"/>
                <p:cNvPicPr>
                  <a:picLocks noChangeAspect="1" noChangeArrowheads="1"/>
                </p:cNvPicPr>
                <p:nvPr/>
              </p:nvPicPr>
              <p:blipFill>
                <a:blip r:embed="rId2" cstate="print"/>
                <a:srcRect/>
                <a:stretch>
                  <a:fillRect/>
                </a:stretch>
              </p:blipFill>
              <p:spPr bwMode="auto">
                <a:xfrm>
                  <a:off x="5278244" y="3352800"/>
                  <a:ext cx="308334" cy="741471"/>
                </a:xfrm>
                <a:prstGeom prst="rect">
                  <a:avLst/>
                </a:prstGeom>
                <a:solidFill>
                  <a:schemeClr val="bg1"/>
                </a:solidFill>
              </p:spPr>
            </p:pic>
          </p:grpSp>
        </p:grpSp>
        <p:sp>
          <p:nvSpPr>
            <p:cNvPr id="4" name="TextBox 60"/>
            <p:cNvSpPr txBox="1"/>
            <p:nvPr/>
          </p:nvSpPr>
          <p:spPr>
            <a:xfrm>
              <a:off x="371707" y="4572000"/>
              <a:ext cx="5109735"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Semi-direct effects increases atmospheric stability, </a:t>
              </a:r>
            </a:p>
            <a:p>
              <a:r>
                <a:rPr lang="en-US" sz="1600" dirty="0" smtClean="0"/>
                <a:t>Burn-off clouds, suppresses warm rain</a:t>
              </a:r>
              <a:endParaRPr lang="en-US" sz="1600" dirty="0"/>
            </a:p>
          </p:txBody>
        </p:sp>
        <p:sp>
          <p:nvSpPr>
            <p:cNvPr id="5" name="TextBox 61"/>
            <p:cNvSpPr txBox="1"/>
            <p:nvPr/>
          </p:nvSpPr>
          <p:spPr>
            <a:xfrm>
              <a:off x="5352585" y="4343400"/>
              <a:ext cx="3791415"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Increased rainfall  from EHP and/or</a:t>
              </a:r>
            </a:p>
            <a:p>
              <a:r>
                <a:rPr lang="en-US" sz="1600" dirty="0" smtClean="0"/>
                <a:t> delayed invigoration of deep convection. </a:t>
              </a:r>
            </a:p>
            <a:p>
              <a:endParaRPr lang="en-US" dirty="0"/>
            </a:p>
          </p:txBody>
        </p:sp>
        <p:pic>
          <p:nvPicPr>
            <p:cNvPr id="6" name="Picture 5" descr="C:\Users\wlau.NDC\AppData\Local\Microsoft\Windows\Temporary Internet Files\Content.IE5\7M42S6UX\MC900014787[1].wmf"/>
            <p:cNvPicPr>
              <a:picLocks noChangeAspect="1" noChangeArrowheads="1"/>
            </p:cNvPicPr>
            <p:nvPr/>
          </p:nvPicPr>
          <p:blipFill>
            <a:blip r:embed="rId4" cstate="print"/>
            <a:srcRect/>
            <a:stretch>
              <a:fillRect/>
            </a:stretch>
          </p:blipFill>
          <p:spPr bwMode="auto">
            <a:xfrm>
              <a:off x="1858537" y="4114800"/>
              <a:ext cx="3642732" cy="609600"/>
            </a:xfrm>
            <a:prstGeom prst="rect">
              <a:avLst/>
            </a:prstGeom>
            <a:noFill/>
          </p:spPr>
        </p:pic>
        <p:sp>
          <p:nvSpPr>
            <p:cNvPr id="7" name="Right Arrow 6"/>
            <p:cNvSpPr/>
            <p:nvPr/>
          </p:nvSpPr>
          <p:spPr>
            <a:xfrm rot="21024481">
              <a:off x="437861" y="3886950"/>
              <a:ext cx="3594990" cy="208434"/>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Users\wlau.NDC\AppData\Local\Microsoft\Windows\Temporary Internet Files\Content.IE5\7M42S6UX\MC900014787[1].wmf"/>
            <p:cNvPicPr>
              <a:picLocks noChangeAspect="1" noChangeArrowheads="1"/>
            </p:cNvPicPr>
            <p:nvPr/>
          </p:nvPicPr>
          <p:blipFill>
            <a:blip r:embed="rId4" cstate="print"/>
            <a:srcRect/>
            <a:stretch>
              <a:fillRect/>
            </a:stretch>
          </p:blipFill>
          <p:spPr bwMode="auto">
            <a:xfrm>
              <a:off x="4311805" y="3886200"/>
              <a:ext cx="3642732" cy="609600"/>
            </a:xfrm>
            <a:prstGeom prst="rect">
              <a:avLst/>
            </a:prstGeom>
            <a:noFill/>
          </p:spPr>
        </p:pic>
        <p:sp>
          <p:nvSpPr>
            <p:cNvPr id="9" name="Rectangle 8"/>
            <p:cNvSpPr/>
            <p:nvPr/>
          </p:nvSpPr>
          <p:spPr>
            <a:xfrm>
              <a:off x="228600" y="1905000"/>
              <a:ext cx="853440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_mmNOBB_sea.01.wmf"/>
          <p:cNvPicPr/>
          <p:nvPr/>
        </p:nvPicPr>
        <p:blipFill>
          <a:blip r:embed="rId2" cstate="print"/>
          <a:srcRect l="4545" t="5882" r="13636" b="5882"/>
          <a:stretch>
            <a:fillRect/>
          </a:stretch>
        </p:blipFill>
        <p:spPr>
          <a:xfrm>
            <a:off x="4572000" y="1828800"/>
            <a:ext cx="4191000" cy="3048000"/>
          </a:xfrm>
          <a:prstGeom prst="rect">
            <a:avLst/>
          </a:prstGeom>
        </p:spPr>
      </p:pic>
      <p:pic>
        <p:nvPicPr>
          <p:cNvPr id="3" name="Picture 2" descr="F_mmNOBB_sea.09.wmf"/>
          <p:cNvPicPr/>
          <p:nvPr/>
        </p:nvPicPr>
        <p:blipFill>
          <a:blip r:embed="rId3" cstate="print"/>
          <a:srcRect l="4545" t="5882" r="13636" b="5882"/>
          <a:stretch>
            <a:fillRect/>
          </a:stretch>
        </p:blipFill>
        <p:spPr>
          <a:xfrm>
            <a:off x="685800" y="1905000"/>
            <a:ext cx="3962400" cy="2971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MM_domain1.pn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762000" y="1828800"/>
            <a:ext cx="2106930" cy="922020"/>
          </a:xfrm>
          <a:prstGeom prst="rect">
            <a:avLst/>
          </a:prstGeom>
        </p:spPr>
      </p:pic>
      <p:pic>
        <p:nvPicPr>
          <p:cNvPr id="3" name="Picture 2" descr="rain-averaged_domain1_d1_1.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838200" y="2971800"/>
            <a:ext cx="2305050" cy="1005840"/>
          </a:xfrm>
          <a:prstGeom prst="rect">
            <a:avLst/>
          </a:prstGeom>
        </p:spPr>
      </p:pic>
      <p:pic>
        <p:nvPicPr>
          <p:cNvPr id="4" name="Picture 3" descr="meanqall_domain1_d3_3d_1.pn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1066800" y="4495800"/>
            <a:ext cx="1695450" cy="960120"/>
          </a:xfrm>
          <a:prstGeom prst="rect">
            <a:avLst/>
          </a:prstGeom>
        </p:spPr>
      </p:pic>
      <p:pic>
        <p:nvPicPr>
          <p:cNvPr id="6" name="Picture 5" descr="meanqall_2010_domain2_d3_3d.png"/>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4419600" y="4419600"/>
            <a:ext cx="1878330" cy="1082040"/>
          </a:xfrm>
          <a:prstGeom prst="rect">
            <a:avLst/>
          </a:prstGeom>
        </p:spPr>
      </p:pic>
      <p:pic>
        <p:nvPicPr>
          <p:cNvPr id="8" name="Picture 7" descr="rain-averaged_domain2_d1_1.pn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4038600" y="3048000"/>
            <a:ext cx="2366010" cy="1082040"/>
          </a:xfrm>
          <a:prstGeom prst="rect">
            <a:avLst/>
          </a:prstGeom>
        </p:spPr>
      </p:pic>
      <p:pic>
        <p:nvPicPr>
          <p:cNvPr id="9" name="Picture 8" descr="TRMM_domain2.pn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tretch>
            <a:fillRect/>
          </a:stretch>
        </p:blipFill>
        <p:spPr>
          <a:xfrm>
            <a:off x="4191000" y="1828800"/>
            <a:ext cx="2106930" cy="9677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300" y="666261"/>
            <a:ext cx="8915400" cy="5525477"/>
            <a:chOff x="228600" y="609600"/>
            <a:chExt cx="8915400" cy="5525477"/>
          </a:xfrm>
        </p:grpSpPr>
        <p:sp>
          <p:nvSpPr>
            <p:cNvPr id="3" name="Freeform 2"/>
            <p:cNvSpPr/>
            <p:nvPr/>
          </p:nvSpPr>
          <p:spPr>
            <a:xfrm>
              <a:off x="3733800" y="2468170"/>
              <a:ext cx="3657600" cy="2185426"/>
            </a:xfrm>
            <a:custGeom>
              <a:avLst/>
              <a:gdLst>
                <a:gd name="connsiteX0" fmla="*/ 76311 w 2621564"/>
                <a:gd name="connsiteY0" fmla="*/ 2605786 h 2697222"/>
                <a:gd name="connsiteX1" fmla="*/ 141626 w 2621564"/>
                <a:gd name="connsiteY1" fmla="*/ 2524143 h 2697222"/>
                <a:gd name="connsiteX2" fmla="*/ 206940 w 2621564"/>
                <a:gd name="connsiteY2" fmla="*/ 2426171 h 2697222"/>
                <a:gd name="connsiteX3" fmla="*/ 255926 w 2621564"/>
                <a:gd name="connsiteY3" fmla="*/ 2344528 h 2697222"/>
                <a:gd name="connsiteX4" fmla="*/ 288583 w 2621564"/>
                <a:gd name="connsiteY4" fmla="*/ 2213900 h 2697222"/>
                <a:gd name="connsiteX5" fmla="*/ 304911 w 2621564"/>
                <a:gd name="connsiteY5" fmla="*/ 2164914 h 2697222"/>
                <a:gd name="connsiteX6" fmla="*/ 321240 w 2621564"/>
                <a:gd name="connsiteY6" fmla="*/ 2083271 h 2697222"/>
                <a:gd name="connsiteX7" fmla="*/ 370226 w 2621564"/>
                <a:gd name="connsiteY7" fmla="*/ 1936314 h 2697222"/>
                <a:gd name="connsiteX8" fmla="*/ 386554 w 2621564"/>
                <a:gd name="connsiteY8" fmla="*/ 1887328 h 2697222"/>
                <a:gd name="connsiteX9" fmla="*/ 402883 w 2621564"/>
                <a:gd name="connsiteY9" fmla="*/ 1805686 h 2697222"/>
                <a:gd name="connsiteX10" fmla="*/ 419211 w 2621564"/>
                <a:gd name="connsiteY10" fmla="*/ 1675057 h 2697222"/>
                <a:gd name="connsiteX11" fmla="*/ 435540 w 2621564"/>
                <a:gd name="connsiteY11" fmla="*/ 1593414 h 2697222"/>
                <a:gd name="connsiteX12" fmla="*/ 451868 w 2621564"/>
                <a:gd name="connsiteY12" fmla="*/ 1462786 h 2697222"/>
                <a:gd name="connsiteX13" fmla="*/ 484526 w 2621564"/>
                <a:gd name="connsiteY13" fmla="*/ 1364814 h 2697222"/>
                <a:gd name="connsiteX14" fmla="*/ 500854 w 2621564"/>
                <a:gd name="connsiteY14" fmla="*/ 1315828 h 2697222"/>
                <a:gd name="connsiteX15" fmla="*/ 533511 w 2621564"/>
                <a:gd name="connsiteY15" fmla="*/ 1266843 h 2697222"/>
                <a:gd name="connsiteX16" fmla="*/ 566168 w 2621564"/>
                <a:gd name="connsiteY16" fmla="*/ 1152543 h 2697222"/>
                <a:gd name="connsiteX17" fmla="*/ 598826 w 2621564"/>
                <a:gd name="connsiteY17" fmla="*/ 1103557 h 2697222"/>
                <a:gd name="connsiteX18" fmla="*/ 631483 w 2621564"/>
                <a:gd name="connsiteY18" fmla="*/ 1005586 h 2697222"/>
                <a:gd name="connsiteX19" fmla="*/ 664140 w 2621564"/>
                <a:gd name="connsiteY19" fmla="*/ 972928 h 2697222"/>
                <a:gd name="connsiteX20" fmla="*/ 762111 w 2621564"/>
                <a:gd name="connsiteY20" fmla="*/ 825971 h 2697222"/>
                <a:gd name="connsiteX21" fmla="*/ 794768 w 2621564"/>
                <a:gd name="connsiteY21" fmla="*/ 776986 h 2697222"/>
                <a:gd name="connsiteX22" fmla="*/ 827426 w 2621564"/>
                <a:gd name="connsiteY22" fmla="*/ 744328 h 2697222"/>
                <a:gd name="connsiteX23" fmla="*/ 925397 w 2621564"/>
                <a:gd name="connsiteY23" fmla="*/ 597371 h 2697222"/>
                <a:gd name="connsiteX24" fmla="*/ 958054 w 2621564"/>
                <a:gd name="connsiteY24" fmla="*/ 548386 h 2697222"/>
                <a:gd name="connsiteX25" fmla="*/ 1039697 w 2621564"/>
                <a:gd name="connsiteY25" fmla="*/ 483071 h 2697222"/>
                <a:gd name="connsiteX26" fmla="*/ 1137668 w 2621564"/>
                <a:gd name="connsiteY26" fmla="*/ 352443 h 2697222"/>
                <a:gd name="connsiteX27" fmla="*/ 1170326 w 2621564"/>
                <a:gd name="connsiteY27" fmla="*/ 319786 h 2697222"/>
                <a:gd name="connsiteX28" fmla="*/ 1202983 w 2621564"/>
                <a:gd name="connsiteY28" fmla="*/ 287128 h 2697222"/>
                <a:gd name="connsiteX29" fmla="*/ 1219311 w 2621564"/>
                <a:gd name="connsiteY29" fmla="*/ 238143 h 2697222"/>
                <a:gd name="connsiteX30" fmla="*/ 1317283 w 2621564"/>
                <a:gd name="connsiteY30" fmla="*/ 189157 h 2697222"/>
                <a:gd name="connsiteX31" fmla="*/ 1447911 w 2621564"/>
                <a:gd name="connsiteY31" fmla="*/ 91186 h 2697222"/>
                <a:gd name="connsiteX32" fmla="*/ 1741826 w 2621564"/>
                <a:gd name="connsiteY32" fmla="*/ 74857 h 2697222"/>
                <a:gd name="connsiteX33" fmla="*/ 1839797 w 2621564"/>
                <a:gd name="connsiteY33" fmla="*/ 107514 h 2697222"/>
                <a:gd name="connsiteX34" fmla="*/ 2019411 w 2621564"/>
                <a:gd name="connsiteY34" fmla="*/ 172828 h 2697222"/>
                <a:gd name="connsiteX35" fmla="*/ 2166368 w 2621564"/>
                <a:gd name="connsiteY35" fmla="*/ 221814 h 2697222"/>
                <a:gd name="connsiteX36" fmla="*/ 2313326 w 2621564"/>
                <a:gd name="connsiteY36" fmla="*/ 270800 h 2697222"/>
                <a:gd name="connsiteX37" fmla="*/ 2362311 w 2621564"/>
                <a:gd name="connsiteY37" fmla="*/ 287128 h 2697222"/>
                <a:gd name="connsiteX38" fmla="*/ 2460283 w 2621564"/>
                <a:gd name="connsiteY38" fmla="*/ 352443 h 2697222"/>
                <a:gd name="connsiteX39" fmla="*/ 2509268 w 2621564"/>
                <a:gd name="connsiteY39" fmla="*/ 385100 h 2697222"/>
                <a:gd name="connsiteX40" fmla="*/ 2541926 w 2621564"/>
                <a:gd name="connsiteY40" fmla="*/ 417757 h 2697222"/>
                <a:gd name="connsiteX41" fmla="*/ 2558254 w 2621564"/>
                <a:gd name="connsiteY41" fmla="*/ 466743 h 2697222"/>
                <a:gd name="connsiteX42" fmla="*/ 2607240 w 2621564"/>
                <a:gd name="connsiteY42" fmla="*/ 564714 h 2697222"/>
                <a:gd name="connsiteX43" fmla="*/ 2590911 w 2621564"/>
                <a:gd name="connsiteY43" fmla="*/ 679014 h 2697222"/>
                <a:gd name="connsiteX44" fmla="*/ 2509268 w 2621564"/>
                <a:gd name="connsiteY44" fmla="*/ 760657 h 2697222"/>
                <a:gd name="connsiteX45" fmla="*/ 2460283 w 2621564"/>
                <a:gd name="connsiteY45" fmla="*/ 793314 h 2697222"/>
                <a:gd name="connsiteX46" fmla="*/ 2411297 w 2621564"/>
                <a:gd name="connsiteY46" fmla="*/ 809643 h 2697222"/>
                <a:gd name="connsiteX47" fmla="*/ 2231683 w 2621564"/>
                <a:gd name="connsiteY47" fmla="*/ 842300 h 2697222"/>
                <a:gd name="connsiteX48" fmla="*/ 2084726 w 2621564"/>
                <a:gd name="connsiteY48" fmla="*/ 858628 h 2697222"/>
                <a:gd name="connsiteX49" fmla="*/ 1562211 w 2621564"/>
                <a:gd name="connsiteY49" fmla="*/ 907614 h 2697222"/>
                <a:gd name="connsiteX50" fmla="*/ 1366268 w 2621564"/>
                <a:gd name="connsiteY50" fmla="*/ 972928 h 2697222"/>
                <a:gd name="connsiteX51" fmla="*/ 1317283 w 2621564"/>
                <a:gd name="connsiteY51" fmla="*/ 989257 h 2697222"/>
                <a:gd name="connsiteX52" fmla="*/ 1268297 w 2621564"/>
                <a:gd name="connsiteY52" fmla="*/ 1005586 h 2697222"/>
                <a:gd name="connsiteX53" fmla="*/ 1219311 w 2621564"/>
                <a:gd name="connsiteY53" fmla="*/ 1038243 h 2697222"/>
                <a:gd name="connsiteX54" fmla="*/ 1137668 w 2621564"/>
                <a:gd name="connsiteY54" fmla="*/ 1119886 h 2697222"/>
                <a:gd name="connsiteX55" fmla="*/ 1039697 w 2621564"/>
                <a:gd name="connsiteY55" fmla="*/ 1185200 h 2697222"/>
                <a:gd name="connsiteX56" fmla="*/ 990711 w 2621564"/>
                <a:gd name="connsiteY56" fmla="*/ 1217857 h 2697222"/>
                <a:gd name="connsiteX57" fmla="*/ 958054 w 2621564"/>
                <a:gd name="connsiteY57" fmla="*/ 1266843 h 2697222"/>
                <a:gd name="connsiteX58" fmla="*/ 941726 w 2621564"/>
                <a:gd name="connsiteY58" fmla="*/ 1315828 h 2697222"/>
                <a:gd name="connsiteX59" fmla="*/ 909068 w 2621564"/>
                <a:gd name="connsiteY59" fmla="*/ 1348486 h 2697222"/>
                <a:gd name="connsiteX60" fmla="*/ 811097 w 2621564"/>
                <a:gd name="connsiteY60" fmla="*/ 1642400 h 2697222"/>
                <a:gd name="connsiteX61" fmla="*/ 794768 w 2621564"/>
                <a:gd name="connsiteY61" fmla="*/ 1691386 h 2697222"/>
                <a:gd name="connsiteX62" fmla="*/ 778440 w 2621564"/>
                <a:gd name="connsiteY62" fmla="*/ 1740371 h 2697222"/>
                <a:gd name="connsiteX63" fmla="*/ 729454 w 2621564"/>
                <a:gd name="connsiteY63" fmla="*/ 1838343 h 2697222"/>
                <a:gd name="connsiteX64" fmla="*/ 713126 w 2621564"/>
                <a:gd name="connsiteY64" fmla="*/ 1919986 h 2697222"/>
                <a:gd name="connsiteX65" fmla="*/ 680468 w 2621564"/>
                <a:gd name="connsiteY65" fmla="*/ 2066943 h 2697222"/>
                <a:gd name="connsiteX66" fmla="*/ 664140 w 2621564"/>
                <a:gd name="connsiteY66" fmla="*/ 2164914 h 2697222"/>
                <a:gd name="connsiteX67" fmla="*/ 631483 w 2621564"/>
                <a:gd name="connsiteY67" fmla="*/ 2262886 h 2697222"/>
                <a:gd name="connsiteX68" fmla="*/ 598826 w 2621564"/>
                <a:gd name="connsiteY68" fmla="*/ 2360857 h 2697222"/>
                <a:gd name="connsiteX69" fmla="*/ 582497 w 2621564"/>
                <a:gd name="connsiteY69" fmla="*/ 2409843 h 2697222"/>
                <a:gd name="connsiteX70" fmla="*/ 517183 w 2621564"/>
                <a:gd name="connsiteY70" fmla="*/ 2491486 h 2697222"/>
                <a:gd name="connsiteX71" fmla="*/ 484526 w 2621564"/>
                <a:gd name="connsiteY71" fmla="*/ 2540471 h 2697222"/>
                <a:gd name="connsiteX72" fmla="*/ 435540 w 2621564"/>
                <a:gd name="connsiteY72" fmla="*/ 2573128 h 2697222"/>
                <a:gd name="connsiteX73" fmla="*/ 353897 w 2621564"/>
                <a:gd name="connsiteY73" fmla="*/ 2638443 h 2697222"/>
                <a:gd name="connsiteX74" fmla="*/ 255926 w 2621564"/>
                <a:gd name="connsiteY74" fmla="*/ 2671100 h 2697222"/>
                <a:gd name="connsiteX75" fmla="*/ 206940 w 2621564"/>
                <a:gd name="connsiteY75" fmla="*/ 2687428 h 2697222"/>
                <a:gd name="connsiteX76" fmla="*/ 59983 w 2621564"/>
                <a:gd name="connsiteY76" fmla="*/ 2671100 h 2697222"/>
                <a:gd name="connsiteX77" fmla="*/ 76311 w 2621564"/>
                <a:gd name="connsiteY77" fmla="*/ 2605786 h 269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21564" h="2697222">
                  <a:moveTo>
                    <a:pt x="76311" y="2605786"/>
                  </a:moveTo>
                  <a:cubicBezTo>
                    <a:pt x="89918" y="2581293"/>
                    <a:pt x="95232" y="2607652"/>
                    <a:pt x="141626" y="2524143"/>
                  </a:cubicBezTo>
                  <a:cubicBezTo>
                    <a:pt x="160687" y="2489833"/>
                    <a:pt x="206940" y="2426171"/>
                    <a:pt x="206940" y="2426171"/>
                  </a:cubicBezTo>
                  <a:cubicBezTo>
                    <a:pt x="253194" y="2287408"/>
                    <a:pt x="188685" y="2456596"/>
                    <a:pt x="255926" y="2344528"/>
                  </a:cubicBezTo>
                  <a:cubicBezTo>
                    <a:pt x="271921" y="2317870"/>
                    <a:pt x="283567" y="2233963"/>
                    <a:pt x="288583" y="2213900"/>
                  </a:cubicBezTo>
                  <a:cubicBezTo>
                    <a:pt x="292757" y="2197202"/>
                    <a:pt x="300737" y="2181612"/>
                    <a:pt x="304911" y="2164914"/>
                  </a:cubicBezTo>
                  <a:cubicBezTo>
                    <a:pt x="311642" y="2137989"/>
                    <a:pt x="313938" y="2110046"/>
                    <a:pt x="321240" y="2083271"/>
                  </a:cubicBezTo>
                  <a:cubicBezTo>
                    <a:pt x="321246" y="2083250"/>
                    <a:pt x="362058" y="1960817"/>
                    <a:pt x="370226" y="1936314"/>
                  </a:cubicBezTo>
                  <a:cubicBezTo>
                    <a:pt x="375669" y="1919985"/>
                    <a:pt x="383178" y="1904206"/>
                    <a:pt x="386554" y="1887328"/>
                  </a:cubicBezTo>
                  <a:cubicBezTo>
                    <a:pt x="391997" y="1860114"/>
                    <a:pt x="398663" y="1833116"/>
                    <a:pt x="402883" y="1805686"/>
                  </a:cubicBezTo>
                  <a:cubicBezTo>
                    <a:pt x="409556" y="1762314"/>
                    <a:pt x="412538" y="1718429"/>
                    <a:pt x="419211" y="1675057"/>
                  </a:cubicBezTo>
                  <a:cubicBezTo>
                    <a:pt x="423431" y="1647626"/>
                    <a:pt x="431320" y="1620845"/>
                    <a:pt x="435540" y="1593414"/>
                  </a:cubicBezTo>
                  <a:cubicBezTo>
                    <a:pt x="442212" y="1550043"/>
                    <a:pt x="442673" y="1505693"/>
                    <a:pt x="451868" y="1462786"/>
                  </a:cubicBezTo>
                  <a:cubicBezTo>
                    <a:pt x="459081" y="1429126"/>
                    <a:pt x="473640" y="1397471"/>
                    <a:pt x="484526" y="1364814"/>
                  </a:cubicBezTo>
                  <a:cubicBezTo>
                    <a:pt x="489969" y="1348485"/>
                    <a:pt x="491307" y="1330149"/>
                    <a:pt x="500854" y="1315828"/>
                  </a:cubicBezTo>
                  <a:lnTo>
                    <a:pt x="533511" y="1266843"/>
                  </a:lnTo>
                  <a:cubicBezTo>
                    <a:pt x="538742" y="1245921"/>
                    <a:pt x="554457" y="1175965"/>
                    <a:pt x="566168" y="1152543"/>
                  </a:cubicBezTo>
                  <a:cubicBezTo>
                    <a:pt x="574945" y="1134990"/>
                    <a:pt x="587940" y="1119886"/>
                    <a:pt x="598826" y="1103557"/>
                  </a:cubicBezTo>
                  <a:cubicBezTo>
                    <a:pt x="609712" y="1070900"/>
                    <a:pt x="607142" y="1029927"/>
                    <a:pt x="631483" y="1005586"/>
                  </a:cubicBezTo>
                  <a:cubicBezTo>
                    <a:pt x="642369" y="994700"/>
                    <a:pt x="654903" y="985244"/>
                    <a:pt x="664140" y="972928"/>
                  </a:cubicBezTo>
                  <a:cubicBezTo>
                    <a:pt x="664150" y="972915"/>
                    <a:pt x="745778" y="850471"/>
                    <a:pt x="762111" y="825971"/>
                  </a:cubicBezTo>
                  <a:cubicBezTo>
                    <a:pt x="772997" y="809643"/>
                    <a:pt x="780892" y="790862"/>
                    <a:pt x="794768" y="776986"/>
                  </a:cubicBezTo>
                  <a:cubicBezTo>
                    <a:pt x="805654" y="766100"/>
                    <a:pt x="818189" y="756644"/>
                    <a:pt x="827426" y="744328"/>
                  </a:cubicBezTo>
                  <a:cubicBezTo>
                    <a:pt x="827436" y="744315"/>
                    <a:pt x="909064" y="621871"/>
                    <a:pt x="925397" y="597371"/>
                  </a:cubicBezTo>
                  <a:cubicBezTo>
                    <a:pt x="936283" y="581043"/>
                    <a:pt x="944178" y="562263"/>
                    <a:pt x="958054" y="548386"/>
                  </a:cubicBezTo>
                  <a:cubicBezTo>
                    <a:pt x="1004587" y="501851"/>
                    <a:pt x="977902" y="524267"/>
                    <a:pt x="1039697" y="483071"/>
                  </a:cubicBezTo>
                  <a:cubicBezTo>
                    <a:pt x="1068197" y="397575"/>
                    <a:pt x="1043856" y="446255"/>
                    <a:pt x="1137668" y="352443"/>
                  </a:cubicBezTo>
                  <a:lnTo>
                    <a:pt x="1170326" y="319786"/>
                  </a:lnTo>
                  <a:lnTo>
                    <a:pt x="1202983" y="287128"/>
                  </a:lnTo>
                  <a:cubicBezTo>
                    <a:pt x="1208426" y="270800"/>
                    <a:pt x="1208559" y="251583"/>
                    <a:pt x="1219311" y="238143"/>
                  </a:cubicBezTo>
                  <a:cubicBezTo>
                    <a:pt x="1242331" y="209368"/>
                    <a:pt x="1285014" y="199914"/>
                    <a:pt x="1317283" y="189157"/>
                  </a:cubicBezTo>
                  <a:cubicBezTo>
                    <a:pt x="1411096" y="95344"/>
                    <a:pt x="1362414" y="119684"/>
                    <a:pt x="1447911" y="91186"/>
                  </a:cubicBezTo>
                  <a:cubicBezTo>
                    <a:pt x="1539094" y="0"/>
                    <a:pt x="1483183" y="39587"/>
                    <a:pt x="1741826" y="74857"/>
                  </a:cubicBezTo>
                  <a:cubicBezTo>
                    <a:pt x="1775934" y="79508"/>
                    <a:pt x="1839797" y="107514"/>
                    <a:pt x="1839797" y="107514"/>
                  </a:cubicBezTo>
                  <a:cubicBezTo>
                    <a:pt x="1942490" y="175975"/>
                    <a:pt x="1832323" y="110464"/>
                    <a:pt x="2019411" y="172828"/>
                  </a:cubicBezTo>
                  <a:lnTo>
                    <a:pt x="2166368" y="221814"/>
                  </a:lnTo>
                  <a:lnTo>
                    <a:pt x="2313326" y="270800"/>
                  </a:lnTo>
                  <a:lnTo>
                    <a:pt x="2362311" y="287128"/>
                  </a:lnTo>
                  <a:lnTo>
                    <a:pt x="2460283" y="352443"/>
                  </a:lnTo>
                  <a:cubicBezTo>
                    <a:pt x="2476611" y="363329"/>
                    <a:pt x="2495391" y="371224"/>
                    <a:pt x="2509268" y="385100"/>
                  </a:cubicBezTo>
                  <a:lnTo>
                    <a:pt x="2541926" y="417757"/>
                  </a:lnTo>
                  <a:cubicBezTo>
                    <a:pt x="2547369" y="434086"/>
                    <a:pt x="2550557" y="451348"/>
                    <a:pt x="2558254" y="466743"/>
                  </a:cubicBezTo>
                  <a:cubicBezTo>
                    <a:pt x="2621564" y="593364"/>
                    <a:pt x="2566194" y="441579"/>
                    <a:pt x="2607240" y="564714"/>
                  </a:cubicBezTo>
                  <a:cubicBezTo>
                    <a:pt x="2601797" y="602814"/>
                    <a:pt x="2608123" y="644590"/>
                    <a:pt x="2590911" y="679014"/>
                  </a:cubicBezTo>
                  <a:cubicBezTo>
                    <a:pt x="2573699" y="713438"/>
                    <a:pt x="2541291" y="739308"/>
                    <a:pt x="2509268" y="760657"/>
                  </a:cubicBezTo>
                  <a:cubicBezTo>
                    <a:pt x="2492940" y="771543"/>
                    <a:pt x="2477835" y="784538"/>
                    <a:pt x="2460283" y="793314"/>
                  </a:cubicBezTo>
                  <a:cubicBezTo>
                    <a:pt x="2444888" y="801011"/>
                    <a:pt x="2427847" y="804915"/>
                    <a:pt x="2411297" y="809643"/>
                  </a:cubicBezTo>
                  <a:cubicBezTo>
                    <a:pt x="2340308" y="829926"/>
                    <a:pt x="2313898" y="832023"/>
                    <a:pt x="2231683" y="842300"/>
                  </a:cubicBezTo>
                  <a:cubicBezTo>
                    <a:pt x="2182776" y="848413"/>
                    <a:pt x="2133798" y="854027"/>
                    <a:pt x="2084726" y="858628"/>
                  </a:cubicBezTo>
                  <a:cubicBezTo>
                    <a:pt x="1493896" y="914019"/>
                    <a:pt x="1899235" y="870168"/>
                    <a:pt x="1562211" y="907614"/>
                  </a:cubicBezTo>
                  <a:lnTo>
                    <a:pt x="1366268" y="972928"/>
                  </a:lnTo>
                  <a:lnTo>
                    <a:pt x="1317283" y="989257"/>
                  </a:lnTo>
                  <a:cubicBezTo>
                    <a:pt x="1300954" y="994700"/>
                    <a:pt x="1282618" y="996039"/>
                    <a:pt x="1268297" y="1005586"/>
                  </a:cubicBezTo>
                  <a:cubicBezTo>
                    <a:pt x="1251968" y="1016472"/>
                    <a:pt x="1234080" y="1025320"/>
                    <a:pt x="1219311" y="1038243"/>
                  </a:cubicBezTo>
                  <a:cubicBezTo>
                    <a:pt x="1190347" y="1063587"/>
                    <a:pt x="1169691" y="1098537"/>
                    <a:pt x="1137668" y="1119886"/>
                  </a:cubicBezTo>
                  <a:lnTo>
                    <a:pt x="1039697" y="1185200"/>
                  </a:lnTo>
                  <a:lnTo>
                    <a:pt x="990711" y="1217857"/>
                  </a:lnTo>
                  <a:cubicBezTo>
                    <a:pt x="979825" y="1234186"/>
                    <a:pt x="966830" y="1249290"/>
                    <a:pt x="958054" y="1266843"/>
                  </a:cubicBezTo>
                  <a:cubicBezTo>
                    <a:pt x="950357" y="1282238"/>
                    <a:pt x="950581" y="1301069"/>
                    <a:pt x="941726" y="1315828"/>
                  </a:cubicBezTo>
                  <a:cubicBezTo>
                    <a:pt x="933805" y="1329029"/>
                    <a:pt x="919954" y="1337600"/>
                    <a:pt x="909068" y="1348486"/>
                  </a:cubicBezTo>
                  <a:lnTo>
                    <a:pt x="811097" y="1642400"/>
                  </a:lnTo>
                  <a:lnTo>
                    <a:pt x="794768" y="1691386"/>
                  </a:lnTo>
                  <a:cubicBezTo>
                    <a:pt x="789325" y="1707714"/>
                    <a:pt x="787987" y="1726050"/>
                    <a:pt x="778440" y="1740371"/>
                  </a:cubicBezTo>
                  <a:cubicBezTo>
                    <a:pt x="746514" y="1788261"/>
                    <a:pt x="742974" y="1784262"/>
                    <a:pt x="729454" y="1838343"/>
                  </a:cubicBezTo>
                  <a:cubicBezTo>
                    <a:pt x="722723" y="1865268"/>
                    <a:pt x="719147" y="1892894"/>
                    <a:pt x="713126" y="1919986"/>
                  </a:cubicBezTo>
                  <a:cubicBezTo>
                    <a:pt x="686916" y="2037932"/>
                    <a:pt x="705094" y="1931502"/>
                    <a:pt x="680468" y="2066943"/>
                  </a:cubicBezTo>
                  <a:cubicBezTo>
                    <a:pt x="674546" y="2099516"/>
                    <a:pt x="672170" y="2132795"/>
                    <a:pt x="664140" y="2164914"/>
                  </a:cubicBezTo>
                  <a:cubicBezTo>
                    <a:pt x="655791" y="2198310"/>
                    <a:pt x="642369" y="2230229"/>
                    <a:pt x="631483" y="2262886"/>
                  </a:cubicBezTo>
                  <a:lnTo>
                    <a:pt x="598826" y="2360857"/>
                  </a:lnTo>
                  <a:cubicBezTo>
                    <a:pt x="593383" y="2377186"/>
                    <a:pt x="592045" y="2395522"/>
                    <a:pt x="582497" y="2409843"/>
                  </a:cubicBezTo>
                  <a:cubicBezTo>
                    <a:pt x="481983" y="2560612"/>
                    <a:pt x="610249" y="2375152"/>
                    <a:pt x="517183" y="2491486"/>
                  </a:cubicBezTo>
                  <a:cubicBezTo>
                    <a:pt x="504924" y="2506810"/>
                    <a:pt x="498403" y="2526595"/>
                    <a:pt x="484526" y="2540471"/>
                  </a:cubicBezTo>
                  <a:cubicBezTo>
                    <a:pt x="470649" y="2554348"/>
                    <a:pt x="450864" y="2560869"/>
                    <a:pt x="435540" y="2573128"/>
                  </a:cubicBezTo>
                  <a:cubicBezTo>
                    <a:pt x="393126" y="2607060"/>
                    <a:pt x="410442" y="2613312"/>
                    <a:pt x="353897" y="2638443"/>
                  </a:cubicBezTo>
                  <a:cubicBezTo>
                    <a:pt x="322440" y="2652424"/>
                    <a:pt x="288583" y="2660214"/>
                    <a:pt x="255926" y="2671100"/>
                  </a:cubicBezTo>
                  <a:lnTo>
                    <a:pt x="206940" y="2687428"/>
                  </a:lnTo>
                  <a:cubicBezTo>
                    <a:pt x="157954" y="2681985"/>
                    <a:pt x="101779" y="2697222"/>
                    <a:pt x="59983" y="2671100"/>
                  </a:cubicBezTo>
                  <a:cubicBezTo>
                    <a:pt x="0" y="2633611"/>
                    <a:pt x="62704" y="2630279"/>
                    <a:pt x="76311" y="2605786"/>
                  </a:cubicBezTo>
                  <a:close/>
                </a:path>
              </a:pathLst>
            </a:custGeom>
            <a:gradFill flip="none" rotWithShape="1">
              <a:gsLst>
                <a:gs pos="0">
                  <a:schemeClr val="bg2">
                    <a:lumMod val="25000"/>
                    <a:tint val="66000"/>
                    <a:satMod val="160000"/>
                  </a:schemeClr>
                </a:gs>
                <a:gs pos="50000">
                  <a:schemeClr val="bg2">
                    <a:lumMod val="25000"/>
                    <a:tint val="44500"/>
                    <a:satMod val="160000"/>
                  </a:schemeClr>
                </a:gs>
                <a:gs pos="100000">
                  <a:schemeClr val="bg2">
                    <a:lumMod val="2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Users\wlau.NDC\AppData\Local\Microsoft\Windows\Temporary Internet Files\Content.IE5\7M42S6UX\MC900014787[1].wmf"/>
            <p:cNvPicPr>
              <a:picLocks noChangeAspect="1" noChangeArrowheads="1"/>
            </p:cNvPicPr>
            <p:nvPr/>
          </p:nvPicPr>
          <p:blipFill>
            <a:blip r:embed="rId2" cstate="print"/>
            <a:srcRect/>
            <a:stretch>
              <a:fillRect/>
            </a:stretch>
          </p:blipFill>
          <p:spPr bwMode="auto">
            <a:xfrm>
              <a:off x="1447800" y="4549768"/>
              <a:ext cx="1639519" cy="446057"/>
            </a:xfrm>
            <a:prstGeom prst="rect">
              <a:avLst/>
            </a:prstGeom>
            <a:noFill/>
          </p:spPr>
        </p:pic>
        <p:sp>
          <p:nvSpPr>
            <p:cNvPr id="5" name="Rectangle 4"/>
            <p:cNvSpPr/>
            <p:nvPr/>
          </p:nvSpPr>
          <p:spPr>
            <a:xfrm>
              <a:off x="1219200" y="5218853"/>
              <a:ext cx="7162800" cy="4460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5"/>
            <p:cNvSpPr/>
            <p:nvPr/>
          </p:nvSpPr>
          <p:spPr>
            <a:xfrm>
              <a:off x="2667000" y="4772796"/>
              <a:ext cx="838200" cy="446057"/>
            </a:xfrm>
            <a:custGeom>
              <a:avLst/>
              <a:gdLst>
                <a:gd name="connsiteX0" fmla="*/ 261257 w 1943100"/>
                <a:gd name="connsiteY0" fmla="*/ 1171777 h 1174498"/>
                <a:gd name="connsiteX1" fmla="*/ 310243 w 1943100"/>
                <a:gd name="connsiteY1" fmla="*/ 1139119 h 1174498"/>
                <a:gd name="connsiteX2" fmla="*/ 375557 w 1943100"/>
                <a:gd name="connsiteY2" fmla="*/ 1041148 h 1174498"/>
                <a:gd name="connsiteX3" fmla="*/ 424543 w 1943100"/>
                <a:gd name="connsiteY3" fmla="*/ 959505 h 1174498"/>
                <a:gd name="connsiteX4" fmla="*/ 489857 w 1943100"/>
                <a:gd name="connsiteY4" fmla="*/ 910519 h 1174498"/>
                <a:gd name="connsiteX5" fmla="*/ 522514 w 1943100"/>
                <a:gd name="connsiteY5" fmla="*/ 943177 h 1174498"/>
                <a:gd name="connsiteX6" fmla="*/ 587828 w 1943100"/>
                <a:gd name="connsiteY6" fmla="*/ 812548 h 1174498"/>
                <a:gd name="connsiteX7" fmla="*/ 620485 w 1943100"/>
                <a:gd name="connsiteY7" fmla="*/ 763562 h 1174498"/>
                <a:gd name="connsiteX8" fmla="*/ 653143 w 1943100"/>
                <a:gd name="connsiteY8" fmla="*/ 665591 h 1174498"/>
                <a:gd name="connsiteX9" fmla="*/ 702128 w 1943100"/>
                <a:gd name="connsiteY9" fmla="*/ 698248 h 1174498"/>
                <a:gd name="connsiteX10" fmla="*/ 718457 w 1943100"/>
                <a:gd name="connsiteY10" fmla="*/ 747234 h 1174498"/>
                <a:gd name="connsiteX11" fmla="*/ 767443 w 1943100"/>
                <a:gd name="connsiteY11" fmla="*/ 632934 h 1174498"/>
                <a:gd name="connsiteX12" fmla="*/ 783771 w 1943100"/>
                <a:gd name="connsiteY12" fmla="*/ 518634 h 1174498"/>
                <a:gd name="connsiteX13" fmla="*/ 800100 w 1943100"/>
                <a:gd name="connsiteY13" fmla="*/ 469648 h 1174498"/>
                <a:gd name="connsiteX14" fmla="*/ 816428 w 1943100"/>
                <a:gd name="connsiteY14" fmla="*/ 371677 h 1174498"/>
                <a:gd name="connsiteX15" fmla="*/ 832757 w 1943100"/>
                <a:gd name="connsiteY15" fmla="*/ 306362 h 1174498"/>
                <a:gd name="connsiteX16" fmla="*/ 865414 w 1943100"/>
                <a:gd name="connsiteY16" fmla="*/ 453319 h 1174498"/>
                <a:gd name="connsiteX17" fmla="*/ 881743 w 1943100"/>
                <a:gd name="connsiteY17" fmla="*/ 502305 h 1174498"/>
                <a:gd name="connsiteX18" fmla="*/ 996043 w 1943100"/>
                <a:gd name="connsiteY18" fmla="*/ 371677 h 1174498"/>
                <a:gd name="connsiteX19" fmla="*/ 1045028 w 1943100"/>
                <a:gd name="connsiteY19" fmla="*/ 224719 h 1174498"/>
                <a:gd name="connsiteX20" fmla="*/ 1061357 w 1943100"/>
                <a:gd name="connsiteY20" fmla="*/ 175734 h 1174498"/>
                <a:gd name="connsiteX21" fmla="*/ 1077685 w 1943100"/>
                <a:gd name="connsiteY21" fmla="*/ 77762 h 1174498"/>
                <a:gd name="connsiteX22" fmla="*/ 1094014 w 1943100"/>
                <a:gd name="connsiteY22" fmla="*/ 12448 h 1174498"/>
                <a:gd name="connsiteX23" fmla="*/ 1143000 w 1943100"/>
                <a:gd name="connsiteY23" fmla="*/ 175734 h 1174498"/>
                <a:gd name="connsiteX24" fmla="*/ 1175657 w 1943100"/>
                <a:gd name="connsiteY24" fmla="*/ 224719 h 1174498"/>
                <a:gd name="connsiteX25" fmla="*/ 1208314 w 1943100"/>
                <a:gd name="connsiteY25" fmla="*/ 322691 h 1174498"/>
                <a:gd name="connsiteX26" fmla="*/ 1240971 w 1943100"/>
                <a:gd name="connsiteY26" fmla="*/ 371677 h 1174498"/>
                <a:gd name="connsiteX27" fmla="*/ 1306285 w 1943100"/>
                <a:gd name="connsiteY27" fmla="*/ 518634 h 1174498"/>
                <a:gd name="connsiteX28" fmla="*/ 1338943 w 1943100"/>
                <a:gd name="connsiteY28" fmla="*/ 551291 h 1174498"/>
                <a:gd name="connsiteX29" fmla="*/ 1420585 w 1943100"/>
                <a:gd name="connsiteY29" fmla="*/ 616605 h 1174498"/>
                <a:gd name="connsiteX30" fmla="*/ 1453243 w 1943100"/>
                <a:gd name="connsiteY30" fmla="*/ 583948 h 1174498"/>
                <a:gd name="connsiteX31" fmla="*/ 1502228 w 1943100"/>
                <a:gd name="connsiteY31" fmla="*/ 632934 h 1174498"/>
                <a:gd name="connsiteX32" fmla="*/ 1567543 w 1943100"/>
                <a:gd name="connsiteY32" fmla="*/ 763562 h 1174498"/>
                <a:gd name="connsiteX33" fmla="*/ 1600200 w 1943100"/>
                <a:gd name="connsiteY33" fmla="*/ 763562 h 1174498"/>
                <a:gd name="connsiteX34" fmla="*/ 1632857 w 1943100"/>
                <a:gd name="connsiteY34" fmla="*/ 714577 h 1174498"/>
                <a:gd name="connsiteX35" fmla="*/ 1665514 w 1943100"/>
                <a:gd name="connsiteY35" fmla="*/ 763562 h 1174498"/>
                <a:gd name="connsiteX36" fmla="*/ 1698171 w 1943100"/>
                <a:gd name="connsiteY36" fmla="*/ 861534 h 1174498"/>
                <a:gd name="connsiteX37" fmla="*/ 1747157 w 1943100"/>
                <a:gd name="connsiteY37" fmla="*/ 910519 h 1174498"/>
                <a:gd name="connsiteX38" fmla="*/ 1796143 w 1943100"/>
                <a:gd name="connsiteY38" fmla="*/ 992162 h 1174498"/>
                <a:gd name="connsiteX39" fmla="*/ 1861457 w 1943100"/>
                <a:gd name="connsiteY39" fmla="*/ 1073805 h 1174498"/>
                <a:gd name="connsiteX40" fmla="*/ 1943100 w 1943100"/>
                <a:gd name="connsiteY40" fmla="*/ 1090134 h 1174498"/>
                <a:gd name="connsiteX41" fmla="*/ 1894114 w 1943100"/>
                <a:gd name="connsiteY41" fmla="*/ 1106462 h 1174498"/>
                <a:gd name="connsiteX42" fmla="*/ 1877785 w 1943100"/>
                <a:gd name="connsiteY42" fmla="*/ 1155448 h 1174498"/>
                <a:gd name="connsiteX43" fmla="*/ 261257 w 1943100"/>
                <a:gd name="connsiteY43" fmla="*/ 1171777 h 1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43100" h="1174498">
                  <a:moveTo>
                    <a:pt x="261257" y="1171777"/>
                  </a:moveTo>
                  <a:cubicBezTo>
                    <a:pt x="0" y="1169056"/>
                    <a:pt x="297320" y="1153888"/>
                    <a:pt x="310243" y="1139119"/>
                  </a:cubicBezTo>
                  <a:cubicBezTo>
                    <a:pt x="336088" y="1109581"/>
                    <a:pt x="356496" y="1075458"/>
                    <a:pt x="375557" y="1041148"/>
                  </a:cubicBezTo>
                  <a:cubicBezTo>
                    <a:pt x="428548" y="945763"/>
                    <a:pt x="351276" y="1032770"/>
                    <a:pt x="424543" y="959505"/>
                  </a:cubicBezTo>
                  <a:cubicBezTo>
                    <a:pt x="468745" y="826898"/>
                    <a:pt x="435061" y="842024"/>
                    <a:pt x="489857" y="910519"/>
                  </a:cubicBezTo>
                  <a:cubicBezTo>
                    <a:pt x="499474" y="922540"/>
                    <a:pt x="511628" y="932291"/>
                    <a:pt x="522514" y="943177"/>
                  </a:cubicBezTo>
                  <a:cubicBezTo>
                    <a:pt x="613950" y="882218"/>
                    <a:pt x="543132" y="946638"/>
                    <a:pt x="587828" y="812548"/>
                  </a:cubicBezTo>
                  <a:cubicBezTo>
                    <a:pt x="594034" y="793930"/>
                    <a:pt x="612515" y="781495"/>
                    <a:pt x="620485" y="763562"/>
                  </a:cubicBezTo>
                  <a:cubicBezTo>
                    <a:pt x="634466" y="732105"/>
                    <a:pt x="653143" y="665591"/>
                    <a:pt x="653143" y="665591"/>
                  </a:cubicBezTo>
                  <a:cubicBezTo>
                    <a:pt x="669471" y="676477"/>
                    <a:pt x="689869" y="682924"/>
                    <a:pt x="702128" y="698248"/>
                  </a:cubicBezTo>
                  <a:cubicBezTo>
                    <a:pt x="712880" y="711688"/>
                    <a:pt x="702128" y="752677"/>
                    <a:pt x="718457" y="747234"/>
                  </a:cubicBezTo>
                  <a:cubicBezTo>
                    <a:pt x="733588" y="742190"/>
                    <a:pt x="761251" y="651508"/>
                    <a:pt x="767443" y="632934"/>
                  </a:cubicBezTo>
                  <a:cubicBezTo>
                    <a:pt x="772886" y="594834"/>
                    <a:pt x="776223" y="556373"/>
                    <a:pt x="783771" y="518634"/>
                  </a:cubicBezTo>
                  <a:cubicBezTo>
                    <a:pt x="787147" y="501756"/>
                    <a:pt x="796366" y="486450"/>
                    <a:pt x="800100" y="469648"/>
                  </a:cubicBezTo>
                  <a:cubicBezTo>
                    <a:pt x="807282" y="437329"/>
                    <a:pt x="809935" y="404142"/>
                    <a:pt x="816428" y="371677"/>
                  </a:cubicBezTo>
                  <a:cubicBezTo>
                    <a:pt x="820829" y="349671"/>
                    <a:pt x="827314" y="328134"/>
                    <a:pt x="832757" y="306362"/>
                  </a:cubicBezTo>
                  <a:cubicBezTo>
                    <a:pt x="869516" y="416642"/>
                    <a:pt x="827094" y="280885"/>
                    <a:pt x="865414" y="453319"/>
                  </a:cubicBezTo>
                  <a:cubicBezTo>
                    <a:pt x="869148" y="470121"/>
                    <a:pt x="876300" y="485976"/>
                    <a:pt x="881743" y="502305"/>
                  </a:cubicBezTo>
                  <a:cubicBezTo>
                    <a:pt x="957943" y="388005"/>
                    <a:pt x="914400" y="426105"/>
                    <a:pt x="996043" y="371677"/>
                  </a:cubicBezTo>
                  <a:lnTo>
                    <a:pt x="1045028" y="224719"/>
                  </a:lnTo>
                  <a:lnTo>
                    <a:pt x="1061357" y="175734"/>
                  </a:lnTo>
                  <a:cubicBezTo>
                    <a:pt x="1066800" y="143077"/>
                    <a:pt x="1071192" y="110227"/>
                    <a:pt x="1077685" y="77762"/>
                  </a:cubicBezTo>
                  <a:cubicBezTo>
                    <a:pt x="1082086" y="55756"/>
                    <a:pt x="1075342" y="0"/>
                    <a:pt x="1094014" y="12448"/>
                  </a:cubicBezTo>
                  <a:cubicBezTo>
                    <a:pt x="1115965" y="27082"/>
                    <a:pt x="1129928" y="145233"/>
                    <a:pt x="1143000" y="175734"/>
                  </a:cubicBezTo>
                  <a:cubicBezTo>
                    <a:pt x="1150730" y="193772"/>
                    <a:pt x="1164771" y="208391"/>
                    <a:pt x="1175657" y="224719"/>
                  </a:cubicBezTo>
                  <a:cubicBezTo>
                    <a:pt x="1186543" y="257376"/>
                    <a:pt x="1189219" y="294049"/>
                    <a:pt x="1208314" y="322691"/>
                  </a:cubicBezTo>
                  <a:cubicBezTo>
                    <a:pt x="1219200" y="339020"/>
                    <a:pt x="1233001" y="353744"/>
                    <a:pt x="1240971" y="371677"/>
                  </a:cubicBezTo>
                  <a:cubicBezTo>
                    <a:pt x="1286284" y="473631"/>
                    <a:pt x="1250856" y="449349"/>
                    <a:pt x="1306285" y="518634"/>
                  </a:cubicBezTo>
                  <a:cubicBezTo>
                    <a:pt x="1315902" y="530655"/>
                    <a:pt x="1328057" y="540405"/>
                    <a:pt x="1338943" y="551291"/>
                  </a:cubicBezTo>
                  <a:cubicBezTo>
                    <a:pt x="1373028" y="653547"/>
                    <a:pt x="1345682" y="676527"/>
                    <a:pt x="1420585" y="616605"/>
                  </a:cubicBezTo>
                  <a:cubicBezTo>
                    <a:pt x="1432606" y="606988"/>
                    <a:pt x="1442357" y="594834"/>
                    <a:pt x="1453243" y="583948"/>
                  </a:cubicBezTo>
                  <a:cubicBezTo>
                    <a:pt x="1469571" y="600277"/>
                    <a:pt x="1491014" y="612748"/>
                    <a:pt x="1502228" y="632934"/>
                  </a:cubicBezTo>
                  <a:cubicBezTo>
                    <a:pt x="1596037" y="801792"/>
                    <a:pt x="1485372" y="681394"/>
                    <a:pt x="1567543" y="763562"/>
                  </a:cubicBezTo>
                  <a:cubicBezTo>
                    <a:pt x="1593668" y="841940"/>
                    <a:pt x="1574074" y="815814"/>
                    <a:pt x="1600200" y="763562"/>
                  </a:cubicBezTo>
                  <a:cubicBezTo>
                    <a:pt x="1608976" y="746010"/>
                    <a:pt x="1621971" y="730905"/>
                    <a:pt x="1632857" y="714577"/>
                  </a:cubicBezTo>
                  <a:cubicBezTo>
                    <a:pt x="1643743" y="730905"/>
                    <a:pt x="1657544" y="745629"/>
                    <a:pt x="1665514" y="763562"/>
                  </a:cubicBezTo>
                  <a:cubicBezTo>
                    <a:pt x="1679495" y="795019"/>
                    <a:pt x="1673829" y="837193"/>
                    <a:pt x="1698171" y="861534"/>
                  </a:cubicBezTo>
                  <a:lnTo>
                    <a:pt x="1747157" y="910519"/>
                  </a:lnTo>
                  <a:cubicBezTo>
                    <a:pt x="1793411" y="1049288"/>
                    <a:pt x="1728901" y="880093"/>
                    <a:pt x="1796143" y="992162"/>
                  </a:cubicBezTo>
                  <a:cubicBezTo>
                    <a:pt x="1829402" y="1047594"/>
                    <a:pt x="1785921" y="1045479"/>
                    <a:pt x="1861457" y="1073805"/>
                  </a:cubicBezTo>
                  <a:cubicBezTo>
                    <a:pt x="1887443" y="1083550"/>
                    <a:pt x="1915886" y="1084691"/>
                    <a:pt x="1943100" y="1090134"/>
                  </a:cubicBezTo>
                  <a:cubicBezTo>
                    <a:pt x="1926771" y="1095577"/>
                    <a:pt x="1906285" y="1094291"/>
                    <a:pt x="1894114" y="1106462"/>
                  </a:cubicBezTo>
                  <a:cubicBezTo>
                    <a:pt x="1881943" y="1118633"/>
                    <a:pt x="1894989" y="1154937"/>
                    <a:pt x="1877785" y="1155448"/>
                  </a:cubicBezTo>
                  <a:cubicBezTo>
                    <a:pt x="1333739" y="1171608"/>
                    <a:pt x="522514" y="1174498"/>
                    <a:pt x="261257" y="1171777"/>
                  </a:cubicBezTo>
                  <a:close/>
                </a:path>
              </a:pathLst>
            </a:cu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Users\wlau.NDC\AppData\Local\Microsoft\Windows\Temporary Internet Files\Content.IE5\OA11BQQ7\MC900389348[1].wmf"/>
            <p:cNvPicPr>
              <a:picLocks noChangeAspect="1" noChangeArrowheads="1"/>
            </p:cNvPicPr>
            <p:nvPr/>
          </p:nvPicPr>
          <p:blipFill>
            <a:blip r:embed="rId3" cstate="print"/>
            <a:srcRect/>
            <a:stretch>
              <a:fillRect/>
            </a:stretch>
          </p:blipFill>
          <p:spPr bwMode="auto">
            <a:xfrm>
              <a:off x="3962400" y="4921482"/>
              <a:ext cx="320025" cy="390184"/>
            </a:xfrm>
            <a:prstGeom prst="rect">
              <a:avLst/>
            </a:prstGeom>
            <a:noFill/>
          </p:spPr>
        </p:pic>
        <p:pic>
          <p:nvPicPr>
            <p:cNvPr id="8" name="Picture 7" descr="C:\Users\wlau.NDC\AppData\Local\Microsoft\Windows\Temporary Internet Files\Content.IE5\OA11BQQ7\MC900389348[1].wmf"/>
            <p:cNvPicPr>
              <a:picLocks noChangeAspect="1" noChangeArrowheads="1"/>
            </p:cNvPicPr>
            <p:nvPr/>
          </p:nvPicPr>
          <p:blipFill>
            <a:blip r:embed="rId3" cstate="print"/>
            <a:srcRect/>
            <a:stretch>
              <a:fillRect/>
            </a:stretch>
          </p:blipFill>
          <p:spPr bwMode="auto">
            <a:xfrm flipH="1">
              <a:off x="3124200" y="4772796"/>
              <a:ext cx="320026" cy="390185"/>
            </a:xfrm>
            <a:prstGeom prst="rect">
              <a:avLst/>
            </a:prstGeom>
            <a:noFill/>
          </p:spPr>
        </p:pic>
        <p:sp>
          <p:nvSpPr>
            <p:cNvPr id="9" name="Down Arrow 8"/>
            <p:cNvSpPr/>
            <p:nvPr/>
          </p:nvSpPr>
          <p:spPr>
            <a:xfrm>
              <a:off x="2438400" y="2542512"/>
              <a:ext cx="838200" cy="5204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p:cNvSpPr/>
            <p:nvPr/>
          </p:nvSpPr>
          <p:spPr>
            <a:xfrm>
              <a:off x="2971800" y="3657654"/>
              <a:ext cx="1143000" cy="1144627"/>
            </a:xfrm>
            <a:custGeom>
              <a:avLst/>
              <a:gdLst>
                <a:gd name="connsiteX0" fmla="*/ 76311 w 2621564"/>
                <a:gd name="connsiteY0" fmla="*/ 2605786 h 2697222"/>
                <a:gd name="connsiteX1" fmla="*/ 141626 w 2621564"/>
                <a:gd name="connsiteY1" fmla="*/ 2524143 h 2697222"/>
                <a:gd name="connsiteX2" fmla="*/ 206940 w 2621564"/>
                <a:gd name="connsiteY2" fmla="*/ 2426171 h 2697222"/>
                <a:gd name="connsiteX3" fmla="*/ 255926 w 2621564"/>
                <a:gd name="connsiteY3" fmla="*/ 2344528 h 2697222"/>
                <a:gd name="connsiteX4" fmla="*/ 288583 w 2621564"/>
                <a:gd name="connsiteY4" fmla="*/ 2213900 h 2697222"/>
                <a:gd name="connsiteX5" fmla="*/ 304911 w 2621564"/>
                <a:gd name="connsiteY5" fmla="*/ 2164914 h 2697222"/>
                <a:gd name="connsiteX6" fmla="*/ 321240 w 2621564"/>
                <a:gd name="connsiteY6" fmla="*/ 2083271 h 2697222"/>
                <a:gd name="connsiteX7" fmla="*/ 370226 w 2621564"/>
                <a:gd name="connsiteY7" fmla="*/ 1936314 h 2697222"/>
                <a:gd name="connsiteX8" fmla="*/ 386554 w 2621564"/>
                <a:gd name="connsiteY8" fmla="*/ 1887328 h 2697222"/>
                <a:gd name="connsiteX9" fmla="*/ 402883 w 2621564"/>
                <a:gd name="connsiteY9" fmla="*/ 1805686 h 2697222"/>
                <a:gd name="connsiteX10" fmla="*/ 419211 w 2621564"/>
                <a:gd name="connsiteY10" fmla="*/ 1675057 h 2697222"/>
                <a:gd name="connsiteX11" fmla="*/ 435540 w 2621564"/>
                <a:gd name="connsiteY11" fmla="*/ 1593414 h 2697222"/>
                <a:gd name="connsiteX12" fmla="*/ 451868 w 2621564"/>
                <a:gd name="connsiteY12" fmla="*/ 1462786 h 2697222"/>
                <a:gd name="connsiteX13" fmla="*/ 484526 w 2621564"/>
                <a:gd name="connsiteY13" fmla="*/ 1364814 h 2697222"/>
                <a:gd name="connsiteX14" fmla="*/ 500854 w 2621564"/>
                <a:gd name="connsiteY14" fmla="*/ 1315828 h 2697222"/>
                <a:gd name="connsiteX15" fmla="*/ 533511 w 2621564"/>
                <a:gd name="connsiteY15" fmla="*/ 1266843 h 2697222"/>
                <a:gd name="connsiteX16" fmla="*/ 566168 w 2621564"/>
                <a:gd name="connsiteY16" fmla="*/ 1152543 h 2697222"/>
                <a:gd name="connsiteX17" fmla="*/ 598826 w 2621564"/>
                <a:gd name="connsiteY17" fmla="*/ 1103557 h 2697222"/>
                <a:gd name="connsiteX18" fmla="*/ 631483 w 2621564"/>
                <a:gd name="connsiteY18" fmla="*/ 1005586 h 2697222"/>
                <a:gd name="connsiteX19" fmla="*/ 664140 w 2621564"/>
                <a:gd name="connsiteY19" fmla="*/ 972928 h 2697222"/>
                <a:gd name="connsiteX20" fmla="*/ 762111 w 2621564"/>
                <a:gd name="connsiteY20" fmla="*/ 825971 h 2697222"/>
                <a:gd name="connsiteX21" fmla="*/ 794768 w 2621564"/>
                <a:gd name="connsiteY21" fmla="*/ 776986 h 2697222"/>
                <a:gd name="connsiteX22" fmla="*/ 827426 w 2621564"/>
                <a:gd name="connsiteY22" fmla="*/ 744328 h 2697222"/>
                <a:gd name="connsiteX23" fmla="*/ 925397 w 2621564"/>
                <a:gd name="connsiteY23" fmla="*/ 597371 h 2697222"/>
                <a:gd name="connsiteX24" fmla="*/ 958054 w 2621564"/>
                <a:gd name="connsiteY24" fmla="*/ 548386 h 2697222"/>
                <a:gd name="connsiteX25" fmla="*/ 1039697 w 2621564"/>
                <a:gd name="connsiteY25" fmla="*/ 483071 h 2697222"/>
                <a:gd name="connsiteX26" fmla="*/ 1137668 w 2621564"/>
                <a:gd name="connsiteY26" fmla="*/ 352443 h 2697222"/>
                <a:gd name="connsiteX27" fmla="*/ 1170326 w 2621564"/>
                <a:gd name="connsiteY27" fmla="*/ 319786 h 2697222"/>
                <a:gd name="connsiteX28" fmla="*/ 1202983 w 2621564"/>
                <a:gd name="connsiteY28" fmla="*/ 287128 h 2697222"/>
                <a:gd name="connsiteX29" fmla="*/ 1219311 w 2621564"/>
                <a:gd name="connsiteY29" fmla="*/ 238143 h 2697222"/>
                <a:gd name="connsiteX30" fmla="*/ 1317283 w 2621564"/>
                <a:gd name="connsiteY30" fmla="*/ 189157 h 2697222"/>
                <a:gd name="connsiteX31" fmla="*/ 1447911 w 2621564"/>
                <a:gd name="connsiteY31" fmla="*/ 91186 h 2697222"/>
                <a:gd name="connsiteX32" fmla="*/ 1741826 w 2621564"/>
                <a:gd name="connsiteY32" fmla="*/ 74857 h 2697222"/>
                <a:gd name="connsiteX33" fmla="*/ 1839797 w 2621564"/>
                <a:gd name="connsiteY33" fmla="*/ 107514 h 2697222"/>
                <a:gd name="connsiteX34" fmla="*/ 2019411 w 2621564"/>
                <a:gd name="connsiteY34" fmla="*/ 172828 h 2697222"/>
                <a:gd name="connsiteX35" fmla="*/ 2166368 w 2621564"/>
                <a:gd name="connsiteY35" fmla="*/ 221814 h 2697222"/>
                <a:gd name="connsiteX36" fmla="*/ 2313326 w 2621564"/>
                <a:gd name="connsiteY36" fmla="*/ 270800 h 2697222"/>
                <a:gd name="connsiteX37" fmla="*/ 2362311 w 2621564"/>
                <a:gd name="connsiteY37" fmla="*/ 287128 h 2697222"/>
                <a:gd name="connsiteX38" fmla="*/ 2460283 w 2621564"/>
                <a:gd name="connsiteY38" fmla="*/ 352443 h 2697222"/>
                <a:gd name="connsiteX39" fmla="*/ 2509268 w 2621564"/>
                <a:gd name="connsiteY39" fmla="*/ 385100 h 2697222"/>
                <a:gd name="connsiteX40" fmla="*/ 2541926 w 2621564"/>
                <a:gd name="connsiteY40" fmla="*/ 417757 h 2697222"/>
                <a:gd name="connsiteX41" fmla="*/ 2558254 w 2621564"/>
                <a:gd name="connsiteY41" fmla="*/ 466743 h 2697222"/>
                <a:gd name="connsiteX42" fmla="*/ 2607240 w 2621564"/>
                <a:gd name="connsiteY42" fmla="*/ 564714 h 2697222"/>
                <a:gd name="connsiteX43" fmla="*/ 2590911 w 2621564"/>
                <a:gd name="connsiteY43" fmla="*/ 679014 h 2697222"/>
                <a:gd name="connsiteX44" fmla="*/ 2509268 w 2621564"/>
                <a:gd name="connsiteY44" fmla="*/ 760657 h 2697222"/>
                <a:gd name="connsiteX45" fmla="*/ 2460283 w 2621564"/>
                <a:gd name="connsiteY45" fmla="*/ 793314 h 2697222"/>
                <a:gd name="connsiteX46" fmla="*/ 2411297 w 2621564"/>
                <a:gd name="connsiteY46" fmla="*/ 809643 h 2697222"/>
                <a:gd name="connsiteX47" fmla="*/ 2231683 w 2621564"/>
                <a:gd name="connsiteY47" fmla="*/ 842300 h 2697222"/>
                <a:gd name="connsiteX48" fmla="*/ 2084726 w 2621564"/>
                <a:gd name="connsiteY48" fmla="*/ 858628 h 2697222"/>
                <a:gd name="connsiteX49" fmla="*/ 1562211 w 2621564"/>
                <a:gd name="connsiteY49" fmla="*/ 907614 h 2697222"/>
                <a:gd name="connsiteX50" fmla="*/ 1366268 w 2621564"/>
                <a:gd name="connsiteY50" fmla="*/ 972928 h 2697222"/>
                <a:gd name="connsiteX51" fmla="*/ 1317283 w 2621564"/>
                <a:gd name="connsiteY51" fmla="*/ 989257 h 2697222"/>
                <a:gd name="connsiteX52" fmla="*/ 1268297 w 2621564"/>
                <a:gd name="connsiteY52" fmla="*/ 1005586 h 2697222"/>
                <a:gd name="connsiteX53" fmla="*/ 1219311 w 2621564"/>
                <a:gd name="connsiteY53" fmla="*/ 1038243 h 2697222"/>
                <a:gd name="connsiteX54" fmla="*/ 1137668 w 2621564"/>
                <a:gd name="connsiteY54" fmla="*/ 1119886 h 2697222"/>
                <a:gd name="connsiteX55" fmla="*/ 1039697 w 2621564"/>
                <a:gd name="connsiteY55" fmla="*/ 1185200 h 2697222"/>
                <a:gd name="connsiteX56" fmla="*/ 990711 w 2621564"/>
                <a:gd name="connsiteY56" fmla="*/ 1217857 h 2697222"/>
                <a:gd name="connsiteX57" fmla="*/ 958054 w 2621564"/>
                <a:gd name="connsiteY57" fmla="*/ 1266843 h 2697222"/>
                <a:gd name="connsiteX58" fmla="*/ 941726 w 2621564"/>
                <a:gd name="connsiteY58" fmla="*/ 1315828 h 2697222"/>
                <a:gd name="connsiteX59" fmla="*/ 909068 w 2621564"/>
                <a:gd name="connsiteY59" fmla="*/ 1348486 h 2697222"/>
                <a:gd name="connsiteX60" fmla="*/ 811097 w 2621564"/>
                <a:gd name="connsiteY60" fmla="*/ 1642400 h 2697222"/>
                <a:gd name="connsiteX61" fmla="*/ 794768 w 2621564"/>
                <a:gd name="connsiteY61" fmla="*/ 1691386 h 2697222"/>
                <a:gd name="connsiteX62" fmla="*/ 778440 w 2621564"/>
                <a:gd name="connsiteY62" fmla="*/ 1740371 h 2697222"/>
                <a:gd name="connsiteX63" fmla="*/ 729454 w 2621564"/>
                <a:gd name="connsiteY63" fmla="*/ 1838343 h 2697222"/>
                <a:gd name="connsiteX64" fmla="*/ 713126 w 2621564"/>
                <a:gd name="connsiteY64" fmla="*/ 1919986 h 2697222"/>
                <a:gd name="connsiteX65" fmla="*/ 680468 w 2621564"/>
                <a:gd name="connsiteY65" fmla="*/ 2066943 h 2697222"/>
                <a:gd name="connsiteX66" fmla="*/ 664140 w 2621564"/>
                <a:gd name="connsiteY66" fmla="*/ 2164914 h 2697222"/>
                <a:gd name="connsiteX67" fmla="*/ 631483 w 2621564"/>
                <a:gd name="connsiteY67" fmla="*/ 2262886 h 2697222"/>
                <a:gd name="connsiteX68" fmla="*/ 598826 w 2621564"/>
                <a:gd name="connsiteY68" fmla="*/ 2360857 h 2697222"/>
                <a:gd name="connsiteX69" fmla="*/ 582497 w 2621564"/>
                <a:gd name="connsiteY69" fmla="*/ 2409843 h 2697222"/>
                <a:gd name="connsiteX70" fmla="*/ 517183 w 2621564"/>
                <a:gd name="connsiteY70" fmla="*/ 2491486 h 2697222"/>
                <a:gd name="connsiteX71" fmla="*/ 484526 w 2621564"/>
                <a:gd name="connsiteY71" fmla="*/ 2540471 h 2697222"/>
                <a:gd name="connsiteX72" fmla="*/ 435540 w 2621564"/>
                <a:gd name="connsiteY72" fmla="*/ 2573128 h 2697222"/>
                <a:gd name="connsiteX73" fmla="*/ 353897 w 2621564"/>
                <a:gd name="connsiteY73" fmla="*/ 2638443 h 2697222"/>
                <a:gd name="connsiteX74" fmla="*/ 255926 w 2621564"/>
                <a:gd name="connsiteY74" fmla="*/ 2671100 h 2697222"/>
                <a:gd name="connsiteX75" fmla="*/ 206940 w 2621564"/>
                <a:gd name="connsiteY75" fmla="*/ 2687428 h 2697222"/>
                <a:gd name="connsiteX76" fmla="*/ 59983 w 2621564"/>
                <a:gd name="connsiteY76" fmla="*/ 2671100 h 2697222"/>
                <a:gd name="connsiteX77" fmla="*/ 76311 w 2621564"/>
                <a:gd name="connsiteY77" fmla="*/ 2605786 h 269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21564" h="2697222">
                  <a:moveTo>
                    <a:pt x="76311" y="2605786"/>
                  </a:moveTo>
                  <a:cubicBezTo>
                    <a:pt x="89918" y="2581293"/>
                    <a:pt x="95232" y="2607652"/>
                    <a:pt x="141626" y="2524143"/>
                  </a:cubicBezTo>
                  <a:cubicBezTo>
                    <a:pt x="160687" y="2489833"/>
                    <a:pt x="206940" y="2426171"/>
                    <a:pt x="206940" y="2426171"/>
                  </a:cubicBezTo>
                  <a:cubicBezTo>
                    <a:pt x="253194" y="2287408"/>
                    <a:pt x="188685" y="2456596"/>
                    <a:pt x="255926" y="2344528"/>
                  </a:cubicBezTo>
                  <a:cubicBezTo>
                    <a:pt x="271921" y="2317870"/>
                    <a:pt x="283567" y="2233963"/>
                    <a:pt x="288583" y="2213900"/>
                  </a:cubicBezTo>
                  <a:cubicBezTo>
                    <a:pt x="292757" y="2197202"/>
                    <a:pt x="300737" y="2181612"/>
                    <a:pt x="304911" y="2164914"/>
                  </a:cubicBezTo>
                  <a:cubicBezTo>
                    <a:pt x="311642" y="2137989"/>
                    <a:pt x="313938" y="2110046"/>
                    <a:pt x="321240" y="2083271"/>
                  </a:cubicBezTo>
                  <a:cubicBezTo>
                    <a:pt x="321246" y="2083250"/>
                    <a:pt x="362058" y="1960817"/>
                    <a:pt x="370226" y="1936314"/>
                  </a:cubicBezTo>
                  <a:cubicBezTo>
                    <a:pt x="375669" y="1919985"/>
                    <a:pt x="383178" y="1904206"/>
                    <a:pt x="386554" y="1887328"/>
                  </a:cubicBezTo>
                  <a:cubicBezTo>
                    <a:pt x="391997" y="1860114"/>
                    <a:pt x="398663" y="1833116"/>
                    <a:pt x="402883" y="1805686"/>
                  </a:cubicBezTo>
                  <a:cubicBezTo>
                    <a:pt x="409556" y="1762314"/>
                    <a:pt x="412538" y="1718429"/>
                    <a:pt x="419211" y="1675057"/>
                  </a:cubicBezTo>
                  <a:cubicBezTo>
                    <a:pt x="423431" y="1647626"/>
                    <a:pt x="431320" y="1620845"/>
                    <a:pt x="435540" y="1593414"/>
                  </a:cubicBezTo>
                  <a:cubicBezTo>
                    <a:pt x="442212" y="1550043"/>
                    <a:pt x="442673" y="1505693"/>
                    <a:pt x="451868" y="1462786"/>
                  </a:cubicBezTo>
                  <a:cubicBezTo>
                    <a:pt x="459081" y="1429126"/>
                    <a:pt x="473640" y="1397471"/>
                    <a:pt x="484526" y="1364814"/>
                  </a:cubicBezTo>
                  <a:cubicBezTo>
                    <a:pt x="489969" y="1348485"/>
                    <a:pt x="491307" y="1330149"/>
                    <a:pt x="500854" y="1315828"/>
                  </a:cubicBezTo>
                  <a:lnTo>
                    <a:pt x="533511" y="1266843"/>
                  </a:lnTo>
                  <a:cubicBezTo>
                    <a:pt x="538742" y="1245921"/>
                    <a:pt x="554457" y="1175965"/>
                    <a:pt x="566168" y="1152543"/>
                  </a:cubicBezTo>
                  <a:cubicBezTo>
                    <a:pt x="574945" y="1134990"/>
                    <a:pt x="587940" y="1119886"/>
                    <a:pt x="598826" y="1103557"/>
                  </a:cubicBezTo>
                  <a:cubicBezTo>
                    <a:pt x="609712" y="1070900"/>
                    <a:pt x="607142" y="1029927"/>
                    <a:pt x="631483" y="1005586"/>
                  </a:cubicBezTo>
                  <a:cubicBezTo>
                    <a:pt x="642369" y="994700"/>
                    <a:pt x="654903" y="985244"/>
                    <a:pt x="664140" y="972928"/>
                  </a:cubicBezTo>
                  <a:cubicBezTo>
                    <a:pt x="664150" y="972915"/>
                    <a:pt x="745778" y="850471"/>
                    <a:pt x="762111" y="825971"/>
                  </a:cubicBezTo>
                  <a:cubicBezTo>
                    <a:pt x="772997" y="809643"/>
                    <a:pt x="780892" y="790862"/>
                    <a:pt x="794768" y="776986"/>
                  </a:cubicBezTo>
                  <a:cubicBezTo>
                    <a:pt x="805654" y="766100"/>
                    <a:pt x="818189" y="756644"/>
                    <a:pt x="827426" y="744328"/>
                  </a:cubicBezTo>
                  <a:cubicBezTo>
                    <a:pt x="827436" y="744315"/>
                    <a:pt x="909064" y="621871"/>
                    <a:pt x="925397" y="597371"/>
                  </a:cubicBezTo>
                  <a:cubicBezTo>
                    <a:pt x="936283" y="581043"/>
                    <a:pt x="944178" y="562263"/>
                    <a:pt x="958054" y="548386"/>
                  </a:cubicBezTo>
                  <a:cubicBezTo>
                    <a:pt x="1004587" y="501851"/>
                    <a:pt x="977902" y="524267"/>
                    <a:pt x="1039697" y="483071"/>
                  </a:cubicBezTo>
                  <a:cubicBezTo>
                    <a:pt x="1068197" y="397575"/>
                    <a:pt x="1043856" y="446255"/>
                    <a:pt x="1137668" y="352443"/>
                  </a:cubicBezTo>
                  <a:lnTo>
                    <a:pt x="1170326" y="319786"/>
                  </a:lnTo>
                  <a:lnTo>
                    <a:pt x="1202983" y="287128"/>
                  </a:lnTo>
                  <a:cubicBezTo>
                    <a:pt x="1208426" y="270800"/>
                    <a:pt x="1208559" y="251583"/>
                    <a:pt x="1219311" y="238143"/>
                  </a:cubicBezTo>
                  <a:cubicBezTo>
                    <a:pt x="1242331" y="209368"/>
                    <a:pt x="1285014" y="199914"/>
                    <a:pt x="1317283" y="189157"/>
                  </a:cubicBezTo>
                  <a:cubicBezTo>
                    <a:pt x="1411096" y="95344"/>
                    <a:pt x="1362414" y="119684"/>
                    <a:pt x="1447911" y="91186"/>
                  </a:cubicBezTo>
                  <a:cubicBezTo>
                    <a:pt x="1539094" y="0"/>
                    <a:pt x="1483183" y="39587"/>
                    <a:pt x="1741826" y="74857"/>
                  </a:cubicBezTo>
                  <a:cubicBezTo>
                    <a:pt x="1775934" y="79508"/>
                    <a:pt x="1839797" y="107514"/>
                    <a:pt x="1839797" y="107514"/>
                  </a:cubicBezTo>
                  <a:cubicBezTo>
                    <a:pt x="1942490" y="175975"/>
                    <a:pt x="1832323" y="110464"/>
                    <a:pt x="2019411" y="172828"/>
                  </a:cubicBezTo>
                  <a:lnTo>
                    <a:pt x="2166368" y="221814"/>
                  </a:lnTo>
                  <a:lnTo>
                    <a:pt x="2313326" y="270800"/>
                  </a:lnTo>
                  <a:lnTo>
                    <a:pt x="2362311" y="287128"/>
                  </a:lnTo>
                  <a:lnTo>
                    <a:pt x="2460283" y="352443"/>
                  </a:lnTo>
                  <a:cubicBezTo>
                    <a:pt x="2476611" y="363329"/>
                    <a:pt x="2495391" y="371224"/>
                    <a:pt x="2509268" y="385100"/>
                  </a:cubicBezTo>
                  <a:lnTo>
                    <a:pt x="2541926" y="417757"/>
                  </a:lnTo>
                  <a:cubicBezTo>
                    <a:pt x="2547369" y="434086"/>
                    <a:pt x="2550557" y="451348"/>
                    <a:pt x="2558254" y="466743"/>
                  </a:cubicBezTo>
                  <a:cubicBezTo>
                    <a:pt x="2621564" y="593364"/>
                    <a:pt x="2566194" y="441579"/>
                    <a:pt x="2607240" y="564714"/>
                  </a:cubicBezTo>
                  <a:cubicBezTo>
                    <a:pt x="2601797" y="602814"/>
                    <a:pt x="2608123" y="644590"/>
                    <a:pt x="2590911" y="679014"/>
                  </a:cubicBezTo>
                  <a:cubicBezTo>
                    <a:pt x="2573699" y="713438"/>
                    <a:pt x="2541291" y="739308"/>
                    <a:pt x="2509268" y="760657"/>
                  </a:cubicBezTo>
                  <a:cubicBezTo>
                    <a:pt x="2492940" y="771543"/>
                    <a:pt x="2477835" y="784538"/>
                    <a:pt x="2460283" y="793314"/>
                  </a:cubicBezTo>
                  <a:cubicBezTo>
                    <a:pt x="2444888" y="801011"/>
                    <a:pt x="2427847" y="804915"/>
                    <a:pt x="2411297" y="809643"/>
                  </a:cubicBezTo>
                  <a:cubicBezTo>
                    <a:pt x="2340308" y="829926"/>
                    <a:pt x="2313898" y="832023"/>
                    <a:pt x="2231683" y="842300"/>
                  </a:cubicBezTo>
                  <a:cubicBezTo>
                    <a:pt x="2182776" y="848413"/>
                    <a:pt x="2133798" y="854027"/>
                    <a:pt x="2084726" y="858628"/>
                  </a:cubicBezTo>
                  <a:cubicBezTo>
                    <a:pt x="1493896" y="914019"/>
                    <a:pt x="1899235" y="870168"/>
                    <a:pt x="1562211" y="907614"/>
                  </a:cubicBezTo>
                  <a:lnTo>
                    <a:pt x="1366268" y="972928"/>
                  </a:lnTo>
                  <a:lnTo>
                    <a:pt x="1317283" y="989257"/>
                  </a:lnTo>
                  <a:cubicBezTo>
                    <a:pt x="1300954" y="994700"/>
                    <a:pt x="1282618" y="996039"/>
                    <a:pt x="1268297" y="1005586"/>
                  </a:cubicBezTo>
                  <a:cubicBezTo>
                    <a:pt x="1251968" y="1016472"/>
                    <a:pt x="1234080" y="1025320"/>
                    <a:pt x="1219311" y="1038243"/>
                  </a:cubicBezTo>
                  <a:cubicBezTo>
                    <a:pt x="1190347" y="1063587"/>
                    <a:pt x="1169691" y="1098537"/>
                    <a:pt x="1137668" y="1119886"/>
                  </a:cubicBezTo>
                  <a:lnTo>
                    <a:pt x="1039697" y="1185200"/>
                  </a:lnTo>
                  <a:lnTo>
                    <a:pt x="990711" y="1217857"/>
                  </a:lnTo>
                  <a:cubicBezTo>
                    <a:pt x="979825" y="1234186"/>
                    <a:pt x="966830" y="1249290"/>
                    <a:pt x="958054" y="1266843"/>
                  </a:cubicBezTo>
                  <a:cubicBezTo>
                    <a:pt x="950357" y="1282238"/>
                    <a:pt x="950581" y="1301069"/>
                    <a:pt x="941726" y="1315828"/>
                  </a:cubicBezTo>
                  <a:cubicBezTo>
                    <a:pt x="933805" y="1329029"/>
                    <a:pt x="919954" y="1337600"/>
                    <a:pt x="909068" y="1348486"/>
                  </a:cubicBezTo>
                  <a:lnTo>
                    <a:pt x="811097" y="1642400"/>
                  </a:lnTo>
                  <a:lnTo>
                    <a:pt x="794768" y="1691386"/>
                  </a:lnTo>
                  <a:cubicBezTo>
                    <a:pt x="789325" y="1707714"/>
                    <a:pt x="787987" y="1726050"/>
                    <a:pt x="778440" y="1740371"/>
                  </a:cubicBezTo>
                  <a:cubicBezTo>
                    <a:pt x="746514" y="1788261"/>
                    <a:pt x="742974" y="1784262"/>
                    <a:pt x="729454" y="1838343"/>
                  </a:cubicBezTo>
                  <a:cubicBezTo>
                    <a:pt x="722723" y="1865268"/>
                    <a:pt x="719147" y="1892894"/>
                    <a:pt x="713126" y="1919986"/>
                  </a:cubicBezTo>
                  <a:cubicBezTo>
                    <a:pt x="686916" y="2037932"/>
                    <a:pt x="705094" y="1931502"/>
                    <a:pt x="680468" y="2066943"/>
                  </a:cubicBezTo>
                  <a:cubicBezTo>
                    <a:pt x="674546" y="2099516"/>
                    <a:pt x="672170" y="2132795"/>
                    <a:pt x="664140" y="2164914"/>
                  </a:cubicBezTo>
                  <a:cubicBezTo>
                    <a:pt x="655791" y="2198310"/>
                    <a:pt x="642369" y="2230229"/>
                    <a:pt x="631483" y="2262886"/>
                  </a:cubicBezTo>
                  <a:lnTo>
                    <a:pt x="598826" y="2360857"/>
                  </a:lnTo>
                  <a:cubicBezTo>
                    <a:pt x="593383" y="2377186"/>
                    <a:pt x="592045" y="2395522"/>
                    <a:pt x="582497" y="2409843"/>
                  </a:cubicBezTo>
                  <a:cubicBezTo>
                    <a:pt x="481983" y="2560612"/>
                    <a:pt x="610249" y="2375152"/>
                    <a:pt x="517183" y="2491486"/>
                  </a:cubicBezTo>
                  <a:cubicBezTo>
                    <a:pt x="504924" y="2506810"/>
                    <a:pt x="498403" y="2526595"/>
                    <a:pt x="484526" y="2540471"/>
                  </a:cubicBezTo>
                  <a:cubicBezTo>
                    <a:pt x="470649" y="2554348"/>
                    <a:pt x="450864" y="2560869"/>
                    <a:pt x="435540" y="2573128"/>
                  </a:cubicBezTo>
                  <a:cubicBezTo>
                    <a:pt x="393126" y="2607060"/>
                    <a:pt x="410442" y="2613312"/>
                    <a:pt x="353897" y="2638443"/>
                  </a:cubicBezTo>
                  <a:cubicBezTo>
                    <a:pt x="322440" y="2652424"/>
                    <a:pt x="288583" y="2660214"/>
                    <a:pt x="255926" y="2671100"/>
                  </a:cubicBezTo>
                  <a:lnTo>
                    <a:pt x="206940" y="2687428"/>
                  </a:lnTo>
                  <a:cubicBezTo>
                    <a:pt x="157954" y="2681985"/>
                    <a:pt x="101779" y="2697222"/>
                    <a:pt x="59983" y="2671100"/>
                  </a:cubicBezTo>
                  <a:cubicBezTo>
                    <a:pt x="0" y="2633611"/>
                    <a:pt x="62704" y="2630279"/>
                    <a:pt x="76311" y="2605786"/>
                  </a:cubicBezTo>
                  <a:close/>
                </a:path>
              </a:pathLst>
            </a:custGeom>
            <a:gradFill flip="none" rotWithShape="1">
              <a:gsLst>
                <a:gs pos="0">
                  <a:srgbClr val="4A452A">
                    <a:tint val="66000"/>
                    <a:satMod val="160000"/>
                  </a:srgbClr>
                </a:gs>
                <a:gs pos="50000">
                  <a:srgbClr val="4A452A">
                    <a:tint val="44500"/>
                    <a:satMod val="160000"/>
                  </a:srgbClr>
                </a:gs>
                <a:gs pos="100000">
                  <a:srgbClr val="4A452A">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10"/>
            <p:cNvSpPr/>
            <p:nvPr/>
          </p:nvSpPr>
          <p:spPr>
            <a:xfrm>
              <a:off x="3352800" y="3880683"/>
              <a:ext cx="5562600" cy="1263827"/>
            </a:xfrm>
            <a:custGeom>
              <a:avLst/>
              <a:gdLst>
                <a:gd name="connsiteX0" fmla="*/ 76311 w 2621564"/>
                <a:gd name="connsiteY0" fmla="*/ 2605786 h 2697222"/>
                <a:gd name="connsiteX1" fmla="*/ 141626 w 2621564"/>
                <a:gd name="connsiteY1" fmla="*/ 2524143 h 2697222"/>
                <a:gd name="connsiteX2" fmla="*/ 206940 w 2621564"/>
                <a:gd name="connsiteY2" fmla="*/ 2426171 h 2697222"/>
                <a:gd name="connsiteX3" fmla="*/ 255926 w 2621564"/>
                <a:gd name="connsiteY3" fmla="*/ 2344528 h 2697222"/>
                <a:gd name="connsiteX4" fmla="*/ 288583 w 2621564"/>
                <a:gd name="connsiteY4" fmla="*/ 2213900 h 2697222"/>
                <a:gd name="connsiteX5" fmla="*/ 304911 w 2621564"/>
                <a:gd name="connsiteY5" fmla="*/ 2164914 h 2697222"/>
                <a:gd name="connsiteX6" fmla="*/ 321240 w 2621564"/>
                <a:gd name="connsiteY6" fmla="*/ 2083271 h 2697222"/>
                <a:gd name="connsiteX7" fmla="*/ 370226 w 2621564"/>
                <a:gd name="connsiteY7" fmla="*/ 1936314 h 2697222"/>
                <a:gd name="connsiteX8" fmla="*/ 386554 w 2621564"/>
                <a:gd name="connsiteY8" fmla="*/ 1887328 h 2697222"/>
                <a:gd name="connsiteX9" fmla="*/ 402883 w 2621564"/>
                <a:gd name="connsiteY9" fmla="*/ 1805686 h 2697222"/>
                <a:gd name="connsiteX10" fmla="*/ 419211 w 2621564"/>
                <a:gd name="connsiteY10" fmla="*/ 1675057 h 2697222"/>
                <a:gd name="connsiteX11" fmla="*/ 435540 w 2621564"/>
                <a:gd name="connsiteY11" fmla="*/ 1593414 h 2697222"/>
                <a:gd name="connsiteX12" fmla="*/ 451868 w 2621564"/>
                <a:gd name="connsiteY12" fmla="*/ 1462786 h 2697222"/>
                <a:gd name="connsiteX13" fmla="*/ 484526 w 2621564"/>
                <a:gd name="connsiteY13" fmla="*/ 1364814 h 2697222"/>
                <a:gd name="connsiteX14" fmla="*/ 500854 w 2621564"/>
                <a:gd name="connsiteY14" fmla="*/ 1315828 h 2697222"/>
                <a:gd name="connsiteX15" fmla="*/ 533511 w 2621564"/>
                <a:gd name="connsiteY15" fmla="*/ 1266843 h 2697222"/>
                <a:gd name="connsiteX16" fmla="*/ 566168 w 2621564"/>
                <a:gd name="connsiteY16" fmla="*/ 1152543 h 2697222"/>
                <a:gd name="connsiteX17" fmla="*/ 598826 w 2621564"/>
                <a:gd name="connsiteY17" fmla="*/ 1103557 h 2697222"/>
                <a:gd name="connsiteX18" fmla="*/ 631483 w 2621564"/>
                <a:gd name="connsiteY18" fmla="*/ 1005586 h 2697222"/>
                <a:gd name="connsiteX19" fmla="*/ 664140 w 2621564"/>
                <a:gd name="connsiteY19" fmla="*/ 972928 h 2697222"/>
                <a:gd name="connsiteX20" fmla="*/ 762111 w 2621564"/>
                <a:gd name="connsiteY20" fmla="*/ 825971 h 2697222"/>
                <a:gd name="connsiteX21" fmla="*/ 794768 w 2621564"/>
                <a:gd name="connsiteY21" fmla="*/ 776986 h 2697222"/>
                <a:gd name="connsiteX22" fmla="*/ 827426 w 2621564"/>
                <a:gd name="connsiteY22" fmla="*/ 744328 h 2697222"/>
                <a:gd name="connsiteX23" fmla="*/ 925397 w 2621564"/>
                <a:gd name="connsiteY23" fmla="*/ 597371 h 2697222"/>
                <a:gd name="connsiteX24" fmla="*/ 958054 w 2621564"/>
                <a:gd name="connsiteY24" fmla="*/ 548386 h 2697222"/>
                <a:gd name="connsiteX25" fmla="*/ 1039697 w 2621564"/>
                <a:gd name="connsiteY25" fmla="*/ 483071 h 2697222"/>
                <a:gd name="connsiteX26" fmla="*/ 1137668 w 2621564"/>
                <a:gd name="connsiteY26" fmla="*/ 352443 h 2697222"/>
                <a:gd name="connsiteX27" fmla="*/ 1170326 w 2621564"/>
                <a:gd name="connsiteY27" fmla="*/ 319786 h 2697222"/>
                <a:gd name="connsiteX28" fmla="*/ 1202983 w 2621564"/>
                <a:gd name="connsiteY28" fmla="*/ 287128 h 2697222"/>
                <a:gd name="connsiteX29" fmla="*/ 1219311 w 2621564"/>
                <a:gd name="connsiteY29" fmla="*/ 238143 h 2697222"/>
                <a:gd name="connsiteX30" fmla="*/ 1317283 w 2621564"/>
                <a:gd name="connsiteY30" fmla="*/ 189157 h 2697222"/>
                <a:gd name="connsiteX31" fmla="*/ 1447911 w 2621564"/>
                <a:gd name="connsiteY31" fmla="*/ 91186 h 2697222"/>
                <a:gd name="connsiteX32" fmla="*/ 1741826 w 2621564"/>
                <a:gd name="connsiteY32" fmla="*/ 74857 h 2697222"/>
                <a:gd name="connsiteX33" fmla="*/ 1839797 w 2621564"/>
                <a:gd name="connsiteY33" fmla="*/ 107514 h 2697222"/>
                <a:gd name="connsiteX34" fmla="*/ 2019411 w 2621564"/>
                <a:gd name="connsiteY34" fmla="*/ 172828 h 2697222"/>
                <a:gd name="connsiteX35" fmla="*/ 2166368 w 2621564"/>
                <a:gd name="connsiteY35" fmla="*/ 221814 h 2697222"/>
                <a:gd name="connsiteX36" fmla="*/ 2313326 w 2621564"/>
                <a:gd name="connsiteY36" fmla="*/ 270800 h 2697222"/>
                <a:gd name="connsiteX37" fmla="*/ 2362311 w 2621564"/>
                <a:gd name="connsiteY37" fmla="*/ 287128 h 2697222"/>
                <a:gd name="connsiteX38" fmla="*/ 2460283 w 2621564"/>
                <a:gd name="connsiteY38" fmla="*/ 352443 h 2697222"/>
                <a:gd name="connsiteX39" fmla="*/ 2509268 w 2621564"/>
                <a:gd name="connsiteY39" fmla="*/ 385100 h 2697222"/>
                <a:gd name="connsiteX40" fmla="*/ 2541926 w 2621564"/>
                <a:gd name="connsiteY40" fmla="*/ 417757 h 2697222"/>
                <a:gd name="connsiteX41" fmla="*/ 2558254 w 2621564"/>
                <a:gd name="connsiteY41" fmla="*/ 466743 h 2697222"/>
                <a:gd name="connsiteX42" fmla="*/ 2607240 w 2621564"/>
                <a:gd name="connsiteY42" fmla="*/ 564714 h 2697222"/>
                <a:gd name="connsiteX43" fmla="*/ 2590911 w 2621564"/>
                <a:gd name="connsiteY43" fmla="*/ 679014 h 2697222"/>
                <a:gd name="connsiteX44" fmla="*/ 2509268 w 2621564"/>
                <a:gd name="connsiteY44" fmla="*/ 760657 h 2697222"/>
                <a:gd name="connsiteX45" fmla="*/ 2460283 w 2621564"/>
                <a:gd name="connsiteY45" fmla="*/ 793314 h 2697222"/>
                <a:gd name="connsiteX46" fmla="*/ 2411297 w 2621564"/>
                <a:gd name="connsiteY46" fmla="*/ 809643 h 2697222"/>
                <a:gd name="connsiteX47" fmla="*/ 2231683 w 2621564"/>
                <a:gd name="connsiteY47" fmla="*/ 842300 h 2697222"/>
                <a:gd name="connsiteX48" fmla="*/ 2084726 w 2621564"/>
                <a:gd name="connsiteY48" fmla="*/ 858628 h 2697222"/>
                <a:gd name="connsiteX49" fmla="*/ 1562211 w 2621564"/>
                <a:gd name="connsiteY49" fmla="*/ 907614 h 2697222"/>
                <a:gd name="connsiteX50" fmla="*/ 1366268 w 2621564"/>
                <a:gd name="connsiteY50" fmla="*/ 972928 h 2697222"/>
                <a:gd name="connsiteX51" fmla="*/ 1317283 w 2621564"/>
                <a:gd name="connsiteY51" fmla="*/ 989257 h 2697222"/>
                <a:gd name="connsiteX52" fmla="*/ 1268297 w 2621564"/>
                <a:gd name="connsiteY52" fmla="*/ 1005586 h 2697222"/>
                <a:gd name="connsiteX53" fmla="*/ 1219311 w 2621564"/>
                <a:gd name="connsiteY53" fmla="*/ 1038243 h 2697222"/>
                <a:gd name="connsiteX54" fmla="*/ 1137668 w 2621564"/>
                <a:gd name="connsiteY54" fmla="*/ 1119886 h 2697222"/>
                <a:gd name="connsiteX55" fmla="*/ 1039697 w 2621564"/>
                <a:gd name="connsiteY55" fmla="*/ 1185200 h 2697222"/>
                <a:gd name="connsiteX56" fmla="*/ 990711 w 2621564"/>
                <a:gd name="connsiteY56" fmla="*/ 1217857 h 2697222"/>
                <a:gd name="connsiteX57" fmla="*/ 958054 w 2621564"/>
                <a:gd name="connsiteY57" fmla="*/ 1266843 h 2697222"/>
                <a:gd name="connsiteX58" fmla="*/ 941726 w 2621564"/>
                <a:gd name="connsiteY58" fmla="*/ 1315828 h 2697222"/>
                <a:gd name="connsiteX59" fmla="*/ 909068 w 2621564"/>
                <a:gd name="connsiteY59" fmla="*/ 1348486 h 2697222"/>
                <a:gd name="connsiteX60" fmla="*/ 811097 w 2621564"/>
                <a:gd name="connsiteY60" fmla="*/ 1642400 h 2697222"/>
                <a:gd name="connsiteX61" fmla="*/ 794768 w 2621564"/>
                <a:gd name="connsiteY61" fmla="*/ 1691386 h 2697222"/>
                <a:gd name="connsiteX62" fmla="*/ 778440 w 2621564"/>
                <a:gd name="connsiteY62" fmla="*/ 1740371 h 2697222"/>
                <a:gd name="connsiteX63" fmla="*/ 729454 w 2621564"/>
                <a:gd name="connsiteY63" fmla="*/ 1838343 h 2697222"/>
                <a:gd name="connsiteX64" fmla="*/ 713126 w 2621564"/>
                <a:gd name="connsiteY64" fmla="*/ 1919986 h 2697222"/>
                <a:gd name="connsiteX65" fmla="*/ 680468 w 2621564"/>
                <a:gd name="connsiteY65" fmla="*/ 2066943 h 2697222"/>
                <a:gd name="connsiteX66" fmla="*/ 664140 w 2621564"/>
                <a:gd name="connsiteY66" fmla="*/ 2164914 h 2697222"/>
                <a:gd name="connsiteX67" fmla="*/ 631483 w 2621564"/>
                <a:gd name="connsiteY67" fmla="*/ 2262886 h 2697222"/>
                <a:gd name="connsiteX68" fmla="*/ 598826 w 2621564"/>
                <a:gd name="connsiteY68" fmla="*/ 2360857 h 2697222"/>
                <a:gd name="connsiteX69" fmla="*/ 582497 w 2621564"/>
                <a:gd name="connsiteY69" fmla="*/ 2409843 h 2697222"/>
                <a:gd name="connsiteX70" fmla="*/ 517183 w 2621564"/>
                <a:gd name="connsiteY70" fmla="*/ 2491486 h 2697222"/>
                <a:gd name="connsiteX71" fmla="*/ 484526 w 2621564"/>
                <a:gd name="connsiteY71" fmla="*/ 2540471 h 2697222"/>
                <a:gd name="connsiteX72" fmla="*/ 435540 w 2621564"/>
                <a:gd name="connsiteY72" fmla="*/ 2573128 h 2697222"/>
                <a:gd name="connsiteX73" fmla="*/ 353897 w 2621564"/>
                <a:gd name="connsiteY73" fmla="*/ 2638443 h 2697222"/>
                <a:gd name="connsiteX74" fmla="*/ 255926 w 2621564"/>
                <a:gd name="connsiteY74" fmla="*/ 2671100 h 2697222"/>
                <a:gd name="connsiteX75" fmla="*/ 206940 w 2621564"/>
                <a:gd name="connsiteY75" fmla="*/ 2687428 h 2697222"/>
                <a:gd name="connsiteX76" fmla="*/ 59983 w 2621564"/>
                <a:gd name="connsiteY76" fmla="*/ 2671100 h 2697222"/>
                <a:gd name="connsiteX77" fmla="*/ 76311 w 2621564"/>
                <a:gd name="connsiteY77" fmla="*/ 2605786 h 269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21564" h="2697222">
                  <a:moveTo>
                    <a:pt x="76311" y="2605786"/>
                  </a:moveTo>
                  <a:cubicBezTo>
                    <a:pt x="89918" y="2581293"/>
                    <a:pt x="95232" y="2607652"/>
                    <a:pt x="141626" y="2524143"/>
                  </a:cubicBezTo>
                  <a:cubicBezTo>
                    <a:pt x="160687" y="2489833"/>
                    <a:pt x="206940" y="2426171"/>
                    <a:pt x="206940" y="2426171"/>
                  </a:cubicBezTo>
                  <a:cubicBezTo>
                    <a:pt x="253194" y="2287408"/>
                    <a:pt x="188685" y="2456596"/>
                    <a:pt x="255926" y="2344528"/>
                  </a:cubicBezTo>
                  <a:cubicBezTo>
                    <a:pt x="271921" y="2317870"/>
                    <a:pt x="283567" y="2233963"/>
                    <a:pt x="288583" y="2213900"/>
                  </a:cubicBezTo>
                  <a:cubicBezTo>
                    <a:pt x="292757" y="2197202"/>
                    <a:pt x="300737" y="2181612"/>
                    <a:pt x="304911" y="2164914"/>
                  </a:cubicBezTo>
                  <a:cubicBezTo>
                    <a:pt x="311642" y="2137989"/>
                    <a:pt x="313938" y="2110046"/>
                    <a:pt x="321240" y="2083271"/>
                  </a:cubicBezTo>
                  <a:cubicBezTo>
                    <a:pt x="321246" y="2083250"/>
                    <a:pt x="362058" y="1960817"/>
                    <a:pt x="370226" y="1936314"/>
                  </a:cubicBezTo>
                  <a:cubicBezTo>
                    <a:pt x="375669" y="1919985"/>
                    <a:pt x="383178" y="1904206"/>
                    <a:pt x="386554" y="1887328"/>
                  </a:cubicBezTo>
                  <a:cubicBezTo>
                    <a:pt x="391997" y="1860114"/>
                    <a:pt x="398663" y="1833116"/>
                    <a:pt x="402883" y="1805686"/>
                  </a:cubicBezTo>
                  <a:cubicBezTo>
                    <a:pt x="409556" y="1762314"/>
                    <a:pt x="412538" y="1718429"/>
                    <a:pt x="419211" y="1675057"/>
                  </a:cubicBezTo>
                  <a:cubicBezTo>
                    <a:pt x="423431" y="1647626"/>
                    <a:pt x="431320" y="1620845"/>
                    <a:pt x="435540" y="1593414"/>
                  </a:cubicBezTo>
                  <a:cubicBezTo>
                    <a:pt x="442212" y="1550043"/>
                    <a:pt x="442673" y="1505693"/>
                    <a:pt x="451868" y="1462786"/>
                  </a:cubicBezTo>
                  <a:cubicBezTo>
                    <a:pt x="459081" y="1429126"/>
                    <a:pt x="473640" y="1397471"/>
                    <a:pt x="484526" y="1364814"/>
                  </a:cubicBezTo>
                  <a:cubicBezTo>
                    <a:pt x="489969" y="1348485"/>
                    <a:pt x="491307" y="1330149"/>
                    <a:pt x="500854" y="1315828"/>
                  </a:cubicBezTo>
                  <a:lnTo>
                    <a:pt x="533511" y="1266843"/>
                  </a:lnTo>
                  <a:cubicBezTo>
                    <a:pt x="538742" y="1245921"/>
                    <a:pt x="554457" y="1175965"/>
                    <a:pt x="566168" y="1152543"/>
                  </a:cubicBezTo>
                  <a:cubicBezTo>
                    <a:pt x="574945" y="1134990"/>
                    <a:pt x="587940" y="1119886"/>
                    <a:pt x="598826" y="1103557"/>
                  </a:cubicBezTo>
                  <a:cubicBezTo>
                    <a:pt x="609712" y="1070900"/>
                    <a:pt x="607142" y="1029927"/>
                    <a:pt x="631483" y="1005586"/>
                  </a:cubicBezTo>
                  <a:cubicBezTo>
                    <a:pt x="642369" y="994700"/>
                    <a:pt x="654903" y="985244"/>
                    <a:pt x="664140" y="972928"/>
                  </a:cubicBezTo>
                  <a:cubicBezTo>
                    <a:pt x="664150" y="972915"/>
                    <a:pt x="745778" y="850471"/>
                    <a:pt x="762111" y="825971"/>
                  </a:cubicBezTo>
                  <a:cubicBezTo>
                    <a:pt x="772997" y="809643"/>
                    <a:pt x="780892" y="790862"/>
                    <a:pt x="794768" y="776986"/>
                  </a:cubicBezTo>
                  <a:cubicBezTo>
                    <a:pt x="805654" y="766100"/>
                    <a:pt x="818189" y="756644"/>
                    <a:pt x="827426" y="744328"/>
                  </a:cubicBezTo>
                  <a:cubicBezTo>
                    <a:pt x="827436" y="744315"/>
                    <a:pt x="909064" y="621871"/>
                    <a:pt x="925397" y="597371"/>
                  </a:cubicBezTo>
                  <a:cubicBezTo>
                    <a:pt x="936283" y="581043"/>
                    <a:pt x="944178" y="562263"/>
                    <a:pt x="958054" y="548386"/>
                  </a:cubicBezTo>
                  <a:cubicBezTo>
                    <a:pt x="1004587" y="501851"/>
                    <a:pt x="977902" y="524267"/>
                    <a:pt x="1039697" y="483071"/>
                  </a:cubicBezTo>
                  <a:cubicBezTo>
                    <a:pt x="1068197" y="397575"/>
                    <a:pt x="1043856" y="446255"/>
                    <a:pt x="1137668" y="352443"/>
                  </a:cubicBezTo>
                  <a:lnTo>
                    <a:pt x="1170326" y="319786"/>
                  </a:lnTo>
                  <a:lnTo>
                    <a:pt x="1202983" y="287128"/>
                  </a:lnTo>
                  <a:cubicBezTo>
                    <a:pt x="1208426" y="270800"/>
                    <a:pt x="1208559" y="251583"/>
                    <a:pt x="1219311" y="238143"/>
                  </a:cubicBezTo>
                  <a:cubicBezTo>
                    <a:pt x="1242331" y="209368"/>
                    <a:pt x="1285014" y="199914"/>
                    <a:pt x="1317283" y="189157"/>
                  </a:cubicBezTo>
                  <a:cubicBezTo>
                    <a:pt x="1411096" y="95344"/>
                    <a:pt x="1362414" y="119684"/>
                    <a:pt x="1447911" y="91186"/>
                  </a:cubicBezTo>
                  <a:cubicBezTo>
                    <a:pt x="1539094" y="0"/>
                    <a:pt x="1483183" y="39587"/>
                    <a:pt x="1741826" y="74857"/>
                  </a:cubicBezTo>
                  <a:cubicBezTo>
                    <a:pt x="1775934" y="79508"/>
                    <a:pt x="1839797" y="107514"/>
                    <a:pt x="1839797" y="107514"/>
                  </a:cubicBezTo>
                  <a:cubicBezTo>
                    <a:pt x="1942490" y="175975"/>
                    <a:pt x="1832323" y="110464"/>
                    <a:pt x="2019411" y="172828"/>
                  </a:cubicBezTo>
                  <a:lnTo>
                    <a:pt x="2166368" y="221814"/>
                  </a:lnTo>
                  <a:lnTo>
                    <a:pt x="2313326" y="270800"/>
                  </a:lnTo>
                  <a:lnTo>
                    <a:pt x="2362311" y="287128"/>
                  </a:lnTo>
                  <a:lnTo>
                    <a:pt x="2460283" y="352443"/>
                  </a:lnTo>
                  <a:cubicBezTo>
                    <a:pt x="2476611" y="363329"/>
                    <a:pt x="2495391" y="371224"/>
                    <a:pt x="2509268" y="385100"/>
                  </a:cubicBezTo>
                  <a:lnTo>
                    <a:pt x="2541926" y="417757"/>
                  </a:lnTo>
                  <a:cubicBezTo>
                    <a:pt x="2547369" y="434086"/>
                    <a:pt x="2550557" y="451348"/>
                    <a:pt x="2558254" y="466743"/>
                  </a:cubicBezTo>
                  <a:cubicBezTo>
                    <a:pt x="2621564" y="593364"/>
                    <a:pt x="2566194" y="441579"/>
                    <a:pt x="2607240" y="564714"/>
                  </a:cubicBezTo>
                  <a:cubicBezTo>
                    <a:pt x="2601797" y="602814"/>
                    <a:pt x="2608123" y="644590"/>
                    <a:pt x="2590911" y="679014"/>
                  </a:cubicBezTo>
                  <a:cubicBezTo>
                    <a:pt x="2573699" y="713438"/>
                    <a:pt x="2541291" y="739308"/>
                    <a:pt x="2509268" y="760657"/>
                  </a:cubicBezTo>
                  <a:cubicBezTo>
                    <a:pt x="2492940" y="771543"/>
                    <a:pt x="2477835" y="784538"/>
                    <a:pt x="2460283" y="793314"/>
                  </a:cubicBezTo>
                  <a:cubicBezTo>
                    <a:pt x="2444888" y="801011"/>
                    <a:pt x="2427847" y="804915"/>
                    <a:pt x="2411297" y="809643"/>
                  </a:cubicBezTo>
                  <a:cubicBezTo>
                    <a:pt x="2340308" y="829926"/>
                    <a:pt x="2313898" y="832023"/>
                    <a:pt x="2231683" y="842300"/>
                  </a:cubicBezTo>
                  <a:cubicBezTo>
                    <a:pt x="2182776" y="848413"/>
                    <a:pt x="2133798" y="854027"/>
                    <a:pt x="2084726" y="858628"/>
                  </a:cubicBezTo>
                  <a:cubicBezTo>
                    <a:pt x="1493896" y="914019"/>
                    <a:pt x="1899235" y="870168"/>
                    <a:pt x="1562211" y="907614"/>
                  </a:cubicBezTo>
                  <a:lnTo>
                    <a:pt x="1366268" y="972928"/>
                  </a:lnTo>
                  <a:lnTo>
                    <a:pt x="1317283" y="989257"/>
                  </a:lnTo>
                  <a:cubicBezTo>
                    <a:pt x="1300954" y="994700"/>
                    <a:pt x="1282618" y="996039"/>
                    <a:pt x="1268297" y="1005586"/>
                  </a:cubicBezTo>
                  <a:cubicBezTo>
                    <a:pt x="1251968" y="1016472"/>
                    <a:pt x="1234080" y="1025320"/>
                    <a:pt x="1219311" y="1038243"/>
                  </a:cubicBezTo>
                  <a:cubicBezTo>
                    <a:pt x="1190347" y="1063587"/>
                    <a:pt x="1169691" y="1098537"/>
                    <a:pt x="1137668" y="1119886"/>
                  </a:cubicBezTo>
                  <a:lnTo>
                    <a:pt x="1039697" y="1185200"/>
                  </a:lnTo>
                  <a:lnTo>
                    <a:pt x="990711" y="1217857"/>
                  </a:lnTo>
                  <a:cubicBezTo>
                    <a:pt x="979825" y="1234186"/>
                    <a:pt x="966830" y="1249290"/>
                    <a:pt x="958054" y="1266843"/>
                  </a:cubicBezTo>
                  <a:cubicBezTo>
                    <a:pt x="950357" y="1282238"/>
                    <a:pt x="950581" y="1301069"/>
                    <a:pt x="941726" y="1315828"/>
                  </a:cubicBezTo>
                  <a:cubicBezTo>
                    <a:pt x="933805" y="1329029"/>
                    <a:pt x="919954" y="1337600"/>
                    <a:pt x="909068" y="1348486"/>
                  </a:cubicBezTo>
                  <a:lnTo>
                    <a:pt x="811097" y="1642400"/>
                  </a:lnTo>
                  <a:lnTo>
                    <a:pt x="794768" y="1691386"/>
                  </a:lnTo>
                  <a:cubicBezTo>
                    <a:pt x="789325" y="1707714"/>
                    <a:pt x="787987" y="1726050"/>
                    <a:pt x="778440" y="1740371"/>
                  </a:cubicBezTo>
                  <a:cubicBezTo>
                    <a:pt x="746514" y="1788261"/>
                    <a:pt x="742974" y="1784262"/>
                    <a:pt x="729454" y="1838343"/>
                  </a:cubicBezTo>
                  <a:cubicBezTo>
                    <a:pt x="722723" y="1865268"/>
                    <a:pt x="719147" y="1892894"/>
                    <a:pt x="713126" y="1919986"/>
                  </a:cubicBezTo>
                  <a:cubicBezTo>
                    <a:pt x="686916" y="2037932"/>
                    <a:pt x="705094" y="1931502"/>
                    <a:pt x="680468" y="2066943"/>
                  </a:cubicBezTo>
                  <a:cubicBezTo>
                    <a:pt x="674546" y="2099516"/>
                    <a:pt x="672170" y="2132795"/>
                    <a:pt x="664140" y="2164914"/>
                  </a:cubicBezTo>
                  <a:cubicBezTo>
                    <a:pt x="655791" y="2198310"/>
                    <a:pt x="642369" y="2230229"/>
                    <a:pt x="631483" y="2262886"/>
                  </a:cubicBezTo>
                  <a:lnTo>
                    <a:pt x="598826" y="2360857"/>
                  </a:lnTo>
                  <a:cubicBezTo>
                    <a:pt x="593383" y="2377186"/>
                    <a:pt x="592045" y="2395522"/>
                    <a:pt x="582497" y="2409843"/>
                  </a:cubicBezTo>
                  <a:cubicBezTo>
                    <a:pt x="481983" y="2560612"/>
                    <a:pt x="610249" y="2375152"/>
                    <a:pt x="517183" y="2491486"/>
                  </a:cubicBezTo>
                  <a:cubicBezTo>
                    <a:pt x="504924" y="2506810"/>
                    <a:pt x="498403" y="2526595"/>
                    <a:pt x="484526" y="2540471"/>
                  </a:cubicBezTo>
                  <a:cubicBezTo>
                    <a:pt x="470649" y="2554348"/>
                    <a:pt x="450864" y="2560869"/>
                    <a:pt x="435540" y="2573128"/>
                  </a:cubicBezTo>
                  <a:cubicBezTo>
                    <a:pt x="393126" y="2607060"/>
                    <a:pt x="410442" y="2613312"/>
                    <a:pt x="353897" y="2638443"/>
                  </a:cubicBezTo>
                  <a:cubicBezTo>
                    <a:pt x="322440" y="2652424"/>
                    <a:pt x="288583" y="2660214"/>
                    <a:pt x="255926" y="2671100"/>
                  </a:cubicBezTo>
                  <a:lnTo>
                    <a:pt x="206940" y="2687428"/>
                  </a:lnTo>
                  <a:cubicBezTo>
                    <a:pt x="157954" y="2681985"/>
                    <a:pt x="101779" y="2697222"/>
                    <a:pt x="59983" y="2671100"/>
                  </a:cubicBezTo>
                  <a:cubicBezTo>
                    <a:pt x="0" y="2633611"/>
                    <a:pt x="62704" y="2630279"/>
                    <a:pt x="76311" y="2605786"/>
                  </a:cubicBezTo>
                  <a:close/>
                </a:path>
              </a:pathLst>
            </a:custGeom>
            <a:gradFill flip="none" rotWithShape="1">
              <a:gsLst>
                <a:gs pos="0">
                  <a:srgbClr val="4A452A">
                    <a:tint val="66000"/>
                    <a:satMod val="160000"/>
                  </a:srgbClr>
                </a:gs>
                <a:gs pos="50000">
                  <a:srgbClr val="4A452A">
                    <a:tint val="44500"/>
                    <a:satMod val="160000"/>
                  </a:srgbClr>
                </a:gs>
                <a:gs pos="100000">
                  <a:srgbClr val="4A452A">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1"/>
            <p:cNvSpPr/>
            <p:nvPr/>
          </p:nvSpPr>
          <p:spPr>
            <a:xfrm>
              <a:off x="3124200" y="4772796"/>
              <a:ext cx="3124200" cy="520400"/>
            </a:xfrm>
            <a:custGeom>
              <a:avLst/>
              <a:gdLst>
                <a:gd name="connsiteX0" fmla="*/ 261257 w 1943100"/>
                <a:gd name="connsiteY0" fmla="*/ 1171777 h 1174498"/>
                <a:gd name="connsiteX1" fmla="*/ 310243 w 1943100"/>
                <a:gd name="connsiteY1" fmla="*/ 1139119 h 1174498"/>
                <a:gd name="connsiteX2" fmla="*/ 375557 w 1943100"/>
                <a:gd name="connsiteY2" fmla="*/ 1041148 h 1174498"/>
                <a:gd name="connsiteX3" fmla="*/ 424543 w 1943100"/>
                <a:gd name="connsiteY3" fmla="*/ 959505 h 1174498"/>
                <a:gd name="connsiteX4" fmla="*/ 489857 w 1943100"/>
                <a:gd name="connsiteY4" fmla="*/ 910519 h 1174498"/>
                <a:gd name="connsiteX5" fmla="*/ 522514 w 1943100"/>
                <a:gd name="connsiteY5" fmla="*/ 943177 h 1174498"/>
                <a:gd name="connsiteX6" fmla="*/ 587828 w 1943100"/>
                <a:gd name="connsiteY6" fmla="*/ 812548 h 1174498"/>
                <a:gd name="connsiteX7" fmla="*/ 620485 w 1943100"/>
                <a:gd name="connsiteY7" fmla="*/ 763562 h 1174498"/>
                <a:gd name="connsiteX8" fmla="*/ 653143 w 1943100"/>
                <a:gd name="connsiteY8" fmla="*/ 665591 h 1174498"/>
                <a:gd name="connsiteX9" fmla="*/ 702128 w 1943100"/>
                <a:gd name="connsiteY9" fmla="*/ 698248 h 1174498"/>
                <a:gd name="connsiteX10" fmla="*/ 718457 w 1943100"/>
                <a:gd name="connsiteY10" fmla="*/ 747234 h 1174498"/>
                <a:gd name="connsiteX11" fmla="*/ 767443 w 1943100"/>
                <a:gd name="connsiteY11" fmla="*/ 632934 h 1174498"/>
                <a:gd name="connsiteX12" fmla="*/ 783771 w 1943100"/>
                <a:gd name="connsiteY12" fmla="*/ 518634 h 1174498"/>
                <a:gd name="connsiteX13" fmla="*/ 800100 w 1943100"/>
                <a:gd name="connsiteY13" fmla="*/ 469648 h 1174498"/>
                <a:gd name="connsiteX14" fmla="*/ 816428 w 1943100"/>
                <a:gd name="connsiteY14" fmla="*/ 371677 h 1174498"/>
                <a:gd name="connsiteX15" fmla="*/ 832757 w 1943100"/>
                <a:gd name="connsiteY15" fmla="*/ 306362 h 1174498"/>
                <a:gd name="connsiteX16" fmla="*/ 865414 w 1943100"/>
                <a:gd name="connsiteY16" fmla="*/ 453319 h 1174498"/>
                <a:gd name="connsiteX17" fmla="*/ 881743 w 1943100"/>
                <a:gd name="connsiteY17" fmla="*/ 502305 h 1174498"/>
                <a:gd name="connsiteX18" fmla="*/ 996043 w 1943100"/>
                <a:gd name="connsiteY18" fmla="*/ 371677 h 1174498"/>
                <a:gd name="connsiteX19" fmla="*/ 1045028 w 1943100"/>
                <a:gd name="connsiteY19" fmla="*/ 224719 h 1174498"/>
                <a:gd name="connsiteX20" fmla="*/ 1061357 w 1943100"/>
                <a:gd name="connsiteY20" fmla="*/ 175734 h 1174498"/>
                <a:gd name="connsiteX21" fmla="*/ 1077685 w 1943100"/>
                <a:gd name="connsiteY21" fmla="*/ 77762 h 1174498"/>
                <a:gd name="connsiteX22" fmla="*/ 1094014 w 1943100"/>
                <a:gd name="connsiteY22" fmla="*/ 12448 h 1174498"/>
                <a:gd name="connsiteX23" fmla="*/ 1143000 w 1943100"/>
                <a:gd name="connsiteY23" fmla="*/ 175734 h 1174498"/>
                <a:gd name="connsiteX24" fmla="*/ 1175657 w 1943100"/>
                <a:gd name="connsiteY24" fmla="*/ 224719 h 1174498"/>
                <a:gd name="connsiteX25" fmla="*/ 1208314 w 1943100"/>
                <a:gd name="connsiteY25" fmla="*/ 322691 h 1174498"/>
                <a:gd name="connsiteX26" fmla="*/ 1240971 w 1943100"/>
                <a:gd name="connsiteY26" fmla="*/ 371677 h 1174498"/>
                <a:gd name="connsiteX27" fmla="*/ 1306285 w 1943100"/>
                <a:gd name="connsiteY27" fmla="*/ 518634 h 1174498"/>
                <a:gd name="connsiteX28" fmla="*/ 1338943 w 1943100"/>
                <a:gd name="connsiteY28" fmla="*/ 551291 h 1174498"/>
                <a:gd name="connsiteX29" fmla="*/ 1420585 w 1943100"/>
                <a:gd name="connsiteY29" fmla="*/ 616605 h 1174498"/>
                <a:gd name="connsiteX30" fmla="*/ 1453243 w 1943100"/>
                <a:gd name="connsiteY30" fmla="*/ 583948 h 1174498"/>
                <a:gd name="connsiteX31" fmla="*/ 1502228 w 1943100"/>
                <a:gd name="connsiteY31" fmla="*/ 632934 h 1174498"/>
                <a:gd name="connsiteX32" fmla="*/ 1567543 w 1943100"/>
                <a:gd name="connsiteY32" fmla="*/ 763562 h 1174498"/>
                <a:gd name="connsiteX33" fmla="*/ 1600200 w 1943100"/>
                <a:gd name="connsiteY33" fmla="*/ 763562 h 1174498"/>
                <a:gd name="connsiteX34" fmla="*/ 1632857 w 1943100"/>
                <a:gd name="connsiteY34" fmla="*/ 714577 h 1174498"/>
                <a:gd name="connsiteX35" fmla="*/ 1665514 w 1943100"/>
                <a:gd name="connsiteY35" fmla="*/ 763562 h 1174498"/>
                <a:gd name="connsiteX36" fmla="*/ 1698171 w 1943100"/>
                <a:gd name="connsiteY36" fmla="*/ 861534 h 1174498"/>
                <a:gd name="connsiteX37" fmla="*/ 1747157 w 1943100"/>
                <a:gd name="connsiteY37" fmla="*/ 910519 h 1174498"/>
                <a:gd name="connsiteX38" fmla="*/ 1796143 w 1943100"/>
                <a:gd name="connsiteY38" fmla="*/ 992162 h 1174498"/>
                <a:gd name="connsiteX39" fmla="*/ 1861457 w 1943100"/>
                <a:gd name="connsiteY39" fmla="*/ 1073805 h 1174498"/>
                <a:gd name="connsiteX40" fmla="*/ 1943100 w 1943100"/>
                <a:gd name="connsiteY40" fmla="*/ 1090134 h 1174498"/>
                <a:gd name="connsiteX41" fmla="*/ 1894114 w 1943100"/>
                <a:gd name="connsiteY41" fmla="*/ 1106462 h 1174498"/>
                <a:gd name="connsiteX42" fmla="*/ 1877785 w 1943100"/>
                <a:gd name="connsiteY42" fmla="*/ 1155448 h 1174498"/>
                <a:gd name="connsiteX43" fmla="*/ 261257 w 1943100"/>
                <a:gd name="connsiteY43" fmla="*/ 1171777 h 1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43100" h="1174498">
                  <a:moveTo>
                    <a:pt x="261257" y="1171777"/>
                  </a:moveTo>
                  <a:cubicBezTo>
                    <a:pt x="0" y="1169056"/>
                    <a:pt x="297320" y="1153888"/>
                    <a:pt x="310243" y="1139119"/>
                  </a:cubicBezTo>
                  <a:cubicBezTo>
                    <a:pt x="336088" y="1109581"/>
                    <a:pt x="356496" y="1075458"/>
                    <a:pt x="375557" y="1041148"/>
                  </a:cubicBezTo>
                  <a:cubicBezTo>
                    <a:pt x="428548" y="945763"/>
                    <a:pt x="351276" y="1032770"/>
                    <a:pt x="424543" y="959505"/>
                  </a:cubicBezTo>
                  <a:cubicBezTo>
                    <a:pt x="468745" y="826898"/>
                    <a:pt x="435061" y="842024"/>
                    <a:pt x="489857" y="910519"/>
                  </a:cubicBezTo>
                  <a:cubicBezTo>
                    <a:pt x="499474" y="922540"/>
                    <a:pt x="511628" y="932291"/>
                    <a:pt x="522514" y="943177"/>
                  </a:cubicBezTo>
                  <a:cubicBezTo>
                    <a:pt x="613950" y="882218"/>
                    <a:pt x="543132" y="946638"/>
                    <a:pt x="587828" y="812548"/>
                  </a:cubicBezTo>
                  <a:cubicBezTo>
                    <a:pt x="594034" y="793930"/>
                    <a:pt x="612515" y="781495"/>
                    <a:pt x="620485" y="763562"/>
                  </a:cubicBezTo>
                  <a:cubicBezTo>
                    <a:pt x="634466" y="732105"/>
                    <a:pt x="653143" y="665591"/>
                    <a:pt x="653143" y="665591"/>
                  </a:cubicBezTo>
                  <a:cubicBezTo>
                    <a:pt x="669471" y="676477"/>
                    <a:pt x="689869" y="682924"/>
                    <a:pt x="702128" y="698248"/>
                  </a:cubicBezTo>
                  <a:cubicBezTo>
                    <a:pt x="712880" y="711688"/>
                    <a:pt x="702128" y="752677"/>
                    <a:pt x="718457" y="747234"/>
                  </a:cubicBezTo>
                  <a:cubicBezTo>
                    <a:pt x="733588" y="742190"/>
                    <a:pt x="761251" y="651508"/>
                    <a:pt x="767443" y="632934"/>
                  </a:cubicBezTo>
                  <a:cubicBezTo>
                    <a:pt x="772886" y="594834"/>
                    <a:pt x="776223" y="556373"/>
                    <a:pt x="783771" y="518634"/>
                  </a:cubicBezTo>
                  <a:cubicBezTo>
                    <a:pt x="787147" y="501756"/>
                    <a:pt x="796366" y="486450"/>
                    <a:pt x="800100" y="469648"/>
                  </a:cubicBezTo>
                  <a:cubicBezTo>
                    <a:pt x="807282" y="437329"/>
                    <a:pt x="809935" y="404142"/>
                    <a:pt x="816428" y="371677"/>
                  </a:cubicBezTo>
                  <a:cubicBezTo>
                    <a:pt x="820829" y="349671"/>
                    <a:pt x="827314" y="328134"/>
                    <a:pt x="832757" y="306362"/>
                  </a:cubicBezTo>
                  <a:cubicBezTo>
                    <a:pt x="869516" y="416642"/>
                    <a:pt x="827094" y="280885"/>
                    <a:pt x="865414" y="453319"/>
                  </a:cubicBezTo>
                  <a:cubicBezTo>
                    <a:pt x="869148" y="470121"/>
                    <a:pt x="876300" y="485976"/>
                    <a:pt x="881743" y="502305"/>
                  </a:cubicBezTo>
                  <a:cubicBezTo>
                    <a:pt x="957943" y="388005"/>
                    <a:pt x="914400" y="426105"/>
                    <a:pt x="996043" y="371677"/>
                  </a:cubicBezTo>
                  <a:lnTo>
                    <a:pt x="1045028" y="224719"/>
                  </a:lnTo>
                  <a:lnTo>
                    <a:pt x="1061357" y="175734"/>
                  </a:lnTo>
                  <a:cubicBezTo>
                    <a:pt x="1066800" y="143077"/>
                    <a:pt x="1071192" y="110227"/>
                    <a:pt x="1077685" y="77762"/>
                  </a:cubicBezTo>
                  <a:cubicBezTo>
                    <a:pt x="1082086" y="55756"/>
                    <a:pt x="1075342" y="0"/>
                    <a:pt x="1094014" y="12448"/>
                  </a:cubicBezTo>
                  <a:cubicBezTo>
                    <a:pt x="1115965" y="27082"/>
                    <a:pt x="1129928" y="145233"/>
                    <a:pt x="1143000" y="175734"/>
                  </a:cubicBezTo>
                  <a:cubicBezTo>
                    <a:pt x="1150730" y="193772"/>
                    <a:pt x="1164771" y="208391"/>
                    <a:pt x="1175657" y="224719"/>
                  </a:cubicBezTo>
                  <a:cubicBezTo>
                    <a:pt x="1186543" y="257376"/>
                    <a:pt x="1189219" y="294049"/>
                    <a:pt x="1208314" y="322691"/>
                  </a:cubicBezTo>
                  <a:cubicBezTo>
                    <a:pt x="1219200" y="339020"/>
                    <a:pt x="1233001" y="353744"/>
                    <a:pt x="1240971" y="371677"/>
                  </a:cubicBezTo>
                  <a:cubicBezTo>
                    <a:pt x="1286284" y="473631"/>
                    <a:pt x="1250856" y="449349"/>
                    <a:pt x="1306285" y="518634"/>
                  </a:cubicBezTo>
                  <a:cubicBezTo>
                    <a:pt x="1315902" y="530655"/>
                    <a:pt x="1328057" y="540405"/>
                    <a:pt x="1338943" y="551291"/>
                  </a:cubicBezTo>
                  <a:cubicBezTo>
                    <a:pt x="1373028" y="653547"/>
                    <a:pt x="1345682" y="676527"/>
                    <a:pt x="1420585" y="616605"/>
                  </a:cubicBezTo>
                  <a:cubicBezTo>
                    <a:pt x="1432606" y="606988"/>
                    <a:pt x="1442357" y="594834"/>
                    <a:pt x="1453243" y="583948"/>
                  </a:cubicBezTo>
                  <a:cubicBezTo>
                    <a:pt x="1469571" y="600277"/>
                    <a:pt x="1491014" y="612748"/>
                    <a:pt x="1502228" y="632934"/>
                  </a:cubicBezTo>
                  <a:cubicBezTo>
                    <a:pt x="1596037" y="801792"/>
                    <a:pt x="1485372" y="681394"/>
                    <a:pt x="1567543" y="763562"/>
                  </a:cubicBezTo>
                  <a:cubicBezTo>
                    <a:pt x="1593668" y="841940"/>
                    <a:pt x="1574074" y="815814"/>
                    <a:pt x="1600200" y="763562"/>
                  </a:cubicBezTo>
                  <a:cubicBezTo>
                    <a:pt x="1608976" y="746010"/>
                    <a:pt x="1621971" y="730905"/>
                    <a:pt x="1632857" y="714577"/>
                  </a:cubicBezTo>
                  <a:cubicBezTo>
                    <a:pt x="1643743" y="730905"/>
                    <a:pt x="1657544" y="745629"/>
                    <a:pt x="1665514" y="763562"/>
                  </a:cubicBezTo>
                  <a:cubicBezTo>
                    <a:pt x="1679495" y="795019"/>
                    <a:pt x="1673829" y="837193"/>
                    <a:pt x="1698171" y="861534"/>
                  </a:cubicBezTo>
                  <a:lnTo>
                    <a:pt x="1747157" y="910519"/>
                  </a:lnTo>
                  <a:cubicBezTo>
                    <a:pt x="1793411" y="1049288"/>
                    <a:pt x="1728901" y="880093"/>
                    <a:pt x="1796143" y="992162"/>
                  </a:cubicBezTo>
                  <a:cubicBezTo>
                    <a:pt x="1829402" y="1047594"/>
                    <a:pt x="1785921" y="1045479"/>
                    <a:pt x="1861457" y="1073805"/>
                  </a:cubicBezTo>
                  <a:cubicBezTo>
                    <a:pt x="1887443" y="1083550"/>
                    <a:pt x="1915886" y="1084691"/>
                    <a:pt x="1943100" y="1090134"/>
                  </a:cubicBezTo>
                  <a:cubicBezTo>
                    <a:pt x="1926771" y="1095577"/>
                    <a:pt x="1906285" y="1094291"/>
                    <a:pt x="1894114" y="1106462"/>
                  </a:cubicBezTo>
                  <a:cubicBezTo>
                    <a:pt x="1881943" y="1118633"/>
                    <a:pt x="1894989" y="1154937"/>
                    <a:pt x="1877785" y="1155448"/>
                  </a:cubicBezTo>
                  <a:cubicBezTo>
                    <a:pt x="1333739" y="1171608"/>
                    <a:pt x="522514" y="1174498"/>
                    <a:pt x="261257" y="1171777"/>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Users\wlau.NDC\AppData\Local\Microsoft\Windows\Temporary Internet Files\Content.IE5\OA11BQQ7\MC900389348[1].wmf"/>
            <p:cNvPicPr>
              <a:picLocks noChangeAspect="1" noChangeArrowheads="1"/>
            </p:cNvPicPr>
            <p:nvPr/>
          </p:nvPicPr>
          <p:blipFill>
            <a:blip r:embed="rId3" cstate="print"/>
            <a:srcRect/>
            <a:stretch>
              <a:fillRect/>
            </a:stretch>
          </p:blipFill>
          <p:spPr bwMode="auto">
            <a:xfrm>
              <a:off x="3810000" y="4698453"/>
              <a:ext cx="381000" cy="464526"/>
            </a:xfrm>
            <a:prstGeom prst="rect">
              <a:avLst/>
            </a:prstGeom>
            <a:noFill/>
          </p:spPr>
        </p:pic>
        <p:pic>
          <p:nvPicPr>
            <p:cNvPr id="14" name="Picture 13" descr="C:\Users\wlau.NDC\AppData\Local\Microsoft\Windows\Temporary Internet Files\Content.IE5\7M42S6UX\MC900014787[1].wmf"/>
            <p:cNvPicPr>
              <a:picLocks noChangeAspect="1" noChangeArrowheads="1"/>
            </p:cNvPicPr>
            <p:nvPr/>
          </p:nvPicPr>
          <p:blipFill>
            <a:blip r:embed="rId2" cstate="print"/>
            <a:srcRect/>
            <a:stretch>
              <a:fillRect/>
            </a:stretch>
          </p:blipFill>
          <p:spPr bwMode="auto">
            <a:xfrm>
              <a:off x="4191000" y="4326739"/>
              <a:ext cx="1639519" cy="446057"/>
            </a:xfrm>
            <a:prstGeom prst="rect">
              <a:avLst/>
            </a:prstGeom>
            <a:noFill/>
          </p:spPr>
        </p:pic>
        <p:pic>
          <p:nvPicPr>
            <p:cNvPr id="15" name="Picture 14" descr="C:\Users\wlau.NDC\AppData\Local\Microsoft\Windows\Temporary Internet Files\Content.IE5\7M42S6UX\MC900311120[1].wmf"/>
            <p:cNvPicPr>
              <a:picLocks noChangeAspect="1" noChangeArrowheads="1"/>
            </p:cNvPicPr>
            <p:nvPr/>
          </p:nvPicPr>
          <p:blipFill>
            <a:blip r:embed="rId4" cstate="print"/>
            <a:srcRect/>
            <a:stretch>
              <a:fillRect/>
            </a:stretch>
          </p:blipFill>
          <p:spPr bwMode="auto">
            <a:xfrm>
              <a:off x="6934200" y="3583312"/>
              <a:ext cx="609600" cy="1419650"/>
            </a:xfrm>
            <a:prstGeom prst="rect">
              <a:avLst/>
            </a:prstGeom>
            <a:noFill/>
          </p:spPr>
        </p:pic>
        <p:sp>
          <p:nvSpPr>
            <p:cNvPr id="16" name="Right Arrow 15"/>
            <p:cNvSpPr/>
            <p:nvPr/>
          </p:nvSpPr>
          <p:spPr>
            <a:xfrm>
              <a:off x="762000" y="4178054"/>
              <a:ext cx="1066800" cy="22302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23"/>
            <p:cNvSpPr txBox="1"/>
            <p:nvPr/>
          </p:nvSpPr>
          <p:spPr>
            <a:xfrm>
              <a:off x="838200" y="3583312"/>
              <a:ext cx="1447512" cy="33030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Prevailing wind</a:t>
              </a:r>
              <a:endParaRPr lang="en-US" sz="1600" dirty="0"/>
            </a:p>
          </p:txBody>
        </p:sp>
        <p:sp>
          <p:nvSpPr>
            <p:cNvPr id="18" name="TextBox 24"/>
            <p:cNvSpPr txBox="1"/>
            <p:nvPr/>
          </p:nvSpPr>
          <p:spPr>
            <a:xfrm>
              <a:off x="3124200" y="5739252"/>
              <a:ext cx="3040191" cy="360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t>Indonesia/Maritime Continent</a:t>
              </a:r>
              <a:endParaRPr lang="en-US" i="1" dirty="0"/>
            </a:p>
          </p:txBody>
        </p:sp>
        <p:sp>
          <p:nvSpPr>
            <p:cNvPr id="19" name="TextBox 25"/>
            <p:cNvSpPr txBox="1"/>
            <p:nvPr/>
          </p:nvSpPr>
          <p:spPr>
            <a:xfrm>
              <a:off x="304800" y="1873427"/>
              <a:ext cx="3619645" cy="57052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Subsidence, adiabatic warming driven by </a:t>
              </a:r>
            </a:p>
            <a:p>
              <a:r>
                <a:rPr lang="en-US" sz="1600" dirty="0" smtClean="0"/>
                <a:t>ENSO and/or dry phase of  MJO</a:t>
              </a:r>
            </a:p>
          </p:txBody>
        </p:sp>
        <p:pic>
          <p:nvPicPr>
            <p:cNvPr id="20" name="Picture 19" descr="C:\Users\wlau.NDC\AppData\Local\Microsoft\Windows\Temporary Internet Files\Content.IE5\7M42S6UX\MC900311120[1].wmf"/>
            <p:cNvPicPr>
              <a:picLocks noChangeAspect="1" noChangeArrowheads="1"/>
            </p:cNvPicPr>
            <p:nvPr/>
          </p:nvPicPr>
          <p:blipFill>
            <a:blip r:embed="rId4" cstate="print"/>
            <a:srcRect/>
            <a:stretch>
              <a:fillRect/>
            </a:stretch>
          </p:blipFill>
          <p:spPr bwMode="auto">
            <a:xfrm>
              <a:off x="6096000" y="2839884"/>
              <a:ext cx="609600" cy="2163078"/>
            </a:xfrm>
            <a:prstGeom prst="rect">
              <a:avLst/>
            </a:prstGeom>
            <a:noFill/>
          </p:spPr>
        </p:pic>
        <p:sp>
          <p:nvSpPr>
            <p:cNvPr id="21" name="TextBox 26"/>
            <p:cNvSpPr txBox="1"/>
            <p:nvPr/>
          </p:nvSpPr>
          <p:spPr>
            <a:xfrm>
              <a:off x="7239000" y="5739252"/>
              <a:ext cx="1624932" cy="360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t>Western Pacific</a:t>
              </a:r>
              <a:endParaRPr lang="en-US" i="1" dirty="0"/>
            </a:p>
          </p:txBody>
        </p:sp>
        <p:sp>
          <p:nvSpPr>
            <p:cNvPr id="22" name="TextBox 27"/>
            <p:cNvSpPr txBox="1"/>
            <p:nvPr/>
          </p:nvSpPr>
          <p:spPr>
            <a:xfrm>
              <a:off x="990600" y="5739252"/>
              <a:ext cx="1422184" cy="360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t>Indian Ocean</a:t>
              </a:r>
              <a:endParaRPr lang="en-US" i="1" dirty="0"/>
            </a:p>
          </p:txBody>
        </p:sp>
        <p:sp>
          <p:nvSpPr>
            <p:cNvPr id="23" name="TextBox 29"/>
            <p:cNvSpPr txBox="1"/>
            <p:nvPr/>
          </p:nvSpPr>
          <p:spPr>
            <a:xfrm>
              <a:off x="5960628" y="1427371"/>
              <a:ext cx="2847126" cy="840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Increased  upper </a:t>
              </a:r>
              <a:r>
                <a:rPr lang="en-US" sz="1600" dirty="0" err="1" smtClean="0"/>
                <a:t>tropospheric</a:t>
              </a:r>
              <a:endParaRPr lang="en-US" sz="1600" dirty="0" smtClean="0"/>
            </a:p>
            <a:p>
              <a:r>
                <a:rPr lang="en-US" sz="1600" dirty="0" smtClean="0"/>
                <a:t>water vapor through cirrus anvil</a:t>
              </a:r>
            </a:p>
            <a:p>
              <a:r>
                <a:rPr lang="en-US" sz="1600" dirty="0" smtClean="0"/>
                <a:t>interactions</a:t>
              </a:r>
              <a:endParaRPr lang="en-US" sz="1600" dirty="0"/>
            </a:p>
          </p:txBody>
        </p:sp>
        <p:sp>
          <p:nvSpPr>
            <p:cNvPr id="24" name="TextBox 30"/>
            <p:cNvSpPr txBox="1"/>
            <p:nvPr/>
          </p:nvSpPr>
          <p:spPr>
            <a:xfrm>
              <a:off x="6629400" y="2988569"/>
              <a:ext cx="2514600" cy="8407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Deep convection/</a:t>
              </a:r>
              <a:r>
                <a:rPr lang="en-US" sz="1600" dirty="0" err="1" smtClean="0"/>
                <a:t>precip</a:t>
              </a:r>
              <a:endParaRPr lang="en-US" sz="1600" dirty="0" smtClean="0"/>
            </a:p>
            <a:p>
              <a:r>
                <a:rPr lang="en-US" sz="1600" dirty="0" smtClean="0"/>
                <a:t>enhancement</a:t>
              </a:r>
            </a:p>
            <a:p>
              <a:endParaRPr lang="en-US" dirty="0"/>
            </a:p>
          </p:txBody>
        </p:sp>
        <p:sp>
          <p:nvSpPr>
            <p:cNvPr id="25" name="Up Arrow 24"/>
            <p:cNvSpPr/>
            <p:nvPr/>
          </p:nvSpPr>
          <p:spPr>
            <a:xfrm>
              <a:off x="3200400" y="4401082"/>
              <a:ext cx="152400" cy="37171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Up Arrow 25"/>
            <p:cNvSpPr/>
            <p:nvPr/>
          </p:nvSpPr>
          <p:spPr>
            <a:xfrm>
              <a:off x="3886200" y="4401082"/>
              <a:ext cx="152400" cy="44605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ight Arrow 26"/>
            <p:cNvSpPr/>
            <p:nvPr/>
          </p:nvSpPr>
          <p:spPr>
            <a:xfrm>
              <a:off x="838200" y="3211598"/>
              <a:ext cx="1828800" cy="22302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34"/>
            <p:cNvSpPr txBox="1"/>
            <p:nvPr/>
          </p:nvSpPr>
          <p:spPr>
            <a:xfrm>
              <a:off x="3048000" y="3806340"/>
              <a:ext cx="1895519" cy="57052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BB aerosol transport</a:t>
              </a:r>
            </a:p>
            <a:p>
              <a:r>
                <a:rPr lang="en-US" sz="1600" dirty="0" smtClean="0"/>
                <a:t>by </a:t>
              </a:r>
              <a:r>
                <a:rPr lang="en-US" sz="1600" dirty="0" err="1" smtClean="0"/>
                <a:t>pyro</a:t>
              </a:r>
              <a:r>
                <a:rPr lang="en-US" sz="1600" dirty="0" smtClean="0"/>
                <a:t>-convection</a:t>
              </a:r>
              <a:endParaRPr lang="en-US" sz="1600" dirty="0"/>
            </a:p>
          </p:txBody>
        </p:sp>
        <p:sp>
          <p:nvSpPr>
            <p:cNvPr id="29" name="TextBox 35"/>
            <p:cNvSpPr txBox="1"/>
            <p:nvPr/>
          </p:nvSpPr>
          <p:spPr>
            <a:xfrm>
              <a:off x="4572000" y="4698453"/>
              <a:ext cx="2103846" cy="33030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Warm rain suppression</a:t>
              </a:r>
              <a:endParaRPr lang="en-US" sz="1600" dirty="0"/>
            </a:p>
          </p:txBody>
        </p:sp>
        <p:sp>
          <p:nvSpPr>
            <p:cNvPr id="30" name="TextBox 37"/>
            <p:cNvSpPr txBox="1"/>
            <p:nvPr/>
          </p:nvSpPr>
          <p:spPr>
            <a:xfrm>
              <a:off x="3581400" y="2393827"/>
              <a:ext cx="2242602" cy="10509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Aerosol heating/cooling</a:t>
              </a:r>
            </a:p>
            <a:p>
              <a:r>
                <a:rPr lang="en-US" sz="1600" dirty="0" smtClean="0"/>
                <a:t>enhances </a:t>
              </a:r>
              <a:r>
                <a:rPr lang="en-US" sz="1600" dirty="0" err="1" smtClean="0"/>
                <a:t>atmos.stability</a:t>
              </a:r>
              <a:endParaRPr lang="en-US" sz="1600" dirty="0" smtClean="0"/>
            </a:p>
            <a:p>
              <a:r>
                <a:rPr lang="en-US" sz="1600" dirty="0" smtClean="0"/>
                <a:t>increases </a:t>
              </a:r>
              <a:r>
                <a:rPr lang="en-US" sz="1600" dirty="0" err="1" smtClean="0"/>
                <a:t>adiabactic</a:t>
              </a:r>
              <a:r>
                <a:rPr lang="en-US" sz="1600" dirty="0" smtClean="0"/>
                <a:t> </a:t>
              </a:r>
            </a:p>
            <a:p>
              <a:r>
                <a:rPr lang="en-US" sz="1600" dirty="0" smtClean="0"/>
                <a:t>warming and drying</a:t>
              </a:r>
              <a:endParaRPr lang="en-US" sz="1600" dirty="0"/>
            </a:p>
          </p:txBody>
        </p:sp>
        <p:sp>
          <p:nvSpPr>
            <p:cNvPr id="31" name="TextBox 38"/>
            <p:cNvSpPr txBox="1"/>
            <p:nvPr/>
          </p:nvSpPr>
          <p:spPr>
            <a:xfrm>
              <a:off x="4319235" y="609600"/>
              <a:ext cx="184730" cy="360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dirty="0"/>
            </a:p>
          </p:txBody>
        </p:sp>
        <p:sp>
          <p:nvSpPr>
            <p:cNvPr id="32" name="Rectangle 31"/>
            <p:cNvSpPr/>
            <p:nvPr/>
          </p:nvSpPr>
          <p:spPr>
            <a:xfrm>
              <a:off x="228600" y="1079767"/>
              <a:ext cx="8686800" cy="5055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 name="Picture 32" descr="C:\Users\wlau.NDC\AppData\Local\Microsoft\Windows\Temporary Internet Files\Content.IE5\7M42S6UX\MC900311116[1].wmf"/>
            <p:cNvPicPr>
              <a:picLocks noChangeAspect="1" noChangeArrowheads="1"/>
            </p:cNvPicPr>
            <p:nvPr/>
          </p:nvPicPr>
          <p:blipFill>
            <a:blip r:embed="rId5" cstate="print"/>
            <a:srcRect/>
            <a:stretch>
              <a:fillRect/>
            </a:stretch>
          </p:blipFill>
          <p:spPr bwMode="auto">
            <a:xfrm>
              <a:off x="5943600" y="2245141"/>
              <a:ext cx="2209800" cy="743428"/>
            </a:xfrm>
            <a:prstGeom prst="rect">
              <a:avLst/>
            </a:prstGeom>
            <a:noFill/>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p:nvPr/>
        </p:nvPicPr>
        <p:blipFill>
          <a:blip r:embed="rId2" cstate="print"/>
          <a:srcRect t="5037" b="9059"/>
          <a:stretch>
            <a:fillRect/>
          </a:stretch>
        </p:blipFill>
        <p:spPr bwMode="auto">
          <a:xfrm>
            <a:off x="2743200" y="533400"/>
            <a:ext cx="3733800" cy="20574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rcRect r="5137" b="13491"/>
          <a:stretch/>
        </p:blipFill>
        <p:spPr>
          <a:xfrm>
            <a:off x="4953000" y="3581400"/>
            <a:ext cx="3505200" cy="2628900"/>
          </a:xfrm>
          <a:prstGeom prst="rect">
            <a:avLst/>
          </a:prstGeom>
        </p:spPr>
      </p:pic>
      <p:pic>
        <p:nvPicPr>
          <p:cNvPr id="3" name="Picture 2"/>
          <p:cNvPicPr/>
          <p:nvPr/>
        </p:nvPicPr>
        <p:blipFill rotWithShape="1">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val="0"/>
              </a:ext>
            </a:extLst>
          </a:blip>
          <a:srcRect r="5868" b="13911"/>
          <a:stretch/>
        </p:blipFill>
        <p:spPr>
          <a:xfrm>
            <a:off x="4876800" y="381000"/>
            <a:ext cx="3432810" cy="2705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pPr>
              <a:defRPr/>
            </a:pPr>
            <a:endParaRPr lang="en-US" altLang="en-US"/>
          </a:p>
          <a:p>
            <a:pPr>
              <a:defRPr/>
            </a:pPr>
            <a:endParaRPr lang="en-US" altLang="en-US"/>
          </a:p>
        </p:txBody>
      </p:sp>
      <p:sp>
        <p:nvSpPr>
          <p:cNvPr id="422914" name="Rectangle 2"/>
          <p:cNvSpPr>
            <a:spLocks noChangeArrowheads="1"/>
          </p:cNvSpPr>
          <p:nvPr/>
        </p:nvSpPr>
        <p:spPr bwMode="auto">
          <a:xfrm>
            <a:off x="457200" y="0"/>
            <a:ext cx="8336449" cy="369332"/>
          </a:xfrm>
          <a:prstGeom prst="rect">
            <a:avLst/>
          </a:prstGeom>
          <a:noFill/>
          <a:ln w="12700">
            <a:noFill/>
            <a:miter lim="800000"/>
            <a:headEnd/>
            <a:tailEnd/>
          </a:ln>
          <a:effectLst/>
        </p:spPr>
        <p:txBody>
          <a:bodyPr wrap="none">
            <a:spAutoFit/>
          </a:bodyPr>
          <a:lstStyle/>
          <a:p>
            <a:pPr eaLnBrk="0" hangingPunct="0">
              <a:defRPr/>
            </a:pPr>
            <a:r>
              <a:rPr lang="en-US" b="1" i="1" dirty="0" smtClean="0">
                <a:solidFill>
                  <a:srgbClr val="003DFF"/>
                </a:solidFill>
                <a:effectLst>
                  <a:outerShdw blurRad="38100" dist="38100" dir="2700000" algn="tl">
                    <a:srgbClr val="C0C0C0"/>
                  </a:outerShdw>
                </a:effectLst>
                <a:latin typeface="Times New Roman" pitchFamily="18" charset="0"/>
              </a:rPr>
              <a:t>Aerosol (natural and anthropogenic) is an integral part of the Earth’s climate system</a:t>
            </a:r>
            <a:endParaRPr lang="en-US" b="1" i="1" dirty="0">
              <a:solidFill>
                <a:srgbClr val="003DFF"/>
              </a:solidFill>
              <a:effectLst>
                <a:outerShdw blurRad="38100" dist="38100" dir="2700000" algn="tl">
                  <a:srgbClr val="C0C0C0"/>
                </a:outerShdw>
              </a:effectLst>
              <a:latin typeface="Times New Roman" pitchFamily="18" charset="0"/>
              <a:cs typeface="+mn-cs"/>
            </a:endParaRPr>
          </a:p>
        </p:txBody>
      </p:sp>
      <p:grpSp>
        <p:nvGrpSpPr>
          <p:cNvPr id="2" name="Group 3"/>
          <p:cNvGrpSpPr>
            <a:grpSpLocks/>
          </p:cNvGrpSpPr>
          <p:nvPr/>
        </p:nvGrpSpPr>
        <p:grpSpPr bwMode="auto">
          <a:xfrm>
            <a:off x="0" y="1433513"/>
            <a:ext cx="9144000" cy="5424487"/>
            <a:chOff x="0" y="903"/>
            <a:chExt cx="5760" cy="3417"/>
          </a:xfrm>
        </p:grpSpPr>
        <p:pic>
          <p:nvPicPr>
            <p:cNvPr id="7177" name="Picture 4" descr="MYD08M3_Y2005_Seasonal_Mean_Spring_Mx10"/>
            <p:cNvPicPr>
              <a:picLocks noChangeArrowheads="1"/>
            </p:cNvPicPr>
            <p:nvPr/>
          </p:nvPicPr>
          <p:blipFill>
            <a:blip r:embed="rId3" cstate="print"/>
            <a:srcRect/>
            <a:stretch>
              <a:fillRect/>
            </a:stretch>
          </p:blipFill>
          <p:spPr bwMode="auto">
            <a:xfrm>
              <a:off x="0" y="903"/>
              <a:ext cx="2879" cy="1802"/>
            </a:xfrm>
            <a:prstGeom prst="rect">
              <a:avLst/>
            </a:prstGeom>
            <a:noFill/>
            <a:ln w="9525">
              <a:noFill/>
              <a:miter lim="800000"/>
              <a:headEnd/>
              <a:tailEnd/>
            </a:ln>
          </p:spPr>
        </p:pic>
        <p:pic>
          <p:nvPicPr>
            <p:cNvPr id="7178" name="Picture 5" descr="MYD08M3_Y2005_Seasonal_Mean_Summer_Mx10"/>
            <p:cNvPicPr>
              <a:picLocks noChangeArrowheads="1"/>
            </p:cNvPicPr>
            <p:nvPr/>
          </p:nvPicPr>
          <p:blipFill>
            <a:blip r:embed="rId4" cstate="print"/>
            <a:srcRect/>
            <a:stretch>
              <a:fillRect/>
            </a:stretch>
          </p:blipFill>
          <p:spPr bwMode="auto">
            <a:xfrm>
              <a:off x="2877" y="903"/>
              <a:ext cx="2883" cy="1802"/>
            </a:xfrm>
            <a:prstGeom prst="rect">
              <a:avLst/>
            </a:prstGeom>
            <a:noFill/>
            <a:ln w="9525">
              <a:noFill/>
              <a:miter lim="800000"/>
              <a:headEnd/>
              <a:tailEnd/>
            </a:ln>
          </p:spPr>
        </p:pic>
        <p:pic>
          <p:nvPicPr>
            <p:cNvPr id="7179" name="Picture 6" descr="MYD08M3_Y2005_Seasonal_Mean_Autumn_Mx10"/>
            <p:cNvPicPr>
              <a:picLocks noChangeArrowheads="1"/>
            </p:cNvPicPr>
            <p:nvPr/>
          </p:nvPicPr>
          <p:blipFill>
            <a:blip r:embed="rId5" cstate="print"/>
            <a:srcRect/>
            <a:stretch>
              <a:fillRect/>
            </a:stretch>
          </p:blipFill>
          <p:spPr bwMode="auto">
            <a:xfrm>
              <a:off x="0" y="2518"/>
              <a:ext cx="2879" cy="1802"/>
            </a:xfrm>
            <a:prstGeom prst="rect">
              <a:avLst/>
            </a:prstGeom>
            <a:noFill/>
            <a:ln w="9525">
              <a:noFill/>
              <a:miter lim="800000"/>
              <a:headEnd/>
              <a:tailEnd/>
            </a:ln>
          </p:spPr>
        </p:pic>
        <p:pic>
          <p:nvPicPr>
            <p:cNvPr id="7180" name="Picture 7" descr="MYD08M3_Y2005_Seasonal_Mean_Winter_Mx10"/>
            <p:cNvPicPr>
              <a:picLocks noChangeArrowheads="1"/>
            </p:cNvPicPr>
            <p:nvPr/>
          </p:nvPicPr>
          <p:blipFill>
            <a:blip r:embed="rId6" cstate="print"/>
            <a:srcRect/>
            <a:stretch>
              <a:fillRect/>
            </a:stretch>
          </p:blipFill>
          <p:spPr bwMode="auto">
            <a:xfrm>
              <a:off x="2876" y="2518"/>
              <a:ext cx="2883" cy="1802"/>
            </a:xfrm>
            <a:prstGeom prst="rect">
              <a:avLst/>
            </a:prstGeom>
            <a:noFill/>
            <a:ln w="9525">
              <a:noFill/>
              <a:miter lim="800000"/>
              <a:headEnd/>
              <a:tailEnd/>
            </a:ln>
          </p:spPr>
        </p:pic>
        <p:sp>
          <p:nvSpPr>
            <p:cNvPr id="7181" name="Text Box 8"/>
            <p:cNvSpPr txBox="1">
              <a:spLocks noChangeArrowheads="1"/>
            </p:cNvSpPr>
            <p:nvPr/>
          </p:nvSpPr>
          <p:spPr bwMode="auto">
            <a:xfrm>
              <a:off x="919" y="954"/>
              <a:ext cx="1040" cy="212"/>
            </a:xfrm>
            <a:prstGeom prst="rect">
              <a:avLst/>
            </a:prstGeom>
            <a:noFill/>
            <a:ln w="9525">
              <a:noFill/>
              <a:miter lim="800000"/>
              <a:headEnd/>
              <a:tailEnd/>
            </a:ln>
          </p:spPr>
          <p:txBody>
            <a:bodyPr wrap="none">
              <a:spAutoFit/>
            </a:bodyPr>
            <a:lstStyle/>
            <a:p>
              <a:pPr eaLnBrk="0" hangingPunct="0"/>
              <a:r>
                <a:rPr lang="en-US" sz="1600">
                  <a:solidFill>
                    <a:srgbClr val="FFFF99"/>
                  </a:solidFill>
                  <a:latin typeface="Times New Roman" pitchFamily="18" charset="0"/>
                </a:rPr>
                <a:t>March-April-May</a:t>
              </a:r>
            </a:p>
          </p:txBody>
        </p:sp>
        <p:sp>
          <p:nvSpPr>
            <p:cNvPr id="7182" name="Text Box 9"/>
            <p:cNvSpPr txBox="1">
              <a:spLocks noChangeArrowheads="1"/>
            </p:cNvSpPr>
            <p:nvPr/>
          </p:nvSpPr>
          <p:spPr bwMode="auto">
            <a:xfrm>
              <a:off x="3525" y="2575"/>
              <a:ext cx="1587" cy="212"/>
            </a:xfrm>
            <a:prstGeom prst="rect">
              <a:avLst/>
            </a:prstGeom>
            <a:noFill/>
            <a:ln w="9525">
              <a:noFill/>
              <a:miter lim="800000"/>
              <a:headEnd/>
              <a:tailEnd/>
            </a:ln>
          </p:spPr>
          <p:txBody>
            <a:bodyPr wrap="none">
              <a:spAutoFit/>
            </a:bodyPr>
            <a:lstStyle/>
            <a:p>
              <a:pPr eaLnBrk="0" hangingPunct="0"/>
              <a:r>
                <a:rPr lang="en-US" sz="1600">
                  <a:solidFill>
                    <a:srgbClr val="FFFF99"/>
                  </a:solidFill>
                  <a:latin typeface="Times New Roman" pitchFamily="18" charset="0"/>
                </a:rPr>
                <a:t>December-January-February</a:t>
              </a:r>
            </a:p>
          </p:txBody>
        </p:sp>
        <p:sp>
          <p:nvSpPr>
            <p:cNvPr id="7183" name="Text Box 10"/>
            <p:cNvSpPr txBox="1">
              <a:spLocks noChangeArrowheads="1"/>
            </p:cNvSpPr>
            <p:nvPr/>
          </p:nvSpPr>
          <p:spPr bwMode="auto">
            <a:xfrm>
              <a:off x="589" y="2575"/>
              <a:ext cx="1701" cy="212"/>
            </a:xfrm>
            <a:prstGeom prst="rect">
              <a:avLst/>
            </a:prstGeom>
            <a:noFill/>
            <a:ln w="9525">
              <a:noFill/>
              <a:miter lim="800000"/>
              <a:headEnd/>
              <a:tailEnd/>
            </a:ln>
          </p:spPr>
          <p:txBody>
            <a:bodyPr wrap="none">
              <a:spAutoFit/>
            </a:bodyPr>
            <a:lstStyle/>
            <a:p>
              <a:pPr eaLnBrk="0" hangingPunct="0"/>
              <a:r>
                <a:rPr lang="en-US" sz="1600">
                  <a:solidFill>
                    <a:srgbClr val="FFFF99"/>
                  </a:solidFill>
                  <a:latin typeface="Times New Roman" pitchFamily="18" charset="0"/>
                </a:rPr>
                <a:t>September-October-November</a:t>
              </a:r>
            </a:p>
          </p:txBody>
        </p:sp>
        <p:sp>
          <p:nvSpPr>
            <p:cNvPr id="7184" name="Text Box 11"/>
            <p:cNvSpPr txBox="1">
              <a:spLocks noChangeArrowheads="1"/>
            </p:cNvSpPr>
            <p:nvPr/>
          </p:nvSpPr>
          <p:spPr bwMode="auto">
            <a:xfrm>
              <a:off x="3809" y="954"/>
              <a:ext cx="1019" cy="212"/>
            </a:xfrm>
            <a:prstGeom prst="rect">
              <a:avLst/>
            </a:prstGeom>
            <a:noFill/>
            <a:ln w="9525">
              <a:noFill/>
              <a:miter lim="800000"/>
              <a:headEnd/>
              <a:tailEnd/>
            </a:ln>
          </p:spPr>
          <p:txBody>
            <a:bodyPr wrap="none">
              <a:spAutoFit/>
            </a:bodyPr>
            <a:lstStyle/>
            <a:p>
              <a:pPr eaLnBrk="0" hangingPunct="0"/>
              <a:r>
                <a:rPr lang="en-US" sz="1600">
                  <a:solidFill>
                    <a:srgbClr val="FFFF99"/>
                  </a:solidFill>
                  <a:latin typeface="Times New Roman" pitchFamily="18" charset="0"/>
                </a:rPr>
                <a:t>June-July-August</a:t>
              </a:r>
            </a:p>
          </p:txBody>
        </p:sp>
        <p:sp>
          <p:nvSpPr>
            <p:cNvPr id="7185" name="Text Box 12"/>
            <p:cNvSpPr txBox="1">
              <a:spLocks noChangeArrowheads="1"/>
            </p:cNvSpPr>
            <p:nvPr/>
          </p:nvSpPr>
          <p:spPr bwMode="auto">
            <a:xfrm>
              <a:off x="2610" y="2463"/>
              <a:ext cx="500" cy="288"/>
            </a:xfrm>
            <a:prstGeom prst="rect">
              <a:avLst/>
            </a:prstGeom>
            <a:noFill/>
            <a:ln w="9525">
              <a:noFill/>
              <a:miter lim="800000"/>
              <a:headEnd/>
              <a:tailEnd/>
            </a:ln>
          </p:spPr>
          <p:txBody>
            <a:bodyPr wrap="none">
              <a:spAutoFit/>
            </a:bodyPr>
            <a:lstStyle/>
            <a:p>
              <a:pPr eaLnBrk="0" hangingPunct="0"/>
              <a:r>
                <a:rPr lang="en-US" b="1">
                  <a:solidFill>
                    <a:srgbClr val="FFFF99"/>
                  </a:solidFill>
                  <a:latin typeface="Times New Roman" pitchFamily="18" charset="0"/>
                </a:rPr>
                <a:t>2005</a:t>
              </a:r>
            </a:p>
          </p:txBody>
        </p:sp>
        <p:sp>
          <p:nvSpPr>
            <p:cNvPr id="7186" name="Rectangle 13"/>
            <p:cNvSpPr>
              <a:spLocks noChangeArrowheads="1"/>
            </p:cNvSpPr>
            <p:nvPr/>
          </p:nvSpPr>
          <p:spPr bwMode="auto">
            <a:xfrm>
              <a:off x="2576" y="4089"/>
              <a:ext cx="623" cy="231"/>
            </a:xfrm>
            <a:prstGeom prst="rect">
              <a:avLst/>
            </a:prstGeom>
            <a:noFill/>
            <a:ln w="12700">
              <a:noFill/>
              <a:miter lim="800000"/>
              <a:headEnd/>
              <a:tailEnd/>
            </a:ln>
          </p:spPr>
          <p:txBody>
            <a:bodyPr wrap="none">
              <a:spAutoFit/>
            </a:bodyPr>
            <a:lstStyle/>
            <a:p>
              <a:pPr eaLnBrk="0" hangingPunct="0"/>
              <a:r>
                <a:rPr lang="en-US" sz="1800" b="1">
                  <a:solidFill>
                    <a:srgbClr val="FFFF00"/>
                  </a:solidFill>
                  <a:latin typeface="Symbol" pitchFamily="18" charset="2"/>
                  <a:sym typeface="Symbol" pitchFamily="18" charset="2"/>
                </a:rPr>
                <a:t></a:t>
              </a:r>
              <a:r>
                <a:rPr lang="en-US" sz="1800" b="1" baseline="-25000">
                  <a:solidFill>
                    <a:srgbClr val="FFFF00"/>
                  </a:solidFill>
                  <a:latin typeface="Symbol" pitchFamily="18" charset="2"/>
                  <a:sym typeface="Symbol" pitchFamily="18" charset="2"/>
                </a:rPr>
                <a:t></a:t>
              </a:r>
              <a:r>
                <a:rPr lang="en-US" sz="1200" b="1">
                  <a:solidFill>
                    <a:srgbClr val="FFFF00"/>
                  </a:solidFill>
                  <a:latin typeface="Arial" charset="0"/>
                </a:rPr>
                <a:t>(0.55µm)</a:t>
              </a:r>
            </a:p>
          </p:txBody>
        </p:sp>
      </p:grpSp>
      <p:sp>
        <p:nvSpPr>
          <p:cNvPr id="7173" name="Rectangle 14"/>
          <p:cNvSpPr>
            <a:spLocks noChangeArrowheads="1"/>
          </p:cNvSpPr>
          <p:nvPr/>
        </p:nvSpPr>
        <p:spPr bwMode="auto">
          <a:xfrm>
            <a:off x="0" y="304800"/>
            <a:ext cx="3581400" cy="1127125"/>
          </a:xfrm>
          <a:prstGeom prst="rect">
            <a:avLst/>
          </a:prstGeom>
          <a:noFill/>
          <a:ln w="12700">
            <a:noFill/>
            <a:miter lim="800000"/>
            <a:headEnd/>
            <a:tailEnd/>
          </a:ln>
        </p:spPr>
        <p:txBody>
          <a:bodyPr>
            <a:spAutoFit/>
          </a:bodyPr>
          <a:lstStyle/>
          <a:p>
            <a:pPr eaLnBrk="0" hangingPunct="0"/>
            <a:endParaRPr lang="en-US" sz="800" b="1" i="1">
              <a:solidFill>
                <a:srgbClr val="003DFF"/>
              </a:solidFill>
              <a:latin typeface="Times New Roman" pitchFamily="18" charset="0"/>
            </a:endParaRPr>
          </a:p>
          <a:p>
            <a:pPr eaLnBrk="0" hangingPunct="0">
              <a:buFont typeface="Wingdings" pitchFamily="2" charset="2"/>
              <a:buChar char="q"/>
            </a:pPr>
            <a:r>
              <a:rPr lang="en-US" sz="1800" b="1" i="1">
                <a:solidFill>
                  <a:schemeClr val="hlink"/>
                </a:solidFill>
                <a:latin typeface="Times New Roman" pitchFamily="18" charset="0"/>
              </a:rPr>
              <a:t> Year-round aerosols</a:t>
            </a:r>
            <a:endParaRPr lang="en-US" sz="1800" b="1" i="1">
              <a:solidFill>
                <a:srgbClr val="003DFF"/>
              </a:solidFill>
              <a:latin typeface="Times New Roman" pitchFamily="18" charset="0"/>
            </a:endParaRPr>
          </a:p>
          <a:p>
            <a:pPr marL="282575" lvl="1" eaLnBrk="0" hangingPunct="0">
              <a:buFontTx/>
              <a:buChar char="-"/>
            </a:pPr>
            <a:r>
              <a:rPr lang="en-US" sz="1400" b="1">
                <a:latin typeface="Times New Roman" pitchFamily="18" charset="0"/>
              </a:rPr>
              <a:t> East-Southeast China, </a:t>
            </a:r>
            <a:r>
              <a:rPr lang="en-US" sz="1400" b="1" i="1">
                <a:latin typeface="Times New Roman" pitchFamily="18" charset="0"/>
              </a:rPr>
              <a:t>mega-city/smoke </a:t>
            </a:r>
            <a:endParaRPr lang="en-US" sz="1400" b="1">
              <a:latin typeface="Times New Roman" pitchFamily="18" charset="0"/>
            </a:endParaRPr>
          </a:p>
          <a:p>
            <a:pPr marL="282575" lvl="1" eaLnBrk="0" hangingPunct="0">
              <a:buFontTx/>
              <a:buChar char="-"/>
            </a:pPr>
            <a:r>
              <a:rPr lang="en-US" sz="1400" b="1">
                <a:latin typeface="Times New Roman" pitchFamily="18" charset="0"/>
              </a:rPr>
              <a:t> Indo-Gangetic Plain, </a:t>
            </a:r>
            <a:r>
              <a:rPr lang="en-US" sz="1400" b="1" i="1">
                <a:latin typeface="Times New Roman" pitchFamily="18" charset="0"/>
              </a:rPr>
              <a:t>mega-city/dust</a:t>
            </a:r>
            <a:endParaRPr lang="en-US" sz="1400" b="1">
              <a:latin typeface="Times New Roman" pitchFamily="18" charset="0"/>
            </a:endParaRPr>
          </a:p>
          <a:p>
            <a:pPr marL="282575" lvl="1" eaLnBrk="0" hangingPunct="0">
              <a:buFontTx/>
              <a:buChar char="-"/>
            </a:pPr>
            <a:r>
              <a:rPr lang="en-US" sz="1400" b="1">
                <a:latin typeface="Times New Roman" pitchFamily="18" charset="0"/>
              </a:rPr>
              <a:t> Africa, Saharan dust (less in SON)</a:t>
            </a:r>
          </a:p>
        </p:txBody>
      </p:sp>
      <p:sp>
        <p:nvSpPr>
          <p:cNvPr id="7174" name="Rectangle 15"/>
          <p:cNvSpPr>
            <a:spLocks noChangeArrowheads="1"/>
          </p:cNvSpPr>
          <p:nvPr/>
        </p:nvSpPr>
        <p:spPr bwMode="auto">
          <a:xfrm>
            <a:off x="6113463" y="304800"/>
            <a:ext cx="2887662" cy="1127125"/>
          </a:xfrm>
          <a:prstGeom prst="rect">
            <a:avLst/>
          </a:prstGeom>
          <a:noFill/>
          <a:ln w="12700">
            <a:noFill/>
            <a:miter lim="800000"/>
            <a:headEnd/>
            <a:tailEnd/>
          </a:ln>
        </p:spPr>
        <p:txBody>
          <a:bodyPr>
            <a:spAutoFit/>
          </a:bodyPr>
          <a:lstStyle/>
          <a:p>
            <a:pPr eaLnBrk="0" hangingPunct="0"/>
            <a:endParaRPr lang="en-US" sz="800" b="1" i="1">
              <a:solidFill>
                <a:srgbClr val="003DFF"/>
              </a:solidFill>
              <a:latin typeface="Times New Roman" pitchFamily="18" charset="0"/>
            </a:endParaRPr>
          </a:p>
          <a:p>
            <a:pPr eaLnBrk="0" hangingPunct="0">
              <a:buFont typeface="Wingdings" pitchFamily="2" charset="2"/>
              <a:buChar char="q"/>
            </a:pPr>
            <a:endParaRPr lang="en-US" sz="1800" b="1" i="1">
              <a:solidFill>
                <a:srgbClr val="003DFF"/>
              </a:solidFill>
              <a:latin typeface="Times New Roman" pitchFamily="18" charset="0"/>
            </a:endParaRPr>
          </a:p>
          <a:p>
            <a:pPr marL="282575" lvl="1" eaLnBrk="0" hangingPunct="0">
              <a:buFontTx/>
              <a:buChar char="-"/>
            </a:pPr>
            <a:r>
              <a:rPr lang="en-US" sz="1400" b="1">
                <a:latin typeface="Times New Roman" pitchFamily="18" charset="0"/>
              </a:rPr>
              <a:t> S. America, smoke (JJA-SON)</a:t>
            </a:r>
          </a:p>
          <a:p>
            <a:pPr marL="282575" lvl="1" eaLnBrk="0" hangingPunct="0">
              <a:buFontTx/>
              <a:buChar char="-"/>
            </a:pPr>
            <a:r>
              <a:rPr lang="en-US" sz="1400" b="1">
                <a:latin typeface="Times New Roman" pitchFamily="18" charset="0"/>
              </a:rPr>
              <a:t> Africa, smoke (SON-DJF)</a:t>
            </a:r>
          </a:p>
          <a:p>
            <a:pPr marL="282575" lvl="1" eaLnBrk="0" hangingPunct="0">
              <a:buFontTx/>
              <a:buChar char="-"/>
            </a:pPr>
            <a:r>
              <a:rPr lang="en-US" sz="1400" b="1">
                <a:latin typeface="Times New Roman" pitchFamily="18" charset="0"/>
              </a:rPr>
              <a:t> Southwest Asia, haze (MAM)</a:t>
            </a:r>
          </a:p>
        </p:txBody>
      </p:sp>
      <p:sp>
        <p:nvSpPr>
          <p:cNvPr id="7175" name="Rectangle 16"/>
          <p:cNvSpPr>
            <a:spLocks noChangeArrowheads="1"/>
          </p:cNvSpPr>
          <p:nvPr/>
        </p:nvSpPr>
        <p:spPr bwMode="auto">
          <a:xfrm>
            <a:off x="3116263" y="304800"/>
            <a:ext cx="3521075" cy="1127125"/>
          </a:xfrm>
          <a:prstGeom prst="rect">
            <a:avLst/>
          </a:prstGeom>
          <a:noFill/>
          <a:ln w="12700">
            <a:noFill/>
            <a:miter lim="800000"/>
            <a:headEnd/>
            <a:tailEnd/>
          </a:ln>
        </p:spPr>
        <p:txBody>
          <a:bodyPr>
            <a:spAutoFit/>
          </a:bodyPr>
          <a:lstStyle/>
          <a:p>
            <a:pPr eaLnBrk="0" hangingPunct="0"/>
            <a:endParaRPr lang="en-US" sz="800" b="1" i="1">
              <a:solidFill>
                <a:srgbClr val="003DFF"/>
              </a:solidFill>
              <a:latin typeface="Times New Roman" pitchFamily="18" charset="0"/>
            </a:endParaRPr>
          </a:p>
          <a:p>
            <a:pPr eaLnBrk="0" hangingPunct="0">
              <a:buFont typeface="Wingdings" pitchFamily="2" charset="2"/>
              <a:buChar char="q"/>
            </a:pPr>
            <a:r>
              <a:rPr lang="en-US" sz="1800" b="1" i="1">
                <a:solidFill>
                  <a:schemeClr val="hlink"/>
                </a:solidFill>
                <a:latin typeface="Times New Roman" pitchFamily="18" charset="0"/>
              </a:rPr>
              <a:t> Seasonal aerosols</a:t>
            </a:r>
            <a:endParaRPr lang="en-US" sz="1800" b="1" i="1">
              <a:solidFill>
                <a:srgbClr val="003DFF"/>
              </a:solidFill>
              <a:latin typeface="Times New Roman" pitchFamily="18" charset="0"/>
            </a:endParaRPr>
          </a:p>
          <a:p>
            <a:pPr marL="282575" lvl="1" eaLnBrk="0" hangingPunct="0">
              <a:buFontTx/>
              <a:buChar char="-"/>
            </a:pPr>
            <a:r>
              <a:rPr lang="en-US" sz="1400" b="1">
                <a:latin typeface="Times New Roman" pitchFamily="18" charset="0"/>
              </a:rPr>
              <a:t> East Asia, dust (MAM)</a:t>
            </a:r>
          </a:p>
          <a:p>
            <a:pPr marL="282575" lvl="1" eaLnBrk="0" hangingPunct="0">
              <a:buFontTx/>
              <a:buChar char="-"/>
            </a:pPr>
            <a:r>
              <a:rPr lang="en-US" sz="1400" b="1">
                <a:latin typeface="Times New Roman" pitchFamily="18" charset="0"/>
              </a:rPr>
              <a:t> Southwest Asia, dust (JJA)</a:t>
            </a:r>
          </a:p>
          <a:p>
            <a:pPr marL="282575" lvl="1" eaLnBrk="0" hangingPunct="0">
              <a:buFontTx/>
              <a:buChar char="-"/>
            </a:pPr>
            <a:r>
              <a:rPr lang="en-US" sz="1400" b="1">
                <a:latin typeface="Times New Roman" pitchFamily="18" charset="0"/>
              </a:rPr>
              <a:t> Southeast Asia, smoke (DJF-MAM)</a:t>
            </a:r>
            <a:endParaRPr lang="en-US" sz="1800" b="1" i="1">
              <a:solidFill>
                <a:srgbClr val="003DFF"/>
              </a:solidFill>
              <a:latin typeface="Times New Roman" pitchFamily="18" charset="0"/>
            </a:endParaRPr>
          </a:p>
        </p:txBody>
      </p:sp>
      <p:sp>
        <p:nvSpPr>
          <p:cNvPr id="7176" name="Text Box 17"/>
          <p:cNvSpPr txBox="1">
            <a:spLocks noChangeArrowheads="1"/>
          </p:cNvSpPr>
          <p:nvPr/>
        </p:nvSpPr>
        <p:spPr bwMode="auto">
          <a:xfrm>
            <a:off x="0" y="6324600"/>
            <a:ext cx="1493838" cy="304800"/>
          </a:xfrm>
          <a:prstGeom prst="rect">
            <a:avLst/>
          </a:prstGeom>
          <a:noFill/>
          <a:ln w="9525">
            <a:noFill/>
            <a:miter lim="800000"/>
            <a:headEnd/>
            <a:tailEnd/>
          </a:ln>
        </p:spPr>
        <p:txBody>
          <a:bodyPr wrap="none">
            <a:spAutoFit/>
          </a:bodyPr>
          <a:lstStyle/>
          <a:p>
            <a:r>
              <a:rPr lang="en-US" sz="1400">
                <a:solidFill>
                  <a:schemeClr val="bg1"/>
                </a:solidFill>
              </a:rPr>
              <a:t>Courtesy C. Hsu</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pPr>
              <a:defRPr/>
            </a:pPr>
            <a:r>
              <a:rPr lang="en-US" altLang="en-US"/>
              <a:t>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25C3FD-7D46-44B1-85CC-77FEDD385B7A}" type="slidenum">
              <a:rPr lang="en-US" smtClean="0"/>
              <a:pPr>
                <a:defRPr/>
              </a:pPr>
              <a:t>40</a:t>
            </a:fld>
            <a:endParaRPr lang="en-US"/>
          </a:p>
        </p:txBody>
      </p:sp>
      <p:sp>
        <p:nvSpPr>
          <p:cNvPr id="49156" name="Rectangle 3"/>
          <p:cNvSpPr>
            <a:spLocks noGrp="1" noChangeArrowheads="1"/>
          </p:cNvSpPr>
          <p:nvPr>
            <p:ph type="body" idx="4294967295"/>
          </p:nvPr>
        </p:nvSpPr>
        <p:spPr>
          <a:xfrm>
            <a:off x="914400" y="5600700"/>
            <a:ext cx="8229600" cy="1257300"/>
          </a:xfrm>
          <a:solidFill>
            <a:schemeClr val="bg1">
              <a:alpha val="30196"/>
            </a:schemeClr>
          </a:solidFill>
        </p:spPr>
        <p:txBody>
          <a:bodyPr>
            <a:normAutofit/>
          </a:bodyPr>
          <a:lstStyle/>
          <a:p>
            <a:pPr eaLnBrk="1" hangingPunct="1">
              <a:lnSpc>
                <a:spcPct val="80000"/>
              </a:lnSpc>
            </a:pPr>
            <a:r>
              <a:rPr lang="it-IT" sz="2000" smtClean="0"/>
              <a:t>The observatory is operational since February 2006, with full-time technical assistence;</a:t>
            </a:r>
          </a:p>
          <a:p>
            <a:pPr eaLnBrk="1" hangingPunct="1">
              <a:lnSpc>
                <a:spcPct val="80000"/>
              </a:lnSpc>
            </a:pPr>
            <a:r>
              <a:rPr lang="it-IT" sz="2000" smtClean="0"/>
              <a:t>Every three months, an expedition provides extraordinary maintenance, renewal of the consumables, and recovery of the filter and flask samples.</a:t>
            </a:r>
          </a:p>
        </p:txBody>
      </p:sp>
      <p:pic>
        <p:nvPicPr>
          <p:cNvPr id="49155" name="Picture 2" descr="Verza"/>
          <p:cNvPicPr>
            <a:picLocks noChangeAspect="1" noChangeArrowheads="1"/>
          </p:cNvPicPr>
          <p:nvPr/>
        </p:nvPicPr>
        <p:blipFill>
          <a:blip r:embed="rId3" cstate="print"/>
          <a:srcRect/>
          <a:stretch>
            <a:fillRect/>
          </a:stretch>
        </p:blipFill>
        <p:spPr bwMode="auto">
          <a:xfrm>
            <a:off x="0" y="-129540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endParaRPr lang="en-US" altLang="en-US"/>
          </a:p>
          <a:p>
            <a:pPr>
              <a:defRPr/>
            </a:pPr>
            <a:endParaRPr lang="en-US" altLang="en-US"/>
          </a:p>
        </p:txBody>
      </p:sp>
      <p:pic>
        <p:nvPicPr>
          <p:cNvPr id="5123" name="Picture 2"/>
          <p:cNvPicPr>
            <a:picLocks noChangeAspect="1" noChangeArrowheads="1"/>
          </p:cNvPicPr>
          <p:nvPr/>
        </p:nvPicPr>
        <p:blipFill>
          <a:blip r:embed="rId2" cstate="print"/>
          <a:srcRect/>
          <a:stretch>
            <a:fillRect/>
          </a:stretch>
        </p:blipFill>
        <p:spPr bwMode="auto">
          <a:xfrm>
            <a:off x="3124200" y="5715000"/>
            <a:ext cx="1524000" cy="1143000"/>
          </a:xfrm>
          <a:prstGeom prst="rect">
            <a:avLst/>
          </a:prstGeom>
          <a:noFill/>
          <a:ln w="12700">
            <a:noFill/>
            <a:miter lim="800000"/>
            <a:headEnd/>
            <a:tailEnd/>
          </a:ln>
        </p:spPr>
      </p:pic>
      <p:sp>
        <p:nvSpPr>
          <p:cNvPr id="5124" name="Rectangle 3"/>
          <p:cNvSpPr>
            <a:spLocks noChangeArrowheads="1"/>
          </p:cNvSpPr>
          <p:nvPr/>
        </p:nvSpPr>
        <p:spPr bwMode="auto">
          <a:xfrm>
            <a:off x="685800" y="0"/>
            <a:ext cx="8229600" cy="1143000"/>
          </a:xfrm>
          <a:prstGeom prst="rect">
            <a:avLst/>
          </a:prstGeom>
          <a:noFill/>
          <a:ln w="9525">
            <a:noFill/>
            <a:miter lim="800000"/>
            <a:headEnd/>
            <a:tailEnd/>
          </a:ln>
        </p:spPr>
        <p:txBody>
          <a:bodyPr anchor="ctr"/>
          <a:lstStyle/>
          <a:p>
            <a:pPr algn="ctr"/>
            <a:r>
              <a:rPr lang="en-US">
                <a:solidFill>
                  <a:srgbClr val="FF3300"/>
                </a:solidFill>
              </a:rPr>
              <a:t>Aerosols - Monsoon Interaction</a:t>
            </a:r>
          </a:p>
        </p:txBody>
      </p:sp>
      <p:sp>
        <p:nvSpPr>
          <p:cNvPr id="5125" name="Rectangle 4"/>
          <p:cNvSpPr>
            <a:spLocks noChangeArrowheads="1"/>
          </p:cNvSpPr>
          <p:nvPr/>
        </p:nvSpPr>
        <p:spPr bwMode="auto">
          <a:xfrm>
            <a:off x="457200" y="1219200"/>
            <a:ext cx="8229600" cy="3200400"/>
          </a:xfrm>
          <a:prstGeom prst="rect">
            <a:avLst/>
          </a:prstGeom>
          <a:noFill/>
          <a:ln w="9525">
            <a:noFill/>
            <a:miter lim="800000"/>
            <a:headEnd/>
            <a:tailEnd/>
          </a:ln>
        </p:spPr>
        <p:txBody>
          <a:bodyPr/>
          <a:lstStyle/>
          <a:p>
            <a:pPr marL="342900" indent="-342900">
              <a:lnSpc>
                <a:spcPct val="110000"/>
              </a:lnSpc>
              <a:spcBef>
                <a:spcPct val="50000"/>
              </a:spcBef>
              <a:buFontTx/>
              <a:buChar char="•"/>
            </a:pPr>
            <a:r>
              <a:rPr lang="en-US" sz="1800" dirty="0">
                <a:solidFill>
                  <a:srgbClr val="FFFF66"/>
                </a:solidFill>
              </a:rPr>
              <a:t>Over 60% of world population live in the Asian monsoon regions</a:t>
            </a:r>
          </a:p>
          <a:p>
            <a:pPr marL="342900" indent="-342900">
              <a:lnSpc>
                <a:spcPct val="110000"/>
              </a:lnSpc>
              <a:spcBef>
                <a:spcPct val="50000"/>
              </a:spcBef>
              <a:buFontTx/>
              <a:buChar char="•"/>
            </a:pPr>
            <a:r>
              <a:rPr lang="en-US" sz="1800" dirty="0">
                <a:solidFill>
                  <a:srgbClr val="FFFF66"/>
                </a:solidFill>
              </a:rPr>
              <a:t>Monsoon related droughts and floods, and aerosols are the two most severe environmental hazards in  Asian monsoon regions, </a:t>
            </a:r>
          </a:p>
          <a:p>
            <a:pPr marL="342900" indent="-342900">
              <a:lnSpc>
                <a:spcPct val="110000"/>
              </a:lnSpc>
              <a:spcBef>
                <a:spcPct val="50000"/>
              </a:spcBef>
              <a:buFontTx/>
              <a:buChar char="•"/>
            </a:pPr>
            <a:r>
              <a:rPr lang="en-US" sz="1800" dirty="0">
                <a:solidFill>
                  <a:schemeClr val="bg1"/>
                </a:solidFill>
              </a:rPr>
              <a:t>The monsoon water cycle is driven by atmospheric heating, through the dynamical interaction of wind, moisture, clouds and rainfall.  </a:t>
            </a:r>
          </a:p>
          <a:p>
            <a:pPr marL="342900" indent="-342900">
              <a:lnSpc>
                <a:spcPct val="110000"/>
              </a:lnSpc>
              <a:spcBef>
                <a:spcPct val="50000"/>
              </a:spcBef>
              <a:buFontTx/>
              <a:buChar char="•"/>
            </a:pPr>
            <a:r>
              <a:rPr lang="en-US" sz="1800" dirty="0">
                <a:solidFill>
                  <a:schemeClr val="bg1"/>
                </a:solidFill>
              </a:rPr>
              <a:t>Sea surface temperature, and land surface processes alter monsoon water cycle, through generation of surface heating gradients and atmospheric heat sources and sinks.</a:t>
            </a:r>
          </a:p>
          <a:p>
            <a:pPr marL="342900" indent="-342900">
              <a:lnSpc>
                <a:spcPct val="110000"/>
              </a:lnSpc>
              <a:spcBef>
                <a:spcPct val="50000"/>
              </a:spcBef>
              <a:buFontTx/>
              <a:buChar char="•"/>
            </a:pPr>
            <a:r>
              <a:rPr lang="en-US" sz="1800" dirty="0">
                <a:solidFill>
                  <a:srgbClr val="FF3300"/>
                </a:solidFill>
              </a:rPr>
              <a:t>Suspended particles (aerosol, clouds, precipitation) in the atmosphere regulate and interact with heat sources and sinks, and alter the monsoon water cycle</a:t>
            </a:r>
          </a:p>
        </p:txBody>
      </p:sp>
      <p:pic>
        <p:nvPicPr>
          <p:cNvPr id="5126" name="Picture 5" descr="floods_16978"/>
          <p:cNvPicPr>
            <a:picLocks noChangeAspect="1" noChangeArrowheads="1"/>
          </p:cNvPicPr>
          <p:nvPr/>
        </p:nvPicPr>
        <p:blipFill>
          <a:blip r:embed="rId3" cstate="print"/>
          <a:srcRect/>
          <a:stretch>
            <a:fillRect/>
          </a:stretch>
        </p:blipFill>
        <p:spPr bwMode="auto">
          <a:xfrm>
            <a:off x="0" y="5715000"/>
            <a:ext cx="1600200" cy="1143000"/>
          </a:xfrm>
          <a:prstGeom prst="rect">
            <a:avLst/>
          </a:prstGeom>
          <a:noFill/>
          <a:ln w="9525">
            <a:noFill/>
            <a:miter lim="800000"/>
            <a:headEnd/>
            <a:tailEnd/>
          </a:ln>
        </p:spPr>
      </p:pic>
      <p:pic>
        <p:nvPicPr>
          <p:cNvPr id="5127" name="Picture 6"/>
          <p:cNvPicPr>
            <a:picLocks noChangeAspect="1" noChangeArrowheads="1"/>
          </p:cNvPicPr>
          <p:nvPr/>
        </p:nvPicPr>
        <p:blipFill>
          <a:blip r:embed="rId4" cstate="print"/>
          <a:srcRect/>
          <a:stretch>
            <a:fillRect/>
          </a:stretch>
        </p:blipFill>
        <p:spPr bwMode="auto">
          <a:xfrm>
            <a:off x="1600200" y="5718175"/>
            <a:ext cx="1524000" cy="1139825"/>
          </a:xfrm>
          <a:prstGeom prst="rect">
            <a:avLst/>
          </a:prstGeom>
          <a:noFill/>
          <a:ln w="9525">
            <a:noFill/>
            <a:miter lim="800000"/>
            <a:headEnd/>
            <a:tailEnd/>
          </a:ln>
        </p:spPr>
      </p:pic>
      <p:pic>
        <p:nvPicPr>
          <p:cNvPr id="5128" name="Picture 7"/>
          <p:cNvPicPr>
            <a:picLocks noChangeAspect="1" noChangeArrowheads="1"/>
          </p:cNvPicPr>
          <p:nvPr/>
        </p:nvPicPr>
        <p:blipFill>
          <a:blip r:embed="rId5" cstate="print">
            <a:lum bright="2000" contrast="-48000"/>
          </a:blip>
          <a:srcRect/>
          <a:stretch>
            <a:fillRect/>
          </a:stretch>
        </p:blipFill>
        <p:spPr bwMode="auto">
          <a:xfrm>
            <a:off x="7543800" y="5715000"/>
            <a:ext cx="1600200" cy="1143000"/>
          </a:xfrm>
          <a:prstGeom prst="rect">
            <a:avLst/>
          </a:prstGeom>
          <a:noFill/>
          <a:ln w="9525">
            <a:noFill/>
            <a:miter lim="800000"/>
            <a:headEnd/>
            <a:tailEnd/>
          </a:ln>
        </p:spPr>
      </p:pic>
      <p:pic>
        <p:nvPicPr>
          <p:cNvPr id="5129" name="Picture 8"/>
          <p:cNvPicPr>
            <a:picLocks noChangeAspect="1" noChangeArrowheads="1"/>
          </p:cNvPicPr>
          <p:nvPr/>
        </p:nvPicPr>
        <p:blipFill>
          <a:blip r:embed="rId6" cstate="print"/>
          <a:srcRect/>
          <a:stretch>
            <a:fillRect/>
          </a:stretch>
        </p:blipFill>
        <p:spPr bwMode="auto">
          <a:xfrm>
            <a:off x="4572000" y="5715000"/>
            <a:ext cx="1524000" cy="1143000"/>
          </a:xfrm>
          <a:prstGeom prst="rect">
            <a:avLst/>
          </a:prstGeom>
          <a:noFill/>
          <a:ln w="9525">
            <a:noFill/>
            <a:miter lim="800000"/>
            <a:headEnd/>
            <a:tailEnd/>
          </a:ln>
        </p:spPr>
      </p:pic>
      <p:pic>
        <p:nvPicPr>
          <p:cNvPr id="5130" name="Picture 9"/>
          <p:cNvPicPr>
            <a:picLocks noChangeAspect="1" noChangeArrowheads="1"/>
          </p:cNvPicPr>
          <p:nvPr/>
        </p:nvPicPr>
        <p:blipFill>
          <a:blip r:embed="rId7" cstate="print"/>
          <a:srcRect/>
          <a:stretch>
            <a:fillRect/>
          </a:stretch>
        </p:blipFill>
        <p:spPr bwMode="auto">
          <a:xfrm>
            <a:off x="6096000" y="5737225"/>
            <a:ext cx="1524000"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ate Placeholder 3"/>
          <p:cNvSpPr>
            <a:spLocks noGrp="1"/>
          </p:cNvSpPr>
          <p:nvPr>
            <p:ph type="dt" sz="half" idx="10"/>
          </p:nvPr>
        </p:nvSpPr>
        <p:spPr/>
        <p:txBody>
          <a:bodyPr/>
          <a:lstStyle/>
          <a:p>
            <a:pPr>
              <a:defRPr/>
            </a:pPr>
            <a:endParaRPr lang="en-US" altLang="en-US"/>
          </a:p>
          <a:p>
            <a:pPr>
              <a:defRPr/>
            </a:pPr>
            <a:endParaRPr lang="en-US" altLang="en-US"/>
          </a:p>
        </p:txBody>
      </p:sp>
      <p:sp>
        <p:nvSpPr>
          <p:cNvPr id="29699" name="AutoShape 43"/>
          <p:cNvSpPr>
            <a:spLocks noChangeArrowheads="1"/>
          </p:cNvSpPr>
          <p:nvPr/>
        </p:nvSpPr>
        <p:spPr bwMode="auto">
          <a:xfrm>
            <a:off x="3505200" y="4800600"/>
            <a:ext cx="762000" cy="228600"/>
          </a:xfrm>
          <a:prstGeom prst="rightArrow">
            <a:avLst>
              <a:gd name="adj1" fmla="val 50000"/>
              <a:gd name="adj2" fmla="val 83333"/>
            </a:avLst>
          </a:prstGeom>
          <a:solidFill>
            <a:srgbClr val="FF9900"/>
          </a:solidFill>
          <a:ln w="9525">
            <a:solidFill>
              <a:schemeClr val="tx1"/>
            </a:solidFill>
            <a:miter lim="800000"/>
            <a:headEnd/>
            <a:tailEnd/>
          </a:ln>
        </p:spPr>
        <p:txBody>
          <a:bodyPr wrap="none" anchor="ctr"/>
          <a:lstStyle/>
          <a:p>
            <a:endParaRPr lang="en-US"/>
          </a:p>
        </p:txBody>
      </p:sp>
      <p:sp>
        <p:nvSpPr>
          <p:cNvPr id="29700" name="Rectangle 2"/>
          <p:cNvSpPr>
            <a:spLocks noChangeArrowheads="1"/>
          </p:cNvSpPr>
          <p:nvPr/>
        </p:nvSpPr>
        <p:spPr bwMode="auto">
          <a:xfrm>
            <a:off x="144463" y="455613"/>
            <a:ext cx="8964612" cy="381000"/>
          </a:xfrm>
          <a:prstGeom prst="rect">
            <a:avLst/>
          </a:prstGeom>
          <a:noFill/>
          <a:ln w="9525">
            <a:noFill/>
            <a:miter lim="800000"/>
            <a:headEnd/>
            <a:tailEnd/>
          </a:ln>
        </p:spPr>
        <p:txBody>
          <a:bodyPr anchor="ctr"/>
          <a:lstStyle/>
          <a:p>
            <a:pPr algn="ctr"/>
            <a:r>
              <a:rPr lang="en-US" altLang="ja-JP">
                <a:solidFill>
                  <a:schemeClr val="tx2"/>
                </a:solidFill>
                <a:latin typeface="Tahoma" pitchFamily="34" charset="0"/>
                <a:ea typeface="ＭＳ Ｐゴシック" pitchFamily="34" charset="-128"/>
              </a:rPr>
              <a:t>The Elevated Heat Pump Hypothesis </a:t>
            </a:r>
            <a:br>
              <a:rPr lang="en-US" altLang="ja-JP">
                <a:solidFill>
                  <a:schemeClr val="tx2"/>
                </a:solidFill>
                <a:latin typeface="Tahoma" pitchFamily="34" charset="0"/>
                <a:ea typeface="ＭＳ Ｐゴシック" pitchFamily="34" charset="-128"/>
              </a:rPr>
            </a:br>
            <a:r>
              <a:rPr lang="en-US" altLang="ja-JP" sz="1400">
                <a:solidFill>
                  <a:schemeClr val="tx2"/>
                </a:solidFill>
                <a:latin typeface="Tahoma" pitchFamily="34" charset="0"/>
                <a:ea typeface="ＭＳ Ｐゴシック" pitchFamily="34" charset="-128"/>
              </a:rPr>
              <a:t>(Lau et al. 2006, Lau and Kim 2006, Lau et al. 2008)</a:t>
            </a:r>
          </a:p>
        </p:txBody>
      </p:sp>
      <p:pic>
        <p:nvPicPr>
          <p:cNvPr id="29701" name="Picture 3"/>
          <p:cNvPicPr>
            <a:picLocks noChangeAspect="1" noChangeArrowheads="1"/>
          </p:cNvPicPr>
          <p:nvPr/>
        </p:nvPicPr>
        <p:blipFill>
          <a:blip r:embed="rId3" cstate="print"/>
          <a:srcRect l="21425" t="20598" r="7159" b="29707"/>
          <a:stretch>
            <a:fillRect/>
          </a:stretch>
        </p:blipFill>
        <p:spPr bwMode="auto">
          <a:xfrm>
            <a:off x="2209800" y="1066800"/>
            <a:ext cx="4897438" cy="2724150"/>
          </a:xfrm>
          <a:prstGeom prst="rect">
            <a:avLst/>
          </a:prstGeom>
          <a:noFill/>
          <a:ln w="9525">
            <a:noFill/>
            <a:miter lim="800000"/>
            <a:headEnd/>
            <a:tailEnd/>
          </a:ln>
        </p:spPr>
      </p:pic>
      <p:sp>
        <p:nvSpPr>
          <p:cNvPr id="29702" name="Oval 4"/>
          <p:cNvSpPr>
            <a:spLocks noChangeArrowheads="1"/>
          </p:cNvSpPr>
          <p:nvPr/>
        </p:nvSpPr>
        <p:spPr bwMode="auto">
          <a:xfrm>
            <a:off x="4343400" y="1371600"/>
            <a:ext cx="1223963" cy="287338"/>
          </a:xfrm>
          <a:prstGeom prst="ellipse">
            <a:avLst/>
          </a:prstGeom>
          <a:solidFill>
            <a:srgbClr val="FF0000">
              <a:alpha val="50195"/>
            </a:srgbClr>
          </a:solidFill>
          <a:ln w="9525">
            <a:solidFill>
              <a:srgbClr val="FF9933"/>
            </a:solidFill>
            <a:round/>
            <a:headEnd/>
            <a:tailEnd/>
          </a:ln>
        </p:spPr>
        <p:txBody>
          <a:bodyPr wrap="none" anchor="ctr"/>
          <a:lstStyle/>
          <a:p>
            <a:endParaRPr lang="en-US"/>
          </a:p>
        </p:txBody>
      </p:sp>
      <p:pic>
        <p:nvPicPr>
          <p:cNvPr id="29703" name="Picture 12"/>
          <p:cNvPicPr>
            <a:picLocks noChangeAspect="1" noChangeArrowheads="1"/>
          </p:cNvPicPr>
          <p:nvPr/>
        </p:nvPicPr>
        <p:blipFill>
          <a:blip r:embed="rId3" cstate="print"/>
          <a:srcRect l="21425" t="20598" r="7159" b="29707"/>
          <a:stretch>
            <a:fillRect/>
          </a:stretch>
        </p:blipFill>
        <p:spPr bwMode="auto">
          <a:xfrm>
            <a:off x="2195513" y="4087813"/>
            <a:ext cx="4897437" cy="2725737"/>
          </a:xfrm>
          <a:prstGeom prst="rect">
            <a:avLst/>
          </a:prstGeom>
          <a:noFill/>
          <a:ln w="9525">
            <a:noFill/>
            <a:miter lim="800000"/>
            <a:headEnd/>
            <a:tailEnd/>
          </a:ln>
        </p:spPr>
      </p:pic>
      <p:sp>
        <p:nvSpPr>
          <p:cNvPr id="29704" name="Oval 13"/>
          <p:cNvSpPr>
            <a:spLocks noChangeArrowheads="1"/>
          </p:cNvSpPr>
          <p:nvPr/>
        </p:nvSpPr>
        <p:spPr bwMode="auto">
          <a:xfrm>
            <a:off x="4343400" y="4114800"/>
            <a:ext cx="1439863" cy="690563"/>
          </a:xfrm>
          <a:prstGeom prst="ellipse">
            <a:avLst/>
          </a:prstGeom>
          <a:solidFill>
            <a:srgbClr val="FF0000">
              <a:alpha val="50195"/>
            </a:srgbClr>
          </a:solidFill>
          <a:ln w="9525">
            <a:solidFill>
              <a:schemeClr val="bg1"/>
            </a:solidFill>
            <a:round/>
            <a:headEnd/>
            <a:tailEnd/>
          </a:ln>
        </p:spPr>
        <p:txBody>
          <a:bodyPr wrap="none" anchor="ctr"/>
          <a:lstStyle/>
          <a:p>
            <a:pPr algn="ctr"/>
            <a:endParaRPr lang="en-US">
              <a:solidFill>
                <a:srgbClr val="FF0000"/>
              </a:solidFill>
            </a:endParaRPr>
          </a:p>
        </p:txBody>
      </p:sp>
      <p:sp>
        <p:nvSpPr>
          <p:cNvPr id="29705" name="Freeform 14"/>
          <p:cNvSpPr>
            <a:spLocks/>
          </p:cNvSpPr>
          <p:nvPr/>
        </p:nvSpPr>
        <p:spPr bwMode="auto">
          <a:xfrm>
            <a:off x="4876800" y="4572000"/>
            <a:ext cx="398463" cy="706438"/>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9706" name="Freeform 15"/>
          <p:cNvSpPr>
            <a:spLocks/>
          </p:cNvSpPr>
          <p:nvPr/>
        </p:nvSpPr>
        <p:spPr bwMode="auto">
          <a:xfrm>
            <a:off x="5300663" y="4514850"/>
            <a:ext cx="381000" cy="792163"/>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9707" name="Freeform 16"/>
          <p:cNvSpPr>
            <a:spLocks/>
          </p:cNvSpPr>
          <p:nvPr/>
        </p:nvSpPr>
        <p:spPr bwMode="auto">
          <a:xfrm>
            <a:off x="3048000" y="5105400"/>
            <a:ext cx="2971800" cy="738188"/>
          </a:xfrm>
          <a:custGeom>
            <a:avLst/>
            <a:gdLst>
              <a:gd name="T0" fmla="*/ 2147483647 w 2546"/>
              <a:gd name="T1" fmla="*/ 2147483647 h 792"/>
              <a:gd name="T2" fmla="*/ 2147483647 w 2546"/>
              <a:gd name="T3" fmla="*/ 2147483647 h 792"/>
              <a:gd name="T4" fmla="*/ 2147483647 w 2546"/>
              <a:gd name="T5" fmla="*/ 2147483647 h 792"/>
              <a:gd name="T6" fmla="*/ 2147483647 w 2546"/>
              <a:gd name="T7" fmla="*/ 2147483647 h 792"/>
              <a:gd name="T8" fmla="*/ 2147483647 w 2546"/>
              <a:gd name="T9" fmla="*/ 2147483647 h 792"/>
              <a:gd name="T10" fmla="*/ 2147483647 w 2546"/>
              <a:gd name="T11" fmla="*/ 2147483647 h 792"/>
              <a:gd name="T12" fmla="*/ 2147483647 w 2546"/>
              <a:gd name="T13" fmla="*/ 2147483647 h 792"/>
              <a:gd name="T14" fmla="*/ 2147483647 w 2546"/>
              <a:gd name="T15" fmla="*/ 2147483647 h 792"/>
              <a:gd name="T16" fmla="*/ 2147483647 w 2546"/>
              <a:gd name="T17" fmla="*/ 2147483647 h 792"/>
              <a:gd name="T18" fmla="*/ 2147483647 w 2546"/>
              <a:gd name="T19" fmla="*/ 2147483647 h 792"/>
              <a:gd name="T20" fmla="*/ 2147483647 w 2546"/>
              <a:gd name="T21" fmla="*/ 2147483647 h 792"/>
              <a:gd name="T22" fmla="*/ 2147483647 w 2546"/>
              <a:gd name="T23" fmla="*/ 2147483647 h 792"/>
              <a:gd name="T24" fmla="*/ 2147483647 w 2546"/>
              <a:gd name="T25" fmla="*/ 2147483647 h 792"/>
              <a:gd name="T26" fmla="*/ 2147483647 w 2546"/>
              <a:gd name="T27" fmla="*/ 2147483647 h 792"/>
              <a:gd name="T28" fmla="*/ 2147483647 w 2546"/>
              <a:gd name="T29" fmla="*/ 2147483647 h 792"/>
              <a:gd name="T30" fmla="*/ 2147483647 w 2546"/>
              <a:gd name="T31" fmla="*/ 2147483647 h 792"/>
              <a:gd name="T32" fmla="*/ 2147483647 w 2546"/>
              <a:gd name="T33" fmla="*/ 2147483647 h 792"/>
              <a:gd name="T34" fmla="*/ 2147483647 w 2546"/>
              <a:gd name="T35" fmla="*/ 2147483647 h 792"/>
              <a:gd name="T36" fmla="*/ 2147483647 w 2546"/>
              <a:gd name="T37" fmla="*/ 2147483647 h 792"/>
              <a:gd name="T38" fmla="*/ 2147483647 w 2546"/>
              <a:gd name="T39" fmla="*/ 2147483647 h 792"/>
              <a:gd name="T40" fmla="*/ 2147483647 w 2546"/>
              <a:gd name="T41" fmla="*/ 2147483647 h 792"/>
              <a:gd name="T42" fmla="*/ 2147483647 w 2546"/>
              <a:gd name="T43" fmla="*/ 2147483647 h 792"/>
              <a:gd name="T44" fmla="*/ 2147483647 w 2546"/>
              <a:gd name="T45" fmla="*/ 2147483647 h 792"/>
              <a:gd name="T46" fmla="*/ 2147483647 w 2546"/>
              <a:gd name="T47" fmla="*/ 2147483647 h 792"/>
              <a:gd name="T48" fmla="*/ 2147483647 w 2546"/>
              <a:gd name="T49" fmla="*/ 2147483647 h 792"/>
              <a:gd name="T50" fmla="*/ 2147483647 w 2546"/>
              <a:gd name="T51" fmla="*/ 2147483647 h 792"/>
              <a:gd name="T52" fmla="*/ 2147483647 w 2546"/>
              <a:gd name="T53" fmla="*/ 2147483647 h 792"/>
              <a:gd name="T54" fmla="*/ 2147483647 w 2546"/>
              <a:gd name="T55" fmla="*/ 2147483647 h 792"/>
              <a:gd name="T56" fmla="*/ 2147483647 w 2546"/>
              <a:gd name="T57" fmla="*/ 2147483647 h 792"/>
              <a:gd name="T58" fmla="*/ 2147483647 w 2546"/>
              <a:gd name="T59" fmla="*/ 2147483647 h 792"/>
              <a:gd name="T60" fmla="*/ 2147483647 w 2546"/>
              <a:gd name="T61" fmla="*/ 2147483647 h 792"/>
              <a:gd name="T62" fmla="*/ 2147483647 w 2546"/>
              <a:gd name="T63" fmla="*/ 2147483647 h 792"/>
              <a:gd name="T64" fmla="*/ 2147483647 w 2546"/>
              <a:gd name="T65" fmla="*/ 2147483647 h 792"/>
              <a:gd name="T66" fmla="*/ 2147483647 w 2546"/>
              <a:gd name="T67" fmla="*/ 2147483647 h 792"/>
              <a:gd name="T68" fmla="*/ 2147483647 w 2546"/>
              <a:gd name="T69" fmla="*/ 2147483647 h 792"/>
              <a:gd name="T70" fmla="*/ 2147483647 w 2546"/>
              <a:gd name="T71" fmla="*/ 2147483647 h 792"/>
              <a:gd name="T72" fmla="*/ 2147483647 w 2546"/>
              <a:gd name="T73" fmla="*/ 2147483647 h 792"/>
              <a:gd name="T74" fmla="*/ 2147483647 w 2546"/>
              <a:gd name="T75" fmla="*/ 2147483647 h 792"/>
              <a:gd name="T76" fmla="*/ 2147483647 w 2546"/>
              <a:gd name="T77" fmla="*/ 2147483647 h 792"/>
              <a:gd name="T78" fmla="*/ 2147483647 w 2546"/>
              <a:gd name="T79" fmla="*/ 0 h 792"/>
              <a:gd name="T80" fmla="*/ 2147483647 w 2546"/>
              <a:gd name="T81" fmla="*/ 2147483647 h 792"/>
              <a:gd name="T82" fmla="*/ 2147483647 w 2546"/>
              <a:gd name="T83" fmla="*/ 2147483647 h 7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46"/>
              <a:gd name="T127" fmla="*/ 0 h 792"/>
              <a:gd name="T128" fmla="*/ 2546 w 2546"/>
              <a:gd name="T129" fmla="*/ 792 h 7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46" h="792">
                <a:moveTo>
                  <a:pt x="1953" y="6"/>
                </a:moveTo>
                <a:cubicBezTo>
                  <a:pt x="1960" y="16"/>
                  <a:pt x="1999" y="37"/>
                  <a:pt x="2013" y="42"/>
                </a:cubicBezTo>
                <a:cubicBezTo>
                  <a:pt x="2021" y="54"/>
                  <a:pt x="2041" y="67"/>
                  <a:pt x="2055" y="72"/>
                </a:cubicBezTo>
                <a:cubicBezTo>
                  <a:pt x="2061" y="74"/>
                  <a:pt x="2073" y="78"/>
                  <a:pt x="2073" y="78"/>
                </a:cubicBezTo>
                <a:cubicBezTo>
                  <a:pt x="2067" y="101"/>
                  <a:pt x="2055" y="92"/>
                  <a:pt x="2037" y="102"/>
                </a:cubicBezTo>
                <a:cubicBezTo>
                  <a:pt x="2002" y="121"/>
                  <a:pt x="2036" y="108"/>
                  <a:pt x="2001" y="120"/>
                </a:cubicBezTo>
                <a:cubicBezTo>
                  <a:pt x="1982" y="126"/>
                  <a:pt x="1964" y="139"/>
                  <a:pt x="1947" y="150"/>
                </a:cubicBezTo>
                <a:cubicBezTo>
                  <a:pt x="1942" y="154"/>
                  <a:pt x="1935" y="154"/>
                  <a:pt x="1929" y="156"/>
                </a:cubicBezTo>
                <a:cubicBezTo>
                  <a:pt x="1919" y="159"/>
                  <a:pt x="1904" y="172"/>
                  <a:pt x="1893" y="177"/>
                </a:cubicBezTo>
                <a:cubicBezTo>
                  <a:pt x="1884" y="181"/>
                  <a:pt x="1874" y="181"/>
                  <a:pt x="1866" y="186"/>
                </a:cubicBezTo>
                <a:cubicBezTo>
                  <a:pt x="1840" y="203"/>
                  <a:pt x="1816" y="210"/>
                  <a:pt x="1785" y="213"/>
                </a:cubicBezTo>
                <a:cubicBezTo>
                  <a:pt x="1723" y="234"/>
                  <a:pt x="1652" y="248"/>
                  <a:pt x="1587" y="255"/>
                </a:cubicBezTo>
                <a:cubicBezTo>
                  <a:pt x="1540" y="271"/>
                  <a:pt x="1492" y="275"/>
                  <a:pt x="1443" y="279"/>
                </a:cubicBezTo>
                <a:cubicBezTo>
                  <a:pt x="1399" y="294"/>
                  <a:pt x="1363" y="295"/>
                  <a:pt x="1314" y="297"/>
                </a:cubicBezTo>
                <a:cubicBezTo>
                  <a:pt x="1277" y="309"/>
                  <a:pt x="1160" y="290"/>
                  <a:pt x="1119" y="288"/>
                </a:cubicBezTo>
                <a:cubicBezTo>
                  <a:pt x="1092" y="279"/>
                  <a:pt x="1083" y="268"/>
                  <a:pt x="1053" y="264"/>
                </a:cubicBezTo>
                <a:cubicBezTo>
                  <a:pt x="1004" y="248"/>
                  <a:pt x="956" y="234"/>
                  <a:pt x="906" y="231"/>
                </a:cubicBezTo>
                <a:cubicBezTo>
                  <a:pt x="841" y="220"/>
                  <a:pt x="791" y="226"/>
                  <a:pt x="717" y="228"/>
                </a:cubicBezTo>
                <a:cubicBezTo>
                  <a:pt x="706" y="245"/>
                  <a:pt x="689" y="241"/>
                  <a:pt x="669" y="243"/>
                </a:cubicBezTo>
                <a:cubicBezTo>
                  <a:pt x="650" y="256"/>
                  <a:pt x="628" y="256"/>
                  <a:pt x="606" y="261"/>
                </a:cubicBezTo>
                <a:cubicBezTo>
                  <a:pt x="580" y="268"/>
                  <a:pt x="554" y="276"/>
                  <a:pt x="528" y="285"/>
                </a:cubicBezTo>
                <a:cubicBezTo>
                  <a:pt x="473" y="303"/>
                  <a:pt x="420" y="324"/>
                  <a:pt x="366" y="342"/>
                </a:cubicBezTo>
                <a:cubicBezTo>
                  <a:pt x="356" y="345"/>
                  <a:pt x="348" y="354"/>
                  <a:pt x="339" y="360"/>
                </a:cubicBezTo>
                <a:cubicBezTo>
                  <a:pt x="329" y="366"/>
                  <a:pt x="311" y="368"/>
                  <a:pt x="300" y="372"/>
                </a:cubicBezTo>
                <a:cubicBezTo>
                  <a:pt x="291" y="375"/>
                  <a:pt x="274" y="386"/>
                  <a:pt x="261" y="390"/>
                </a:cubicBezTo>
                <a:cubicBezTo>
                  <a:pt x="243" y="417"/>
                  <a:pt x="231" y="413"/>
                  <a:pt x="201" y="423"/>
                </a:cubicBezTo>
                <a:cubicBezTo>
                  <a:pt x="184" y="429"/>
                  <a:pt x="172" y="437"/>
                  <a:pt x="156" y="447"/>
                </a:cubicBezTo>
                <a:cubicBezTo>
                  <a:pt x="143" y="455"/>
                  <a:pt x="124" y="454"/>
                  <a:pt x="111" y="462"/>
                </a:cubicBezTo>
                <a:cubicBezTo>
                  <a:pt x="97" y="472"/>
                  <a:pt x="82" y="479"/>
                  <a:pt x="66" y="486"/>
                </a:cubicBezTo>
                <a:cubicBezTo>
                  <a:pt x="56" y="490"/>
                  <a:pt x="30" y="510"/>
                  <a:pt x="30" y="510"/>
                </a:cubicBezTo>
                <a:cubicBezTo>
                  <a:pt x="20" y="525"/>
                  <a:pt x="6" y="504"/>
                  <a:pt x="0" y="522"/>
                </a:cubicBezTo>
                <a:cubicBezTo>
                  <a:pt x="4" y="572"/>
                  <a:pt x="15" y="578"/>
                  <a:pt x="27" y="615"/>
                </a:cubicBezTo>
                <a:cubicBezTo>
                  <a:pt x="31" y="660"/>
                  <a:pt x="40" y="656"/>
                  <a:pt x="51" y="690"/>
                </a:cubicBezTo>
                <a:cubicBezTo>
                  <a:pt x="55" y="719"/>
                  <a:pt x="63" y="774"/>
                  <a:pt x="90" y="792"/>
                </a:cubicBezTo>
                <a:cubicBezTo>
                  <a:pt x="96" y="788"/>
                  <a:pt x="99" y="780"/>
                  <a:pt x="105" y="777"/>
                </a:cubicBezTo>
                <a:cubicBezTo>
                  <a:pt x="127" y="766"/>
                  <a:pt x="159" y="773"/>
                  <a:pt x="180" y="759"/>
                </a:cubicBezTo>
                <a:cubicBezTo>
                  <a:pt x="209" y="740"/>
                  <a:pt x="238" y="719"/>
                  <a:pt x="270" y="705"/>
                </a:cubicBezTo>
                <a:cubicBezTo>
                  <a:pt x="292" y="695"/>
                  <a:pt x="322" y="691"/>
                  <a:pt x="342" y="678"/>
                </a:cubicBezTo>
                <a:cubicBezTo>
                  <a:pt x="383" y="651"/>
                  <a:pt x="430" y="634"/>
                  <a:pt x="477" y="618"/>
                </a:cubicBezTo>
                <a:cubicBezTo>
                  <a:pt x="503" y="609"/>
                  <a:pt x="532" y="588"/>
                  <a:pt x="558" y="576"/>
                </a:cubicBezTo>
                <a:cubicBezTo>
                  <a:pt x="587" y="563"/>
                  <a:pt x="620" y="557"/>
                  <a:pt x="651" y="549"/>
                </a:cubicBezTo>
                <a:cubicBezTo>
                  <a:pt x="668" y="545"/>
                  <a:pt x="680" y="530"/>
                  <a:pt x="696" y="525"/>
                </a:cubicBezTo>
                <a:cubicBezTo>
                  <a:pt x="722" y="517"/>
                  <a:pt x="752" y="513"/>
                  <a:pt x="780" y="510"/>
                </a:cubicBezTo>
                <a:cubicBezTo>
                  <a:pt x="817" y="501"/>
                  <a:pt x="837" y="497"/>
                  <a:pt x="879" y="495"/>
                </a:cubicBezTo>
                <a:cubicBezTo>
                  <a:pt x="920" y="481"/>
                  <a:pt x="972" y="491"/>
                  <a:pt x="1011" y="492"/>
                </a:cubicBezTo>
                <a:cubicBezTo>
                  <a:pt x="1068" y="485"/>
                  <a:pt x="1131" y="516"/>
                  <a:pt x="1185" y="534"/>
                </a:cubicBezTo>
                <a:cubicBezTo>
                  <a:pt x="1201" y="539"/>
                  <a:pt x="1222" y="551"/>
                  <a:pt x="1239" y="552"/>
                </a:cubicBezTo>
                <a:cubicBezTo>
                  <a:pt x="1280" y="554"/>
                  <a:pt x="1321" y="557"/>
                  <a:pt x="1362" y="561"/>
                </a:cubicBezTo>
                <a:cubicBezTo>
                  <a:pt x="1426" y="558"/>
                  <a:pt x="1490" y="552"/>
                  <a:pt x="1554" y="549"/>
                </a:cubicBezTo>
                <a:cubicBezTo>
                  <a:pt x="1565" y="546"/>
                  <a:pt x="1576" y="543"/>
                  <a:pt x="1587" y="540"/>
                </a:cubicBezTo>
                <a:cubicBezTo>
                  <a:pt x="1611" y="524"/>
                  <a:pt x="1624" y="530"/>
                  <a:pt x="1659" y="528"/>
                </a:cubicBezTo>
                <a:cubicBezTo>
                  <a:pt x="1696" y="503"/>
                  <a:pt x="1716" y="512"/>
                  <a:pt x="1773" y="510"/>
                </a:cubicBezTo>
                <a:cubicBezTo>
                  <a:pt x="1786" y="511"/>
                  <a:pt x="1791" y="505"/>
                  <a:pt x="1803" y="501"/>
                </a:cubicBezTo>
                <a:cubicBezTo>
                  <a:pt x="1809" y="499"/>
                  <a:pt x="1816" y="501"/>
                  <a:pt x="1818" y="495"/>
                </a:cubicBezTo>
                <a:cubicBezTo>
                  <a:pt x="1820" y="489"/>
                  <a:pt x="1829" y="487"/>
                  <a:pt x="1836" y="486"/>
                </a:cubicBezTo>
                <a:cubicBezTo>
                  <a:pt x="1862" y="482"/>
                  <a:pt x="1914" y="480"/>
                  <a:pt x="1914" y="480"/>
                </a:cubicBezTo>
                <a:cubicBezTo>
                  <a:pt x="1923" y="467"/>
                  <a:pt x="1958" y="459"/>
                  <a:pt x="1974" y="456"/>
                </a:cubicBezTo>
                <a:cubicBezTo>
                  <a:pt x="1985" y="439"/>
                  <a:pt x="2003" y="433"/>
                  <a:pt x="2022" y="429"/>
                </a:cubicBezTo>
                <a:cubicBezTo>
                  <a:pt x="2036" y="408"/>
                  <a:pt x="2056" y="411"/>
                  <a:pt x="2079" y="405"/>
                </a:cubicBezTo>
                <a:cubicBezTo>
                  <a:pt x="2087" y="400"/>
                  <a:pt x="2097" y="394"/>
                  <a:pt x="2106" y="390"/>
                </a:cubicBezTo>
                <a:cubicBezTo>
                  <a:pt x="2112" y="387"/>
                  <a:pt x="2124" y="384"/>
                  <a:pt x="2124" y="384"/>
                </a:cubicBezTo>
                <a:cubicBezTo>
                  <a:pt x="2145" y="363"/>
                  <a:pt x="2142" y="364"/>
                  <a:pt x="2172" y="360"/>
                </a:cubicBezTo>
                <a:cubicBezTo>
                  <a:pt x="2174" y="357"/>
                  <a:pt x="2174" y="351"/>
                  <a:pt x="2178" y="351"/>
                </a:cubicBezTo>
                <a:cubicBezTo>
                  <a:pt x="2181" y="351"/>
                  <a:pt x="2180" y="357"/>
                  <a:pt x="2181" y="360"/>
                </a:cubicBezTo>
                <a:cubicBezTo>
                  <a:pt x="2190" y="392"/>
                  <a:pt x="2176" y="347"/>
                  <a:pt x="2190" y="390"/>
                </a:cubicBezTo>
                <a:cubicBezTo>
                  <a:pt x="2192" y="397"/>
                  <a:pt x="2200" y="401"/>
                  <a:pt x="2202" y="408"/>
                </a:cubicBezTo>
                <a:cubicBezTo>
                  <a:pt x="2212" y="438"/>
                  <a:pt x="2218" y="467"/>
                  <a:pt x="2223" y="498"/>
                </a:cubicBezTo>
                <a:cubicBezTo>
                  <a:pt x="2225" y="480"/>
                  <a:pt x="2225" y="466"/>
                  <a:pt x="2241" y="456"/>
                </a:cubicBezTo>
                <a:cubicBezTo>
                  <a:pt x="2246" y="453"/>
                  <a:pt x="2259" y="450"/>
                  <a:pt x="2259" y="450"/>
                </a:cubicBezTo>
                <a:cubicBezTo>
                  <a:pt x="2261" y="444"/>
                  <a:pt x="2261" y="437"/>
                  <a:pt x="2265" y="432"/>
                </a:cubicBezTo>
                <a:cubicBezTo>
                  <a:pt x="2269" y="426"/>
                  <a:pt x="2277" y="414"/>
                  <a:pt x="2277" y="414"/>
                </a:cubicBezTo>
                <a:cubicBezTo>
                  <a:pt x="2288" y="370"/>
                  <a:pt x="2304" y="336"/>
                  <a:pt x="2337" y="303"/>
                </a:cubicBezTo>
                <a:cubicBezTo>
                  <a:pt x="2372" y="268"/>
                  <a:pt x="2332" y="296"/>
                  <a:pt x="2358" y="279"/>
                </a:cubicBezTo>
                <a:cubicBezTo>
                  <a:pt x="2362" y="268"/>
                  <a:pt x="2369" y="264"/>
                  <a:pt x="2373" y="252"/>
                </a:cubicBezTo>
                <a:cubicBezTo>
                  <a:pt x="2387" y="210"/>
                  <a:pt x="2421" y="172"/>
                  <a:pt x="2445" y="135"/>
                </a:cubicBezTo>
                <a:cubicBezTo>
                  <a:pt x="2455" y="120"/>
                  <a:pt x="2465" y="105"/>
                  <a:pt x="2475" y="90"/>
                </a:cubicBezTo>
                <a:cubicBezTo>
                  <a:pt x="2479" y="84"/>
                  <a:pt x="2483" y="78"/>
                  <a:pt x="2487" y="72"/>
                </a:cubicBezTo>
                <a:cubicBezTo>
                  <a:pt x="2489" y="69"/>
                  <a:pt x="2493" y="63"/>
                  <a:pt x="2493" y="63"/>
                </a:cubicBezTo>
                <a:cubicBezTo>
                  <a:pt x="2498" y="44"/>
                  <a:pt x="2506" y="26"/>
                  <a:pt x="2523" y="15"/>
                </a:cubicBezTo>
                <a:cubicBezTo>
                  <a:pt x="2532" y="1"/>
                  <a:pt x="2546" y="6"/>
                  <a:pt x="2529" y="0"/>
                </a:cubicBezTo>
                <a:cubicBezTo>
                  <a:pt x="2513" y="5"/>
                  <a:pt x="2488" y="1"/>
                  <a:pt x="2472" y="6"/>
                </a:cubicBezTo>
                <a:cubicBezTo>
                  <a:pt x="2405" y="4"/>
                  <a:pt x="2355" y="10"/>
                  <a:pt x="2289" y="6"/>
                </a:cubicBezTo>
                <a:cubicBezTo>
                  <a:pt x="2062" y="13"/>
                  <a:pt x="2155" y="15"/>
                  <a:pt x="2010" y="9"/>
                </a:cubicBezTo>
                <a:cubicBezTo>
                  <a:pt x="1973" y="5"/>
                  <a:pt x="1992" y="6"/>
                  <a:pt x="1953" y="6"/>
                </a:cubicBezTo>
                <a:close/>
              </a:path>
            </a:pathLst>
          </a:custGeom>
          <a:solidFill>
            <a:srgbClr val="92D050">
              <a:alpha val="50195"/>
            </a:srgbClr>
          </a:solidFill>
          <a:ln w="9525" cap="flat" cmpd="sng">
            <a:solidFill>
              <a:schemeClr val="tx1"/>
            </a:solidFill>
            <a:prstDash val="solid"/>
            <a:round/>
            <a:headEnd type="none" w="med" len="med"/>
            <a:tailEnd type="none" w="med" len="med"/>
          </a:ln>
        </p:spPr>
        <p:txBody>
          <a:bodyPr>
            <a:spAutoFit/>
          </a:bodyPr>
          <a:lstStyle/>
          <a:p>
            <a:endParaRPr lang="en-US"/>
          </a:p>
        </p:txBody>
      </p:sp>
      <p:grpSp>
        <p:nvGrpSpPr>
          <p:cNvPr id="2" name="Group 61"/>
          <p:cNvGrpSpPr>
            <a:grpSpLocks/>
          </p:cNvGrpSpPr>
          <p:nvPr/>
        </p:nvGrpSpPr>
        <p:grpSpPr bwMode="auto">
          <a:xfrm>
            <a:off x="2514600" y="5105400"/>
            <a:ext cx="3505200" cy="1371600"/>
            <a:chOff x="2514600" y="5105400"/>
            <a:chExt cx="3505200" cy="1371600"/>
          </a:xfrm>
        </p:grpSpPr>
        <p:sp>
          <p:nvSpPr>
            <p:cNvPr id="29743" name="Freeform 18"/>
            <p:cNvSpPr>
              <a:spLocks/>
            </p:cNvSpPr>
            <p:nvPr/>
          </p:nvSpPr>
          <p:spPr bwMode="auto">
            <a:xfrm>
              <a:off x="3125339" y="5178113"/>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4" name="Freeform 19"/>
            <p:cNvSpPr>
              <a:spLocks/>
            </p:cNvSpPr>
            <p:nvPr/>
          </p:nvSpPr>
          <p:spPr bwMode="auto">
            <a:xfrm>
              <a:off x="3234693" y="5423286"/>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5" name="Freeform 20"/>
            <p:cNvSpPr>
              <a:spLocks/>
            </p:cNvSpPr>
            <p:nvPr/>
          </p:nvSpPr>
          <p:spPr bwMode="auto">
            <a:xfrm>
              <a:off x="5344312" y="5105400"/>
              <a:ext cx="675488" cy="470770"/>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6" name="Line 21"/>
            <p:cNvSpPr>
              <a:spLocks noChangeShapeType="1"/>
            </p:cNvSpPr>
            <p:nvPr/>
          </p:nvSpPr>
          <p:spPr bwMode="auto">
            <a:xfrm>
              <a:off x="3124200" y="5595746"/>
              <a:ext cx="109354" cy="268479"/>
            </a:xfrm>
            <a:prstGeom prst="line">
              <a:avLst/>
            </a:prstGeom>
            <a:noFill/>
            <a:ln w="28575">
              <a:solidFill>
                <a:schemeClr val="tx1"/>
              </a:solidFill>
              <a:round/>
              <a:headEnd/>
              <a:tailEnd/>
            </a:ln>
          </p:spPr>
          <p:txBody>
            <a:bodyPr wrap="none">
              <a:spAutoFit/>
            </a:bodyPr>
            <a:lstStyle/>
            <a:p>
              <a:endParaRPr lang="en-US"/>
            </a:p>
          </p:txBody>
        </p:sp>
        <p:sp>
          <p:nvSpPr>
            <p:cNvPr id="29747" name="Freeform 23"/>
            <p:cNvSpPr>
              <a:spLocks/>
            </p:cNvSpPr>
            <p:nvPr/>
          </p:nvSpPr>
          <p:spPr bwMode="auto">
            <a:xfrm>
              <a:off x="2527300" y="54864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3" name="Group 24"/>
            <p:cNvGrpSpPr>
              <a:grpSpLocks/>
            </p:cNvGrpSpPr>
            <p:nvPr/>
          </p:nvGrpSpPr>
          <p:grpSpPr bwMode="auto">
            <a:xfrm>
              <a:off x="2514600" y="5486400"/>
              <a:ext cx="914400" cy="987425"/>
              <a:chOff x="432" y="480"/>
              <a:chExt cx="866" cy="888"/>
            </a:xfrm>
          </p:grpSpPr>
          <p:sp>
            <p:nvSpPr>
              <p:cNvPr id="29749" name="Freeform 25"/>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9750" name="Freeform 26"/>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51" name="Freeform 27"/>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52" name="Freeform 28"/>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9709" name="Text Box 30"/>
          <p:cNvSpPr txBox="1">
            <a:spLocks noChangeArrowheads="1"/>
          </p:cNvSpPr>
          <p:nvPr/>
        </p:nvSpPr>
        <p:spPr bwMode="auto">
          <a:xfrm>
            <a:off x="2771775" y="2879725"/>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29710" name="Text Box 31"/>
          <p:cNvSpPr txBox="1">
            <a:spLocks noChangeArrowheads="1"/>
          </p:cNvSpPr>
          <p:nvPr/>
        </p:nvSpPr>
        <p:spPr bwMode="auto">
          <a:xfrm>
            <a:off x="4875213" y="3370263"/>
            <a:ext cx="1152525" cy="338137"/>
          </a:xfrm>
          <a:prstGeom prst="rect">
            <a:avLst/>
          </a:prstGeom>
          <a:solidFill>
            <a:srgbClr val="FFFFFF"/>
          </a:solidFill>
          <a:ln w="9525">
            <a:solidFill>
              <a:schemeClr val="tx1"/>
            </a:solidFill>
            <a:miter lim="800000"/>
            <a:headEnd/>
            <a:tailEnd/>
          </a:ln>
        </p:spPr>
        <p:txBody>
          <a:bodyPr wrap="none">
            <a:spAutoFit/>
          </a:bodyPr>
          <a:lstStyle/>
          <a:p>
            <a:pPr algn="ctr"/>
            <a:r>
              <a:rPr kumimoji="1" lang="en-US" altLang="ja-JP" sz="1600" b="1">
                <a:ea typeface="ＭＳ Ｐゴシック" pitchFamily="34" charset="-128"/>
              </a:rPr>
              <a:t>May -June  </a:t>
            </a:r>
          </a:p>
        </p:txBody>
      </p:sp>
      <p:sp>
        <p:nvSpPr>
          <p:cNvPr id="29711" name="Text Box 32"/>
          <p:cNvSpPr txBox="1">
            <a:spLocks noChangeArrowheads="1"/>
          </p:cNvSpPr>
          <p:nvPr/>
        </p:nvSpPr>
        <p:spPr bwMode="auto">
          <a:xfrm>
            <a:off x="5122863" y="6415088"/>
            <a:ext cx="1058862" cy="307975"/>
          </a:xfrm>
          <a:prstGeom prst="rect">
            <a:avLst/>
          </a:prstGeom>
          <a:solidFill>
            <a:schemeClr val="bg1"/>
          </a:solidFill>
          <a:ln w="9525">
            <a:solidFill>
              <a:schemeClr val="tx1"/>
            </a:solidFill>
            <a:miter lim="800000"/>
            <a:headEnd/>
            <a:tailEnd/>
          </a:ln>
        </p:spPr>
        <p:txBody>
          <a:bodyPr wrap="none">
            <a:spAutoFit/>
          </a:bodyPr>
          <a:lstStyle/>
          <a:p>
            <a:pPr algn="ctr"/>
            <a:r>
              <a:rPr kumimoji="1" lang="en-US" altLang="ja-JP" sz="1400" b="1">
                <a:latin typeface="Tahoma" pitchFamily="34" charset="0"/>
                <a:ea typeface="ＭＳ Ｐゴシック" pitchFamily="34" charset="-128"/>
              </a:rPr>
              <a:t>May-June</a:t>
            </a:r>
          </a:p>
        </p:txBody>
      </p:sp>
      <p:sp>
        <p:nvSpPr>
          <p:cNvPr id="29712" name="Freeform 35"/>
          <p:cNvSpPr>
            <a:spLocks/>
          </p:cNvSpPr>
          <p:nvPr/>
        </p:nvSpPr>
        <p:spPr bwMode="auto">
          <a:xfrm>
            <a:off x="4343400" y="1828800"/>
            <a:ext cx="152400" cy="228600"/>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9713" name="Freeform 36"/>
          <p:cNvSpPr>
            <a:spLocks/>
          </p:cNvSpPr>
          <p:nvPr/>
        </p:nvSpPr>
        <p:spPr bwMode="auto">
          <a:xfrm>
            <a:off x="4538663" y="1828800"/>
            <a:ext cx="261937" cy="228600"/>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9714" name="Freeform 36"/>
          <p:cNvSpPr>
            <a:spLocks/>
          </p:cNvSpPr>
          <p:nvPr/>
        </p:nvSpPr>
        <p:spPr bwMode="auto">
          <a:xfrm>
            <a:off x="4648200" y="4724400"/>
            <a:ext cx="338138" cy="4968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pic>
        <p:nvPicPr>
          <p:cNvPr id="29715" name="Picture 16" descr="j0293828"/>
          <p:cNvPicPr>
            <a:picLocks noChangeAspect="1" noChangeArrowheads="1"/>
          </p:cNvPicPr>
          <p:nvPr/>
        </p:nvPicPr>
        <p:blipFill>
          <a:blip r:embed="rId4" cstate="print"/>
          <a:srcRect/>
          <a:stretch>
            <a:fillRect/>
          </a:stretch>
        </p:blipFill>
        <p:spPr bwMode="auto">
          <a:xfrm>
            <a:off x="4953000" y="1524000"/>
            <a:ext cx="609600" cy="977900"/>
          </a:xfrm>
          <a:prstGeom prst="rect">
            <a:avLst/>
          </a:prstGeom>
          <a:noFill/>
          <a:ln w="9525">
            <a:noFill/>
            <a:miter lim="800000"/>
            <a:headEnd/>
            <a:tailEnd/>
          </a:ln>
        </p:spPr>
      </p:pic>
      <p:pic>
        <p:nvPicPr>
          <p:cNvPr id="29716" name="Picture 16" descr="j0293828"/>
          <p:cNvPicPr>
            <a:picLocks noChangeAspect="1" noChangeArrowheads="1"/>
          </p:cNvPicPr>
          <p:nvPr/>
        </p:nvPicPr>
        <p:blipFill>
          <a:blip r:embed="rId4" cstate="print"/>
          <a:srcRect/>
          <a:stretch>
            <a:fillRect/>
          </a:stretch>
        </p:blipFill>
        <p:spPr bwMode="auto">
          <a:xfrm>
            <a:off x="5029200" y="4191000"/>
            <a:ext cx="685800" cy="1466850"/>
          </a:xfrm>
          <a:prstGeom prst="rect">
            <a:avLst/>
          </a:prstGeom>
          <a:noFill/>
          <a:ln w="9525">
            <a:noFill/>
            <a:miter lim="800000"/>
            <a:headEnd/>
            <a:tailEnd/>
          </a:ln>
        </p:spPr>
      </p:pic>
      <p:pic>
        <p:nvPicPr>
          <p:cNvPr id="29717" name="Picture 16" descr="j0293828"/>
          <p:cNvPicPr>
            <a:picLocks noChangeAspect="1" noChangeArrowheads="1"/>
          </p:cNvPicPr>
          <p:nvPr/>
        </p:nvPicPr>
        <p:blipFill>
          <a:blip r:embed="rId4" cstate="print"/>
          <a:srcRect/>
          <a:stretch>
            <a:fillRect/>
          </a:stretch>
        </p:blipFill>
        <p:spPr bwMode="auto">
          <a:xfrm>
            <a:off x="4648200" y="4572000"/>
            <a:ext cx="158750" cy="685800"/>
          </a:xfrm>
          <a:prstGeom prst="rect">
            <a:avLst/>
          </a:prstGeom>
          <a:noFill/>
          <a:ln w="9525">
            <a:noFill/>
            <a:miter lim="800000"/>
            <a:headEnd/>
            <a:tailEnd/>
          </a:ln>
        </p:spPr>
      </p:pic>
      <p:pic>
        <p:nvPicPr>
          <p:cNvPr id="29718" name="Picture 16" descr="j0293828"/>
          <p:cNvPicPr>
            <a:picLocks noChangeAspect="1" noChangeArrowheads="1"/>
          </p:cNvPicPr>
          <p:nvPr/>
        </p:nvPicPr>
        <p:blipFill>
          <a:blip r:embed="rId4" cstate="print"/>
          <a:srcRect/>
          <a:stretch>
            <a:fillRect/>
          </a:stretch>
        </p:blipFill>
        <p:spPr bwMode="auto">
          <a:xfrm>
            <a:off x="4800600" y="4572000"/>
            <a:ext cx="158750" cy="685800"/>
          </a:xfrm>
          <a:prstGeom prst="rect">
            <a:avLst/>
          </a:prstGeom>
          <a:noFill/>
          <a:ln w="9525">
            <a:noFill/>
            <a:miter lim="800000"/>
            <a:headEnd/>
            <a:tailEnd/>
          </a:ln>
        </p:spPr>
      </p:pic>
      <p:pic>
        <p:nvPicPr>
          <p:cNvPr id="29719" name="Picture 16" descr="j0293828"/>
          <p:cNvPicPr>
            <a:picLocks noChangeAspect="1" noChangeArrowheads="1"/>
          </p:cNvPicPr>
          <p:nvPr/>
        </p:nvPicPr>
        <p:blipFill>
          <a:blip r:embed="rId4" cstate="print"/>
          <a:srcRect/>
          <a:stretch>
            <a:fillRect/>
          </a:stretch>
        </p:blipFill>
        <p:spPr bwMode="auto">
          <a:xfrm rot="158217">
            <a:off x="4052888" y="2065338"/>
            <a:ext cx="385762" cy="606425"/>
          </a:xfrm>
          <a:prstGeom prst="rect">
            <a:avLst/>
          </a:prstGeom>
          <a:noFill/>
          <a:ln w="9525">
            <a:noFill/>
            <a:miter lim="800000"/>
            <a:headEnd/>
            <a:tailEnd/>
          </a:ln>
        </p:spPr>
      </p:pic>
      <p:grpSp>
        <p:nvGrpSpPr>
          <p:cNvPr id="4" name="Group 62"/>
          <p:cNvGrpSpPr>
            <a:grpSpLocks/>
          </p:cNvGrpSpPr>
          <p:nvPr/>
        </p:nvGrpSpPr>
        <p:grpSpPr bwMode="auto">
          <a:xfrm>
            <a:off x="3276600" y="2133600"/>
            <a:ext cx="2438400" cy="454025"/>
            <a:chOff x="3276600" y="2133600"/>
            <a:chExt cx="2438400" cy="454025"/>
          </a:xfrm>
        </p:grpSpPr>
        <p:sp>
          <p:nvSpPr>
            <p:cNvPr id="29739" name="Freeform 18"/>
            <p:cNvSpPr>
              <a:spLocks/>
            </p:cNvSpPr>
            <p:nvPr/>
          </p:nvSpPr>
          <p:spPr bwMode="auto">
            <a:xfrm>
              <a:off x="3277559" y="2177106"/>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0" name="Freeform 19"/>
            <p:cNvSpPr>
              <a:spLocks/>
            </p:cNvSpPr>
            <p:nvPr/>
          </p:nvSpPr>
          <p:spPr bwMode="auto">
            <a:xfrm>
              <a:off x="3369647" y="2323800"/>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1" name="Freeform 20"/>
            <p:cNvSpPr>
              <a:spLocks/>
            </p:cNvSpPr>
            <p:nvPr/>
          </p:nvSpPr>
          <p:spPr bwMode="auto">
            <a:xfrm>
              <a:off x="5146168" y="2133600"/>
              <a:ext cx="568832" cy="281674"/>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42" name="Line 21"/>
            <p:cNvSpPr>
              <a:spLocks noChangeShapeType="1"/>
            </p:cNvSpPr>
            <p:nvPr/>
          </p:nvSpPr>
          <p:spPr bwMode="auto">
            <a:xfrm>
              <a:off x="3276600" y="2426987"/>
              <a:ext cx="92087" cy="160638"/>
            </a:xfrm>
            <a:prstGeom prst="line">
              <a:avLst/>
            </a:prstGeom>
            <a:noFill/>
            <a:ln w="28575">
              <a:solidFill>
                <a:schemeClr val="tx1"/>
              </a:solidFill>
              <a:round/>
              <a:headEnd/>
              <a:tailEnd/>
            </a:ln>
          </p:spPr>
          <p:txBody>
            <a:bodyPr wrap="none">
              <a:spAutoFit/>
            </a:bodyPr>
            <a:lstStyle/>
            <a:p>
              <a:endParaRPr lang="en-US"/>
            </a:p>
          </p:txBody>
        </p:sp>
      </p:grpSp>
      <p:grpSp>
        <p:nvGrpSpPr>
          <p:cNvPr id="5" name="Group 63"/>
          <p:cNvGrpSpPr>
            <a:grpSpLocks/>
          </p:cNvGrpSpPr>
          <p:nvPr/>
        </p:nvGrpSpPr>
        <p:grpSpPr bwMode="auto">
          <a:xfrm>
            <a:off x="2514600" y="2362200"/>
            <a:ext cx="914400" cy="990600"/>
            <a:chOff x="2514600" y="2362200"/>
            <a:chExt cx="914400" cy="990600"/>
          </a:xfrm>
        </p:grpSpPr>
        <p:sp>
          <p:nvSpPr>
            <p:cNvPr id="29733" name="Freeform 6"/>
            <p:cNvSpPr>
              <a:spLocks/>
            </p:cNvSpPr>
            <p:nvPr/>
          </p:nvSpPr>
          <p:spPr bwMode="auto">
            <a:xfrm>
              <a:off x="2527300" y="23622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6" name="Group 7"/>
            <p:cNvGrpSpPr>
              <a:grpSpLocks/>
            </p:cNvGrpSpPr>
            <p:nvPr/>
          </p:nvGrpSpPr>
          <p:grpSpPr bwMode="auto">
            <a:xfrm>
              <a:off x="2514600" y="2362200"/>
              <a:ext cx="914400" cy="987425"/>
              <a:chOff x="432" y="480"/>
              <a:chExt cx="866" cy="888"/>
            </a:xfrm>
          </p:grpSpPr>
          <p:sp>
            <p:nvSpPr>
              <p:cNvPr id="29735" name="Freeform 8"/>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9736" name="Freeform 9"/>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37" name="Freeform 10"/>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9738" name="Freeform 11"/>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9722" name="Text Box 30"/>
          <p:cNvSpPr txBox="1">
            <a:spLocks noChangeArrowheads="1"/>
          </p:cNvSpPr>
          <p:nvPr/>
        </p:nvSpPr>
        <p:spPr bwMode="auto">
          <a:xfrm>
            <a:off x="2819400" y="5943600"/>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55" name="Curved Right Arrow 54"/>
          <p:cNvSpPr/>
          <p:nvPr/>
        </p:nvSpPr>
        <p:spPr>
          <a:xfrm rot="21290252">
            <a:off x="3532188" y="1620838"/>
            <a:ext cx="481012" cy="615950"/>
          </a:xfrm>
          <a:prstGeom prst="curved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9724" name="TextBox 59"/>
          <p:cNvSpPr txBox="1">
            <a:spLocks noChangeArrowheads="1"/>
          </p:cNvSpPr>
          <p:nvPr/>
        </p:nvSpPr>
        <p:spPr bwMode="auto">
          <a:xfrm>
            <a:off x="7239000" y="1981200"/>
            <a:ext cx="1416050" cy="830263"/>
          </a:xfrm>
          <a:prstGeom prst="rect">
            <a:avLst/>
          </a:prstGeom>
          <a:noFill/>
          <a:ln w="9525">
            <a:noFill/>
            <a:miter lim="800000"/>
            <a:headEnd/>
            <a:tailEnd/>
          </a:ln>
        </p:spPr>
        <p:txBody>
          <a:bodyPr wrap="none">
            <a:spAutoFit/>
          </a:bodyPr>
          <a:lstStyle/>
          <a:p>
            <a:r>
              <a:rPr lang="en-US"/>
              <a:t>“Clean” </a:t>
            </a:r>
          </a:p>
          <a:p>
            <a:r>
              <a:rPr lang="en-US"/>
              <a:t>Monsoon</a:t>
            </a:r>
          </a:p>
        </p:txBody>
      </p:sp>
      <p:sp>
        <p:nvSpPr>
          <p:cNvPr id="29725" name="TextBox 60"/>
          <p:cNvSpPr txBox="1">
            <a:spLocks noChangeArrowheads="1"/>
          </p:cNvSpPr>
          <p:nvPr/>
        </p:nvSpPr>
        <p:spPr bwMode="auto">
          <a:xfrm>
            <a:off x="7086600" y="4953000"/>
            <a:ext cx="2057400" cy="1200150"/>
          </a:xfrm>
          <a:prstGeom prst="rect">
            <a:avLst/>
          </a:prstGeom>
          <a:noFill/>
          <a:ln w="9525">
            <a:noFill/>
            <a:miter lim="800000"/>
            <a:headEnd/>
            <a:tailEnd/>
          </a:ln>
        </p:spPr>
        <p:txBody>
          <a:bodyPr>
            <a:spAutoFit/>
          </a:bodyPr>
          <a:lstStyle/>
          <a:p>
            <a:r>
              <a:rPr lang="en-US"/>
              <a:t>Polluted (dust and BC) monsoon</a:t>
            </a:r>
          </a:p>
        </p:txBody>
      </p:sp>
      <p:pic>
        <p:nvPicPr>
          <p:cNvPr id="29726" name="Picture 16" descr="j0293828"/>
          <p:cNvPicPr>
            <a:picLocks noChangeAspect="1" noChangeArrowheads="1"/>
          </p:cNvPicPr>
          <p:nvPr/>
        </p:nvPicPr>
        <p:blipFill>
          <a:blip r:embed="rId4" cstate="print"/>
          <a:srcRect/>
          <a:stretch>
            <a:fillRect/>
          </a:stretch>
        </p:blipFill>
        <p:spPr bwMode="auto">
          <a:xfrm>
            <a:off x="4419600" y="2057400"/>
            <a:ext cx="546100" cy="520700"/>
          </a:xfrm>
          <a:prstGeom prst="rect">
            <a:avLst/>
          </a:prstGeom>
          <a:noFill/>
          <a:ln w="9525">
            <a:noFill/>
            <a:miter lim="800000"/>
            <a:headEnd/>
            <a:tailEnd/>
          </a:ln>
        </p:spPr>
      </p:pic>
      <p:pic>
        <p:nvPicPr>
          <p:cNvPr id="29727" name="Picture 16" descr="j0293828"/>
          <p:cNvPicPr>
            <a:picLocks noChangeAspect="1" noChangeArrowheads="1"/>
          </p:cNvPicPr>
          <p:nvPr/>
        </p:nvPicPr>
        <p:blipFill>
          <a:blip r:embed="rId4" cstate="print"/>
          <a:srcRect/>
          <a:stretch>
            <a:fillRect/>
          </a:stretch>
        </p:blipFill>
        <p:spPr bwMode="auto">
          <a:xfrm>
            <a:off x="4343400" y="4572000"/>
            <a:ext cx="123825" cy="533400"/>
          </a:xfrm>
          <a:prstGeom prst="rect">
            <a:avLst/>
          </a:prstGeom>
          <a:noFill/>
          <a:ln w="9525">
            <a:noFill/>
            <a:miter lim="800000"/>
            <a:headEnd/>
            <a:tailEnd/>
          </a:ln>
        </p:spPr>
      </p:pic>
      <p:sp>
        <p:nvSpPr>
          <p:cNvPr id="29728" name="Freeform 40"/>
          <p:cNvSpPr>
            <a:spLocks/>
          </p:cNvSpPr>
          <p:nvPr/>
        </p:nvSpPr>
        <p:spPr bwMode="auto">
          <a:xfrm>
            <a:off x="4419600" y="4724400"/>
            <a:ext cx="152400" cy="3444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58" name="Freeform 57"/>
          <p:cNvSpPr/>
          <p:nvPr/>
        </p:nvSpPr>
        <p:spPr>
          <a:xfrm>
            <a:off x="3657600" y="4876800"/>
            <a:ext cx="1576388" cy="762000"/>
          </a:xfrm>
          <a:custGeom>
            <a:avLst/>
            <a:gdLst>
              <a:gd name="connsiteX0" fmla="*/ 32795 w 1796005"/>
              <a:gd name="connsiteY0" fmla="*/ 601884 h 927904"/>
              <a:gd name="connsiteX1" fmla="*/ 264289 w 1796005"/>
              <a:gd name="connsiteY1" fmla="*/ 254643 h 927904"/>
              <a:gd name="connsiteX2" fmla="*/ 646253 w 1796005"/>
              <a:gd name="connsiteY2" fmla="*/ 92598 h 927904"/>
              <a:gd name="connsiteX3" fmla="*/ 808299 w 1796005"/>
              <a:gd name="connsiteY3" fmla="*/ 0 h 927904"/>
              <a:gd name="connsiteX4" fmla="*/ 1178689 w 1796005"/>
              <a:gd name="connsiteY4" fmla="*/ 92598 h 927904"/>
              <a:gd name="connsiteX5" fmla="*/ 1363883 w 1796005"/>
              <a:gd name="connsiteY5" fmla="*/ 254643 h 927904"/>
              <a:gd name="connsiteX6" fmla="*/ 1468056 w 1796005"/>
              <a:gd name="connsiteY6" fmla="*/ 358815 h 927904"/>
              <a:gd name="connsiteX7" fmla="*/ 1711124 w 1796005"/>
              <a:gd name="connsiteY7" fmla="*/ 590309 h 927904"/>
              <a:gd name="connsiteX8" fmla="*/ 1780572 w 1796005"/>
              <a:gd name="connsiteY8" fmla="*/ 659757 h 927904"/>
              <a:gd name="connsiteX9" fmla="*/ 1780572 w 1796005"/>
              <a:gd name="connsiteY9" fmla="*/ 717630 h 927904"/>
              <a:gd name="connsiteX10" fmla="*/ 1687975 w 1796005"/>
              <a:gd name="connsiteY10" fmla="*/ 775504 h 927904"/>
              <a:gd name="connsiteX11" fmla="*/ 1514354 w 1796005"/>
              <a:gd name="connsiteY11" fmla="*/ 706056 h 927904"/>
              <a:gd name="connsiteX12" fmla="*/ 1317585 w 1796005"/>
              <a:gd name="connsiteY12" fmla="*/ 625033 h 927904"/>
              <a:gd name="connsiteX13" fmla="*/ 1132390 w 1796005"/>
              <a:gd name="connsiteY13" fmla="*/ 555585 h 927904"/>
              <a:gd name="connsiteX14" fmla="*/ 912471 w 1796005"/>
              <a:gd name="connsiteY14" fmla="*/ 451413 h 927904"/>
              <a:gd name="connsiteX15" fmla="*/ 785149 w 1796005"/>
              <a:gd name="connsiteY15" fmla="*/ 462987 h 927904"/>
              <a:gd name="connsiteX16" fmla="*/ 646253 w 1796005"/>
              <a:gd name="connsiteY16" fmla="*/ 497711 h 927904"/>
              <a:gd name="connsiteX17" fmla="*/ 576805 w 1796005"/>
              <a:gd name="connsiteY17" fmla="*/ 567160 h 927904"/>
              <a:gd name="connsiteX18" fmla="*/ 553656 w 1796005"/>
              <a:gd name="connsiteY18" fmla="*/ 671332 h 927904"/>
              <a:gd name="connsiteX19" fmla="*/ 542081 w 1796005"/>
              <a:gd name="connsiteY19" fmla="*/ 787079 h 927904"/>
              <a:gd name="connsiteX20" fmla="*/ 426334 w 1796005"/>
              <a:gd name="connsiteY20" fmla="*/ 879676 h 927904"/>
              <a:gd name="connsiteX21" fmla="*/ 333737 w 1796005"/>
              <a:gd name="connsiteY21" fmla="*/ 891251 h 927904"/>
              <a:gd name="connsiteX22" fmla="*/ 264289 w 1796005"/>
              <a:gd name="connsiteY22" fmla="*/ 914400 h 927904"/>
              <a:gd name="connsiteX23" fmla="*/ 194840 w 1796005"/>
              <a:gd name="connsiteY23" fmla="*/ 914400 h 927904"/>
              <a:gd name="connsiteX24" fmla="*/ 102243 w 1796005"/>
              <a:gd name="connsiteY24" fmla="*/ 833377 h 927904"/>
              <a:gd name="connsiteX25" fmla="*/ 67519 w 1796005"/>
              <a:gd name="connsiteY25" fmla="*/ 694481 h 927904"/>
              <a:gd name="connsiteX26" fmla="*/ 32795 w 1796005"/>
              <a:gd name="connsiteY26" fmla="*/ 601884 h 9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6005" h="927904">
                <a:moveTo>
                  <a:pt x="32795" y="601884"/>
                </a:moveTo>
                <a:cubicBezTo>
                  <a:pt x="65590" y="528578"/>
                  <a:pt x="162046" y="339524"/>
                  <a:pt x="264289" y="254643"/>
                </a:cubicBezTo>
                <a:cubicBezTo>
                  <a:pt x="366532" y="169762"/>
                  <a:pt x="555585" y="135038"/>
                  <a:pt x="646253" y="92598"/>
                </a:cubicBezTo>
                <a:cubicBezTo>
                  <a:pt x="736921" y="50158"/>
                  <a:pt x="719560" y="0"/>
                  <a:pt x="808299" y="0"/>
                </a:cubicBezTo>
                <a:cubicBezTo>
                  <a:pt x="897038" y="0"/>
                  <a:pt x="1086092" y="50158"/>
                  <a:pt x="1178689" y="92598"/>
                </a:cubicBezTo>
                <a:cubicBezTo>
                  <a:pt x="1271286" y="135039"/>
                  <a:pt x="1315655" y="210274"/>
                  <a:pt x="1363883" y="254643"/>
                </a:cubicBezTo>
                <a:cubicBezTo>
                  <a:pt x="1412111" y="299012"/>
                  <a:pt x="1410183" y="302871"/>
                  <a:pt x="1468056" y="358815"/>
                </a:cubicBezTo>
                <a:cubicBezTo>
                  <a:pt x="1525930" y="414759"/>
                  <a:pt x="1659038" y="540152"/>
                  <a:pt x="1711124" y="590309"/>
                </a:cubicBezTo>
                <a:cubicBezTo>
                  <a:pt x="1763210" y="640466"/>
                  <a:pt x="1768997" y="638537"/>
                  <a:pt x="1780572" y="659757"/>
                </a:cubicBezTo>
                <a:cubicBezTo>
                  <a:pt x="1792147" y="680977"/>
                  <a:pt x="1796005" y="698339"/>
                  <a:pt x="1780572" y="717630"/>
                </a:cubicBezTo>
                <a:cubicBezTo>
                  <a:pt x="1765139" y="736921"/>
                  <a:pt x="1732345" y="777433"/>
                  <a:pt x="1687975" y="775504"/>
                </a:cubicBezTo>
                <a:cubicBezTo>
                  <a:pt x="1643605" y="773575"/>
                  <a:pt x="1514354" y="706056"/>
                  <a:pt x="1514354" y="706056"/>
                </a:cubicBezTo>
                <a:lnTo>
                  <a:pt x="1317585" y="625033"/>
                </a:lnTo>
                <a:cubicBezTo>
                  <a:pt x="1253924" y="599955"/>
                  <a:pt x="1199909" y="584522"/>
                  <a:pt x="1132390" y="555585"/>
                </a:cubicBezTo>
                <a:cubicBezTo>
                  <a:pt x="1064871" y="526648"/>
                  <a:pt x="970345" y="466846"/>
                  <a:pt x="912471" y="451413"/>
                </a:cubicBezTo>
                <a:cubicBezTo>
                  <a:pt x="854598" y="435980"/>
                  <a:pt x="829519" y="455271"/>
                  <a:pt x="785149" y="462987"/>
                </a:cubicBezTo>
                <a:cubicBezTo>
                  <a:pt x="740779" y="470703"/>
                  <a:pt x="680977" y="480349"/>
                  <a:pt x="646253" y="497711"/>
                </a:cubicBezTo>
                <a:cubicBezTo>
                  <a:pt x="611529" y="515073"/>
                  <a:pt x="592238" y="538223"/>
                  <a:pt x="576805" y="567160"/>
                </a:cubicBezTo>
                <a:cubicBezTo>
                  <a:pt x="561372" y="596097"/>
                  <a:pt x="559443" y="634679"/>
                  <a:pt x="553656" y="671332"/>
                </a:cubicBezTo>
                <a:cubicBezTo>
                  <a:pt x="547869" y="707985"/>
                  <a:pt x="563301" y="752355"/>
                  <a:pt x="542081" y="787079"/>
                </a:cubicBezTo>
                <a:cubicBezTo>
                  <a:pt x="520861" y="821803"/>
                  <a:pt x="461058" y="862314"/>
                  <a:pt x="426334" y="879676"/>
                </a:cubicBezTo>
                <a:cubicBezTo>
                  <a:pt x="391610" y="897038"/>
                  <a:pt x="360744" y="885464"/>
                  <a:pt x="333737" y="891251"/>
                </a:cubicBezTo>
                <a:cubicBezTo>
                  <a:pt x="306730" y="897038"/>
                  <a:pt x="287438" y="910542"/>
                  <a:pt x="264289" y="914400"/>
                </a:cubicBezTo>
                <a:cubicBezTo>
                  <a:pt x="241140" y="918258"/>
                  <a:pt x="221848" y="927904"/>
                  <a:pt x="194840" y="914400"/>
                </a:cubicBezTo>
                <a:cubicBezTo>
                  <a:pt x="167832" y="900896"/>
                  <a:pt x="123463" y="870030"/>
                  <a:pt x="102243" y="833377"/>
                </a:cubicBezTo>
                <a:cubicBezTo>
                  <a:pt x="81023" y="796724"/>
                  <a:pt x="79094" y="729205"/>
                  <a:pt x="67519" y="694481"/>
                </a:cubicBezTo>
                <a:cubicBezTo>
                  <a:pt x="55944" y="659757"/>
                  <a:pt x="0" y="675190"/>
                  <a:pt x="32795" y="601884"/>
                </a:cubicBezTo>
                <a:close/>
              </a:path>
            </a:pathLst>
          </a:custGeom>
          <a:blipFill dpi="0" rotWithShape="1">
            <a:blip r:embed="rId5" cstate="print">
              <a:alphaModFix amt="7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30" name="Picture 16" descr="j0293828"/>
          <p:cNvPicPr>
            <a:picLocks noChangeAspect="1" noChangeArrowheads="1"/>
          </p:cNvPicPr>
          <p:nvPr/>
        </p:nvPicPr>
        <p:blipFill>
          <a:blip r:embed="rId4" cstate="print"/>
          <a:srcRect/>
          <a:stretch>
            <a:fillRect/>
          </a:stretch>
        </p:blipFill>
        <p:spPr bwMode="auto">
          <a:xfrm>
            <a:off x="3886200" y="4572000"/>
            <a:ext cx="533400" cy="1143000"/>
          </a:xfrm>
          <a:prstGeom prst="rect">
            <a:avLst/>
          </a:prstGeom>
          <a:noFill/>
          <a:ln w="9525">
            <a:noFill/>
            <a:miter lim="800000"/>
            <a:headEnd/>
            <a:tailEnd/>
          </a:ln>
        </p:spPr>
      </p:pic>
      <p:sp>
        <p:nvSpPr>
          <p:cNvPr id="54" name="Curved Right Arrow 53"/>
          <p:cNvSpPr/>
          <p:nvPr/>
        </p:nvSpPr>
        <p:spPr>
          <a:xfrm rot="21290252">
            <a:off x="3432175" y="4662488"/>
            <a:ext cx="481013" cy="615950"/>
          </a:xfrm>
          <a:prstGeom prst="curved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5" name="Rectangle 64"/>
          <p:cNvSpPr/>
          <p:nvPr/>
        </p:nvSpPr>
        <p:spPr>
          <a:xfrm>
            <a:off x="1905000" y="3962400"/>
            <a:ext cx="72390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1"/>
          <p:cNvSpPr>
            <a:spLocks noGrp="1"/>
          </p:cNvSpPr>
          <p:nvPr>
            <p:ph type="dt" sz="half" idx="10"/>
          </p:nvPr>
        </p:nvSpPr>
        <p:spPr/>
        <p:txBody>
          <a:bodyPr/>
          <a:lstStyle/>
          <a:p>
            <a:pPr>
              <a:defRPr/>
            </a:pPr>
            <a:endParaRPr lang="en-US" altLang="en-US"/>
          </a:p>
          <a:p>
            <a:pPr>
              <a:defRPr/>
            </a:pPr>
            <a:endParaRPr lang="en-US" altLang="en-US"/>
          </a:p>
        </p:txBody>
      </p:sp>
      <p:grpSp>
        <p:nvGrpSpPr>
          <p:cNvPr id="2" name="Group 47"/>
          <p:cNvGrpSpPr>
            <a:grpSpLocks/>
          </p:cNvGrpSpPr>
          <p:nvPr/>
        </p:nvGrpSpPr>
        <p:grpSpPr bwMode="auto">
          <a:xfrm>
            <a:off x="762000" y="1143000"/>
            <a:ext cx="7526338" cy="5532438"/>
            <a:chOff x="624" y="336"/>
            <a:chExt cx="4741" cy="3485"/>
          </a:xfrm>
        </p:grpSpPr>
        <p:sp>
          <p:nvSpPr>
            <p:cNvPr id="8198" name="Rectangle 2"/>
            <p:cNvSpPr>
              <a:spLocks noChangeArrowheads="1"/>
            </p:cNvSpPr>
            <p:nvPr/>
          </p:nvSpPr>
          <p:spPr bwMode="auto">
            <a:xfrm>
              <a:off x="624" y="1632"/>
              <a:ext cx="800" cy="576"/>
            </a:xfrm>
            <a:prstGeom prst="rect">
              <a:avLst/>
            </a:prstGeom>
            <a:solidFill>
              <a:srgbClr val="FF3300"/>
            </a:solidFill>
            <a:ln w="9525">
              <a:solidFill>
                <a:srgbClr val="FF3300"/>
              </a:solidFill>
              <a:miter lim="800000"/>
              <a:headEnd/>
              <a:tailEnd/>
            </a:ln>
          </p:spPr>
          <p:txBody>
            <a:bodyPr wrap="none" anchor="ctr"/>
            <a:lstStyle/>
            <a:p>
              <a:pPr algn="ctr"/>
              <a:endParaRPr lang="en-US">
                <a:solidFill>
                  <a:srgbClr val="FF3300"/>
                </a:solidFill>
                <a:latin typeface="Impact" pitchFamily="34" charset="0"/>
              </a:endParaRPr>
            </a:p>
          </p:txBody>
        </p:sp>
        <p:sp>
          <p:nvSpPr>
            <p:cNvPr id="8199" name="Oval 3"/>
            <p:cNvSpPr>
              <a:spLocks noChangeArrowheads="1"/>
            </p:cNvSpPr>
            <p:nvPr/>
          </p:nvSpPr>
          <p:spPr bwMode="auto">
            <a:xfrm>
              <a:off x="2223" y="712"/>
              <a:ext cx="971" cy="518"/>
            </a:xfrm>
            <a:prstGeom prst="ellipse">
              <a:avLst/>
            </a:prstGeom>
            <a:solidFill>
              <a:srgbClr val="FF3300"/>
            </a:solidFill>
            <a:ln w="9525">
              <a:solidFill>
                <a:srgbClr val="FF3300"/>
              </a:solidFill>
              <a:round/>
              <a:headEnd/>
              <a:tailEnd/>
            </a:ln>
          </p:spPr>
          <p:txBody>
            <a:bodyPr wrap="none" anchor="ctr"/>
            <a:lstStyle/>
            <a:p>
              <a:endParaRPr lang="en-US"/>
            </a:p>
          </p:txBody>
        </p:sp>
        <p:sp>
          <p:nvSpPr>
            <p:cNvPr id="8200" name="Oval 4"/>
            <p:cNvSpPr>
              <a:spLocks noChangeArrowheads="1"/>
            </p:cNvSpPr>
            <p:nvPr/>
          </p:nvSpPr>
          <p:spPr bwMode="auto">
            <a:xfrm>
              <a:off x="2223" y="1460"/>
              <a:ext cx="971" cy="519"/>
            </a:xfrm>
            <a:prstGeom prst="ellipse">
              <a:avLst/>
            </a:prstGeom>
            <a:solidFill>
              <a:srgbClr val="FF3300"/>
            </a:solidFill>
            <a:ln w="9525">
              <a:solidFill>
                <a:srgbClr val="FF3300"/>
              </a:solidFill>
              <a:round/>
              <a:headEnd/>
              <a:tailEnd/>
            </a:ln>
          </p:spPr>
          <p:txBody>
            <a:bodyPr wrap="none" anchor="ctr"/>
            <a:lstStyle/>
            <a:p>
              <a:endParaRPr lang="en-US"/>
            </a:p>
          </p:txBody>
        </p:sp>
        <p:sp>
          <p:nvSpPr>
            <p:cNvPr id="8201" name="Oval 5"/>
            <p:cNvSpPr>
              <a:spLocks noChangeArrowheads="1"/>
            </p:cNvSpPr>
            <p:nvPr/>
          </p:nvSpPr>
          <p:spPr bwMode="auto">
            <a:xfrm>
              <a:off x="2280" y="2267"/>
              <a:ext cx="972" cy="518"/>
            </a:xfrm>
            <a:prstGeom prst="ellipse">
              <a:avLst/>
            </a:prstGeom>
            <a:noFill/>
            <a:ln w="9525">
              <a:solidFill>
                <a:schemeClr val="tx1"/>
              </a:solidFill>
              <a:round/>
              <a:headEnd/>
              <a:tailEnd/>
            </a:ln>
          </p:spPr>
          <p:txBody>
            <a:bodyPr wrap="none" anchor="ctr"/>
            <a:lstStyle/>
            <a:p>
              <a:endParaRPr lang="en-US"/>
            </a:p>
          </p:txBody>
        </p:sp>
        <p:sp>
          <p:nvSpPr>
            <p:cNvPr id="8202" name="Oval 6"/>
            <p:cNvSpPr>
              <a:spLocks noChangeArrowheads="1"/>
            </p:cNvSpPr>
            <p:nvPr/>
          </p:nvSpPr>
          <p:spPr bwMode="auto">
            <a:xfrm>
              <a:off x="2280" y="3015"/>
              <a:ext cx="972" cy="519"/>
            </a:xfrm>
            <a:prstGeom prst="ellipse">
              <a:avLst/>
            </a:prstGeom>
            <a:noFill/>
            <a:ln w="9525">
              <a:solidFill>
                <a:schemeClr val="tx1"/>
              </a:solidFill>
              <a:round/>
              <a:headEnd/>
              <a:tailEnd/>
            </a:ln>
          </p:spPr>
          <p:txBody>
            <a:bodyPr wrap="none" anchor="ctr"/>
            <a:lstStyle/>
            <a:p>
              <a:endParaRPr lang="en-US"/>
            </a:p>
          </p:txBody>
        </p:sp>
        <p:sp>
          <p:nvSpPr>
            <p:cNvPr id="8203" name="Line 7"/>
            <p:cNvSpPr>
              <a:spLocks noChangeShapeType="1"/>
            </p:cNvSpPr>
            <p:nvPr/>
          </p:nvSpPr>
          <p:spPr bwMode="auto">
            <a:xfrm flipH="1">
              <a:off x="1766" y="1968"/>
              <a:ext cx="10" cy="932"/>
            </a:xfrm>
            <a:prstGeom prst="line">
              <a:avLst/>
            </a:prstGeom>
            <a:noFill/>
            <a:ln w="9525">
              <a:solidFill>
                <a:schemeClr val="tx1"/>
              </a:solidFill>
              <a:round/>
              <a:headEnd/>
              <a:tailEnd/>
            </a:ln>
          </p:spPr>
          <p:txBody>
            <a:bodyPr/>
            <a:lstStyle/>
            <a:p>
              <a:endParaRPr lang="en-US"/>
            </a:p>
          </p:txBody>
        </p:sp>
        <p:sp>
          <p:nvSpPr>
            <p:cNvPr id="8204" name="Line 8"/>
            <p:cNvSpPr>
              <a:spLocks noChangeShapeType="1"/>
            </p:cNvSpPr>
            <p:nvPr/>
          </p:nvSpPr>
          <p:spPr bwMode="auto">
            <a:xfrm>
              <a:off x="1766" y="942"/>
              <a:ext cx="457" cy="0"/>
            </a:xfrm>
            <a:prstGeom prst="line">
              <a:avLst/>
            </a:prstGeom>
            <a:noFill/>
            <a:ln w="9525">
              <a:solidFill>
                <a:srgbClr val="FF3300"/>
              </a:solidFill>
              <a:round/>
              <a:headEnd/>
              <a:tailEnd type="triangle" w="med" len="med"/>
            </a:ln>
          </p:spPr>
          <p:txBody>
            <a:bodyPr/>
            <a:lstStyle/>
            <a:p>
              <a:endParaRPr lang="en-US"/>
            </a:p>
          </p:txBody>
        </p:sp>
        <p:sp>
          <p:nvSpPr>
            <p:cNvPr id="8205" name="Line 9"/>
            <p:cNvSpPr>
              <a:spLocks noChangeShapeType="1"/>
            </p:cNvSpPr>
            <p:nvPr/>
          </p:nvSpPr>
          <p:spPr bwMode="auto">
            <a:xfrm>
              <a:off x="1766" y="1748"/>
              <a:ext cx="457" cy="0"/>
            </a:xfrm>
            <a:prstGeom prst="line">
              <a:avLst/>
            </a:prstGeom>
            <a:noFill/>
            <a:ln w="9525">
              <a:solidFill>
                <a:srgbClr val="FF3300"/>
              </a:solidFill>
              <a:round/>
              <a:headEnd/>
              <a:tailEnd type="triangle" w="med" len="med"/>
            </a:ln>
          </p:spPr>
          <p:txBody>
            <a:bodyPr/>
            <a:lstStyle/>
            <a:p>
              <a:endParaRPr lang="en-US"/>
            </a:p>
          </p:txBody>
        </p:sp>
        <p:sp>
          <p:nvSpPr>
            <p:cNvPr id="8206" name="Text Box 10"/>
            <p:cNvSpPr txBox="1">
              <a:spLocks noChangeArrowheads="1"/>
            </p:cNvSpPr>
            <p:nvPr/>
          </p:nvSpPr>
          <p:spPr bwMode="auto">
            <a:xfrm>
              <a:off x="2280" y="827"/>
              <a:ext cx="669" cy="173"/>
            </a:xfrm>
            <a:prstGeom prst="rect">
              <a:avLst/>
            </a:prstGeom>
            <a:noFill/>
            <a:ln w="9525">
              <a:noFill/>
              <a:miter lim="800000"/>
              <a:headEnd/>
              <a:tailEnd/>
            </a:ln>
          </p:spPr>
          <p:txBody>
            <a:bodyPr wrap="none">
              <a:spAutoFit/>
            </a:bodyPr>
            <a:lstStyle/>
            <a:p>
              <a:r>
                <a:rPr lang="en-US" sz="1200" b="1"/>
                <a:t>Direct effect</a:t>
              </a:r>
            </a:p>
          </p:txBody>
        </p:sp>
        <p:sp>
          <p:nvSpPr>
            <p:cNvPr id="8207" name="Text Box 11"/>
            <p:cNvSpPr txBox="1">
              <a:spLocks noChangeArrowheads="1"/>
            </p:cNvSpPr>
            <p:nvPr/>
          </p:nvSpPr>
          <p:spPr bwMode="auto">
            <a:xfrm>
              <a:off x="2395" y="1518"/>
              <a:ext cx="665" cy="288"/>
            </a:xfrm>
            <a:prstGeom prst="rect">
              <a:avLst/>
            </a:prstGeom>
            <a:noFill/>
            <a:ln w="9525">
              <a:noFill/>
              <a:miter lim="800000"/>
              <a:headEnd/>
              <a:tailEnd/>
            </a:ln>
          </p:spPr>
          <p:txBody>
            <a:bodyPr wrap="none">
              <a:spAutoFit/>
            </a:bodyPr>
            <a:lstStyle/>
            <a:p>
              <a:r>
                <a:rPr lang="en-US" sz="1200" b="1"/>
                <a:t>Semi-direct </a:t>
              </a:r>
            </a:p>
            <a:p>
              <a:r>
                <a:rPr lang="en-US" sz="1200" b="1"/>
                <a:t>effect</a:t>
              </a:r>
            </a:p>
          </p:txBody>
        </p:sp>
        <p:sp>
          <p:nvSpPr>
            <p:cNvPr id="8208" name="Line 12"/>
            <p:cNvSpPr>
              <a:spLocks noChangeShapeType="1"/>
            </p:cNvSpPr>
            <p:nvPr/>
          </p:nvSpPr>
          <p:spPr bwMode="auto">
            <a:xfrm>
              <a:off x="2109" y="2497"/>
              <a:ext cx="0" cy="806"/>
            </a:xfrm>
            <a:prstGeom prst="line">
              <a:avLst/>
            </a:prstGeom>
            <a:noFill/>
            <a:ln w="9525">
              <a:solidFill>
                <a:schemeClr val="tx1"/>
              </a:solidFill>
              <a:round/>
              <a:headEnd/>
              <a:tailEnd/>
            </a:ln>
          </p:spPr>
          <p:txBody>
            <a:bodyPr/>
            <a:lstStyle/>
            <a:p>
              <a:endParaRPr lang="en-US"/>
            </a:p>
          </p:txBody>
        </p:sp>
        <p:sp>
          <p:nvSpPr>
            <p:cNvPr id="8209" name="Line 13"/>
            <p:cNvSpPr>
              <a:spLocks noChangeShapeType="1"/>
            </p:cNvSpPr>
            <p:nvPr/>
          </p:nvSpPr>
          <p:spPr bwMode="auto">
            <a:xfrm>
              <a:off x="2109" y="2497"/>
              <a:ext cx="171" cy="0"/>
            </a:xfrm>
            <a:prstGeom prst="line">
              <a:avLst/>
            </a:prstGeom>
            <a:noFill/>
            <a:ln w="9525">
              <a:solidFill>
                <a:schemeClr val="tx1"/>
              </a:solidFill>
              <a:round/>
              <a:headEnd/>
              <a:tailEnd type="triangle" w="med" len="med"/>
            </a:ln>
          </p:spPr>
          <p:txBody>
            <a:bodyPr/>
            <a:lstStyle/>
            <a:p>
              <a:endParaRPr lang="en-US"/>
            </a:p>
          </p:txBody>
        </p:sp>
        <p:sp>
          <p:nvSpPr>
            <p:cNvPr id="8210" name="Line 14"/>
            <p:cNvSpPr>
              <a:spLocks noChangeShapeType="1"/>
            </p:cNvSpPr>
            <p:nvPr/>
          </p:nvSpPr>
          <p:spPr bwMode="auto">
            <a:xfrm>
              <a:off x="2109" y="3303"/>
              <a:ext cx="171" cy="0"/>
            </a:xfrm>
            <a:prstGeom prst="line">
              <a:avLst/>
            </a:prstGeom>
            <a:noFill/>
            <a:ln w="9525">
              <a:solidFill>
                <a:schemeClr val="tx1"/>
              </a:solidFill>
              <a:round/>
              <a:headEnd/>
              <a:tailEnd type="triangle" w="med" len="med"/>
            </a:ln>
          </p:spPr>
          <p:txBody>
            <a:bodyPr/>
            <a:lstStyle/>
            <a:p>
              <a:endParaRPr lang="en-US"/>
            </a:p>
          </p:txBody>
        </p:sp>
        <p:sp>
          <p:nvSpPr>
            <p:cNvPr id="8211" name="Line 15"/>
            <p:cNvSpPr>
              <a:spLocks noChangeShapeType="1"/>
            </p:cNvSpPr>
            <p:nvPr/>
          </p:nvSpPr>
          <p:spPr bwMode="auto">
            <a:xfrm>
              <a:off x="1766" y="2900"/>
              <a:ext cx="343" cy="0"/>
            </a:xfrm>
            <a:prstGeom prst="line">
              <a:avLst/>
            </a:prstGeom>
            <a:noFill/>
            <a:ln w="9525">
              <a:solidFill>
                <a:schemeClr val="tx1"/>
              </a:solidFill>
              <a:round/>
              <a:headEnd/>
              <a:tailEnd/>
            </a:ln>
          </p:spPr>
          <p:txBody>
            <a:bodyPr/>
            <a:lstStyle/>
            <a:p>
              <a:endParaRPr lang="en-US"/>
            </a:p>
          </p:txBody>
        </p:sp>
        <p:sp>
          <p:nvSpPr>
            <p:cNvPr id="8212" name="Line 16"/>
            <p:cNvSpPr>
              <a:spLocks noChangeShapeType="1"/>
            </p:cNvSpPr>
            <p:nvPr/>
          </p:nvSpPr>
          <p:spPr bwMode="auto">
            <a:xfrm>
              <a:off x="1424" y="1979"/>
              <a:ext cx="342" cy="0"/>
            </a:xfrm>
            <a:prstGeom prst="line">
              <a:avLst/>
            </a:prstGeom>
            <a:noFill/>
            <a:ln w="9525">
              <a:solidFill>
                <a:srgbClr val="FF3300"/>
              </a:solidFill>
              <a:round/>
              <a:headEnd/>
              <a:tailEnd type="triangle" w="med" len="med"/>
            </a:ln>
          </p:spPr>
          <p:txBody>
            <a:bodyPr/>
            <a:lstStyle/>
            <a:p>
              <a:endParaRPr lang="en-US"/>
            </a:p>
          </p:txBody>
        </p:sp>
        <p:sp>
          <p:nvSpPr>
            <p:cNvPr id="8213" name="Text Box 17"/>
            <p:cNvSpPr txBox="1">
              <a:spLocks noChangeArrowheads="1"/>
            </p:cNvSpPr>
            <p:nvPr/>
          </p:nvSpPr>
          <p:spPr bwMode="auto">
            <a:xfrm>
              <a:off x="2448" y="2352"/>
              <a:ext cx="823" cy="288"/>
            </a:xfrm>
            <a:prstGeom prst="rect">
              <a:avLst/>
            </a:prstGeom>
            <a:noFill/>
            <a:ln w="9525">
              <a:noFill/>
              <a:miter lim="800000"/>
              <a:headEnd/>
              <a:tailEnd/>
            </a:ln>
          </p:spPr>
          <p:txBody>
            <a:bodyPr>
              <a:spAutoFit/>
            </a:bodyPr>
            <a:lstStyle/>
            <a:p>
              <a:r>
                <a:rPr lang="en-US" sz="1200" b="1"/>
                <a:t>Indirect effect</a:t>
              </a:r>
            </a:p>
            <a:p>
              <a:r>
                <a:rPr lang="en-US" sz="1200" b="1"/>
                <a:t>1</a:t>
              </a:r>
              <a:r>
                <a:rPr lang="en-US" sz="1200" b="1" baseline="30000"/>
                <a:t>st </a:t>
              </a:r>
              <a:r>
                <a:rPr lang="en-US" sz="1200" b="1"/>
                <a:t> kind</a:t>
              </a:r>
            </a:p>
          </p:txBody>
        </p:sp>
        <p:sp>
          <p:nvSpPr>
            <p:cNvPr id="8214" name="Text Box 18"/>
            <p:cNvSpPr txBox="1">
              <a:spLocks noChangeArrowheads="1"/>
            </p:cNvSpPr>
            <p:nvPr/>
          </p:nvSpPr>
          <p:spPr bwMode="auto">
            <a:xfrm>
              <a:off x="2338" y="3131"/>
              <a:ext cx="745" cy="288"/>
            </a:xfrm>
            <a:prstGeom prst="rect">
              <a:avLst/>
            </a:prstGeom>
            <a:noFill/>
            <a:ln w="9525">
              <a:noFill/>
              <a:miter lim="800000"/>
              <a:headEnd/>
              <a:tailEnd/>
            </a:ln>
          </p:spPr>
          <p:txBody>
            <a:bodyPr wrap="none">
              <a:spAutoFit/>
            </a:bodyPr>
            <a:lstStyle/>
            <a:p>
              <a:r>
                <a:rPr lang="en-US" sz="1200" b="1"/>
                <a:t>Indirect effect</a:t>
              </a:r>
            </a:p>
            <a:p>
              <a:r>
                <a:rPr lang="en-US" sz="1200" b="1"/>
                <a:t>2</a:t>
              </a:r>
              <a:r>
                <a:rPr lang="en-US" sz="1200" b="1" baseline="30000"/>
                <a:t>nd</a:t>
              </a:r>
              <a:r>
                <a:rPr lang="en-US" sz="1200" b="1"/>
                <a:t> kind</a:t>
              </a:r>
            </a:p>
          </p:txBody>
        </p:sp>
        <p:sp>
          <p:nvSpPr>
            <p:cNvPr id="8215" name="Line 19"/>
            <p:cNvSpPr>
              <a:spLocks noChangeShapeType="1"/>
            </p:cNvSpPr>
            <p:nvPr/>
          </p:nvSpPr>
          <p:spPr bwMode="auto">
            <a:xfrm>
              <a:off x="3194" y="942"/>
              <a:ext cx="934" cy="18"/>
            </a:xfrm>
            <a:prstGeom prst="line">
              <a:avLst/>
            </a:prstGeom>
            <a:noFill/>
            <a:ln w="9525">
              <a:solidFill>
                <a:srgbClr val="FF3300"/>
              </a:solidFill>
              <a:round/>
              <a:headEnd/>
              <a:tailEnd type="triangle" w="med" len="med"/>
            </a:ln>
          </p:spPr>
          <p:txBody>
            <a:bodyPr/>
            <a:lstStyle/>
            <a:p>
              <a:endParaRPr lang="en-US"/>
            </a:p>
          </p:txBody>
        </p:sp>
        <p:sp>
          <p:nvSpPr>
            <p:cNvPr id="8216" name="Line 20"/>
            <p:cNvSpPr>
              <a:spLocks noChangeShapeType="1"/>
            </p:cNvSpPr>
            <p:nvPr/>
          </p:nvSpPr>
          <p:spPr bwMode="auto">
            <a:xfrm>
              <a:off x="3194" y="1748"/>
              <a:ext cx="914" cy="0"/>
            </a:xfrm>
            <a:prstGeom prst="line">
              <a:avLst/>
            </a:prstGeom>
            <a:noFill/>
            <a:ln w="9525">
              <a:solidFill>
                <a:srgbClr val="FF3300"/>
              </a:solidFill>
              <a:round/>
              <a:headEnd/>
              <a:tailEnd type="triangle" w="med" len="med"/>
            </a:ln>
          </p:spPr>
          <p:txBody>
            <a:bodyPr/>
            <a:lstStyle/>
            <a:p>
              <a:endParaRPr lang="en-US"/>
            </a:p>
          </p:txBody>
        </p:sp>
        <p:sp>
          <p:nvSpPr>
            <p:cNvPr id="8217" name="Line 21"/>
            <p:cNvSpPr>
              <a:spLocks noChangeShapeType="1"/>
            </p:cNvSpPr>
            <p:nvPr/>
          </p:nvSpPr>
          <p:spPr bwMode="auto">
            <a:xfrm>
              <a:off x="3252" y="2497"/>
              <a:ext cx="856" cy="0"/>
            </a:xfrm>
            <a:prstGeom prst="line">
              <a:avLst/>
            </a:prstGeom>
            <a:noFill/>
            <a:ln w="9525">
              <a:solidFill>
                <a:schemeClr val="tx1"/>
              </a:solidFill>
              <a:round/>
              <a:headEnd/>
              <a:tailEnd type="triangle" w="med" len="med"/>
            </a:ln>
          </p:spPr>
          <p:txBody>
            <a:bodyPr/>
            <a:lstStyle/>
            <a:p>
              <a:endParaRPr lang="en-US"/>
            </a:p>
          </p:txBody>
        </p:sp>
        <p:sp>
          <p:nvSpPr>
            <p:cNvPr id="8218" name="Line 22"/>
            <p:cNvSpPr>
              <a:spLocks noChangeShapeType="1"/>
            </p:cNvSpPr>
            <p:nvPr/>
          </p:nvSpPr>
          <p:spPr bwMode="auto">
            <a:xfrm>
              <a:off x="3252" y="3246"/>
              <a:ext cx="856" cy="0"/>
            </a:xfrm>
            <a:prstGeom prst="line">
              <a:avLst/>
            </a:prstGeom>
            <a:noFill/>
            <a:ln w="9525">
              <a:solidFill>
                <a:schemeClr val="tx1"/>
              </a:solidFill>
              <a:round/>
              <a:headEnd/>
              <a:tailEnd type="triangle" w="med" len="med"/>
            </a:ln>
          </p:spPr>
          <p:txBody>
            <a:bodyPr/>
            <a:lstStyle/>
            <a:p>
              <a:endParaRPr lang="en-US"/>
            </a:p>
          </p:txBody>
        </p:sp>
        <p:sp>
          <p:nvSpPr>
            <p:cNvPr id="8219" name="Text Box 23"/>
            <p:cNvSpPr txBox="1">
              <a:spLocks noChangeArrowheads="1"/>
            </p:cNvSpPr>
            <p:nvPr/>
          </p:nvSpPr>
          <p:spPr bwMode="auto">
            <a:xfrm>
              <a:off x="3354" y="624"/>
              <a:ext cx="692" cy="232"/>
            </a:xfrm>
            <a:prstGeom prst="rect">
              <a:avLst/>
            </a:prstGeom>
            <a:noFill/>
            <a:ln w="9525">
              <a:noFill/>
              <a:miter lim="800000"/>
              <a:headEnd/>
              <a:tailEnd/>
            </a:ln>
          </p:spPr>
          <p:txBody>
            <a:bodyPr wrap="none">
              <a:spAutoFit/>
            </a:bodyPr>
            <a:lstStyle/>
            <a:p>
              <a:r>
                <a:rPr lang="en-US"/>
                <a:t>	</a:t>
              </a:r>
            </a:p>
          </p:txBody>
        </p:sp>
        <p:sp>
          <p:nvSpPr>
            <p:cNvPr id="8220" name="Text Box 24"/>
            <p:cNvSpPr txBox="1">
              <a:spLocks noChangeArrowheads="1"/>
            </p:cNvSpPr>
            <p:nvPr/>
          </p:nvSpPr>
          <p:spPr bwMode="auto">
            <a:xfrm>
              <a:off x="3264" y="1008"/>
              <a:ext cx="803" cy="403"/>
            </a:xfrm>
            <a:prstGeom prst="rect">
              <a:avLst/>
            </a:prstGeom>
            <a:noFill/>
            <a:ln w="9525">
              <a:noFill/>
              <a:miter lim="800000"/>
              <a:headEnd/>
              <a:tailEnd/>
            </a:ln>
          </p:spPr>
          <p:txBody>
            <a:bodyPr wrap="none">
              <a:spAutoFit/>
            </a:bodyPr>
            <a:lstStyle/>
            <a:p>
              <a:r>
                <a:rPr lang="en-US" sz="1200">
                  <a:solidFill>
                    <a:srgbClr val="FF3300"/>
                  </a:solidFill>
                </a:rPr>
                <a:t>Blocks sunlight,</a:t>
              </a:r>
            </a:p>
            <a:p>
              <a:r>
                <a:rPr lang="en-US" sz="1200">
                  <a:solidFill>
                    <a:srgbClr val="FF3300"/>
                  </a:solidFill>
                </a:rPr>
                <a:t>cools surface -</a:t>
              </a:r>
            </a:p>
            <a:p>
              <a:r>
                <a:rPr lang="en-US" sz="1200">
                  <a:solidFill>
                    <a:srgbClr val="FF3300"/>
                  </a:solidFill>
                </a:rPr>
                <a:t>“dimming effect”</a:t>
              </a:r>
            </a:p>
          </p:txBody>
        </p:sp>
        <p:sp>
          <p:nvSpPr>
            <p:cNvPr id="8221" name="Text Box 25"/>
            <p:cNvSpPr txBox="1">
              <a:spLocks noChangeArrowheads="1"/>
            </p:cNvSpPr>
            <p:nvPr/>
          </p:nvSpPr>
          <p:spPr bwMode="auto">
            <a:xfrm>
              <a:off x="3216" y="1776"/>
              <a:ext cx="913" cy="288"/>
            </a:xfrm>
            <a:prstGeom prst="rect">
              <a:avLst/>
            </a:prstGeom>
            <a:noFill/>
            <a:ln w="9525">
              <a:noFill/>
              <a:miter lim="800000"/>
              <a:headEnd/>
              <a:tailEnd/>
            </a:ln>
          </p:spPr>
          <p:txBody>
            <a:bodyPr>
              <a:spAutoFit/>
            </a:bodyPr>
            <a:lstStyle/>
            <a:p>
              <a:r>
                <a:rPr lang="en-US" sz="1200">
                  <a:solidFill>
                    <a:srgbClr val="FF3300"/>
                  </a:solidFill>
                </a:rPr>
                <a:t>Increased stability</a:t>
              </a:r>
            </a:p>
            <a:p>
              <a:r>
                <a:rPr lang="en-US" sz="1200">
                  <a:solidFill>
                    <a:srgbClr val="FF3300"/>
                  </a:solidFill>
                </a:rPr>
                <a:t>less convection</a:t>
              </a:r>
            </a:p>
          </p:txBody>
        </p:sp>
        <p:sp>
          <p:nvSpPr>
            <p:cNvPr id="8222" name="Line 26"/>
            <p:cNvSpPr>
              <a:spLocks noChangeShapeType="1"/>
            </p:cNvSpPr>
            <p:nvPr/>
          </p:nvSpPr>
          <p:spPr bwMode="auto">
            <a:xfrm flipH="1">
              <a:off x="4108" y="1920"/>
              <a:ext cx="20" cy="1326"/>
            </a:xfrm>
            <a:prstGeom prst="line">
              <a:avLst/>
            </a:prstGeom>
            <a:noFill/>
            <a:ln w="9525">
              <a:solidFill>
                <a:schemeClr val="tx1"/>
              </a:solidFill>
              <a:round/>
              <a:headEnd/>
              <a:tailEnd/>
            </a:ln>
          </p:spPr>
          <p:txBody>
            <a:bodyPr/>
            <a:lstStyle/>
            <a:p>
              <a:endParaRPr lang="en-US"/>
            </a:p>
          </p:txBody>
        </p:sp>
        <p:sp>
          <p:nvSpPr>
            <p:cNvPr id="8223" name="Rectangle 27"/>
            <p:cNvSpPr>
              <a:spLocks noChangeArrowheads="1"/>
            </p:cNvSpPr>
            <p:nvPr/>
          </p:nvSpPr>
          <p:spPr bwMode="auto">
            <a:xfrm>
              <a:off x="4508" y="1603"/>
              <a:ext cx="857" cy="576"/>
            </a:xfrm>
            <a:prstGeom prst="rect">
              <a:avLst/>
            </a:prstGeom>
            <a:solidFill>
              <a:srgbClr val="FF3300"/>
            </a:solidFill>
            <a:ln w="9525">
              <a:solidFill>
                <a:srgbClr val="FF3300"/>
              </a:solidFill>
              <a:miter lim="800000"/>
              <a:headEnd/>
              <a:tailEnd/>
            </a:ln>
          </p:spPr>
          <p:txBody>
            <a:bodyPr wrap="none" anchor="ctr"/>
            <a:lstStyle/>
            <a:p>
              <a:pPr algn="ctr"/>
              <a:endParaRPr lang="en-US">
                <a:solidFill>
                  <a:srgbClr val="FF3300"/>
                </a:solidFill>
                <a:latin typeface="Impact" pitchFamily="34" charset="0"/>
              </a:endParaRPr>
            </a:p>
          </p:txBody>
        </p:sp>
        <p:sp>
          <p:nvSpPr>
            <p:cNvPr id="8224" name="Text Box 28"/>
            <p:cNvSpPr txBox="1">
              <a:spLocks noChangeArrowheads="1"/>
            </p:cNvSpPr>
            <p:nvPr/>
          </p:nvSpPr>
          <p:spPr bwMode="auto">
            <a:xfrm>
              <a:off x="3264" y="2496"/>
              <a:ext cx="896" cy="407"/>
            </a:xfrm>
            <a:prstGeom prst="rect">
              <a:avLst/>
            </a:prstGeom>
            <a:noFill/>
            <a:ln w="9525">
              <a:noFill/>
              <a:miter lim="800000"/>
              <a:headEnd/>
              <a:tailEnd/>
            </a:ln>
          </p:spPr>
          <p:txBody>
            <a:bodyPr wrap="none">
              <a:spAutoFit/>
            </a:bodyPr>
            <a:lstStyle/>
            <a:p>
              <a:r>
                <a:rPr lang="en-US" sz="1200"/>
                <a:t>Brightens</a:t>
              </a:r>
            </a:p>
            <a:p>
              <a:r>
                <a:rPr lang="en-US" sz="1200"/>
                <a:t>clouds; increases</a:t>
              </a:r>
            </a:p>
            <a:p>
              <a:r>
                <a:rPr lang="en-US" sz="1200"/>
                <a:t>life time of clouds</a:t>
              </a:r>
            </a:p>
          </p:txBody>
        </p:sp>
        <p:sp>
          <p:nvSpPr>
            <p:cNvPr id="8225" name="Line 29"/>
            <p:cNvSpPr>
              <a:spLocks noChangeShapeType="1"/>
            </p:cNvSpPr>
            <p:nvPr/>
          </p:nvSpPr>
          <p:spPr bwMode="auto">
            <a:xfrm>
              <a:off x="4908" y="2179"/>
              <a:ext cx="0" cy="1440"/>
            </a:xfrm>
            <a:prstGeom prst="line">
              <a:avLst/>
            </a:prstGeom>
            <a:noFill/>
            <a:ln w="9525">
              <a:solidFill>
                <a:schemeClr val="tx1"/>
              </a:solidFill>
              <a:round/>
              <a:headEnd/>
              <a:tailEnd type="triangle" w="med" len="med"/>
            </a:ln>
          </p:spPr>
          <p:txBody>
            <a:bodyPr/>
            <a:lstStyle/>
            <a:p>
              <a:endParaRPr lang="en-US"/>
            </a:p>
          </p:txBody>
        </p:sp>
        <p:sp>
          <p:nvSpPr>
            <p:cNvPr id="8226" name="Line 30"/>
            <p:cNvSpPr>
              <a:spLocks noChangeShapeType="1"/>
            </p:cNvSpPr>
            <p:nvPr/>
          </p:nvSpPr>
          <p:spPr bwMode="auto">
            <a:xfrm flipV="1">
              <a:off x="967" y="2209"/>
              <a:ext cx="0" cy="1410"/>
            </a:xfrm>
            <a:prstGeom prst="line">
              <a:avLst/>
            </a:prstGeom>
            <a:noFill/>
            <a:ln w="9525">
              <a:solidFill>
                <a:schemeClr val="tx1"/>
              </a:solidFill>
              <a:round/>
              <a:headEnd/>
              <a:tailEnd type="triangle" w="med" len="med"/>
            </a:ln>
          </p:spPr>
          <p:txBody>
            <a:bodyPr/>
            <a:lstStyle/>
            <a:p>
              <a:endParaRPr lang="en-US"/>
            </a:p>
          </p:txBody>
        </p:sp>
        <p:sp>
          <p:nvSpPr>
            <p:cNvPr id="8227" name="Text Box 31"/>
            <p:cNvSpPr txBox="1">
              <a:spLocks noChangeArrowheads="1"/>
            </p:cNvSpPr>
            <p:nvPr/>
          </p:nvSpPr>
          <p:spPr bwMode="auto">
            <a:xfrm>
              <a:off x="3252" y="3251"/>
              <a:ext cx="839" cy="288"/>
            </a:xfrm>
            <a:prstGeom prst="rect">
              <a:avLst/>
            </a:prstGeom>
            <a:noFill/>
            <a:ln w="9525">
              <a:noFill/>
              <a:miter lim="800000"/>
              <a:headEnd/>
              <a:tailEnd/>
            </a:ln>
          </p:spPr>
          <p:txBody>
            <a:bodyPr wrap="none">
              <a:spAutoFit/>
            </a:bodyPr>
            <a:lstStyle/>
            <a:p>
              <a:r>
                <a:rPr lang="en-US" sz="1200"/>
                <a:t>Suppresses or</a:t>
              </a:r>
            </a:p>
            <a:p>
              <a:r>
                <a:rPr lang="en-US" sz="1200"/>
                <a:t>Increases rainfall</a:t>
              </a:r>
            </a:p>
          </p:txBody>
        </p:sp>
        <p:sp>
          <p:nvSpPr>
            <p:cNvPr id="8228" name="Text Box 32"/>
            <p:cNvSpPr txBox="1">
              <a:spLocks noChangeArrowheads="1"/>
            </p:cNvSpPr>
            <p:nvPr/>
          </p:nvSpPr>
          <p:spPr bwMode="auto">
            <a:xfrm>
              <a:off x="4108" y="1949"/>
              <a:ext cx="691" cy="748"/>
            </a:xfrm>
            <a:prstGeom prst="rect">
              <a:avLst/>
            </a:prstGeom>
            <a:noFill/>
            <a:ln w="9525">
              <a:noFill/>
              <a:miter lim="800000"/>
              <a:headEnd/>
              <a:tailEnd/>
            </a:ln>
          </p:spPr>
          <p:txBody>
            <a:bodyPr>
              <a:spAutoFit/>
            </a:bodyPr>
            <a:lstStyle/>
            <a:p>
              <a:r>
                <a:rPr lang="en-US" sz="1200">
                  <a:solidFill>
                    <a:srgbClr val="FF3300"/>
                  </a:solidFill>
                </a:rPr>
                <a:t>alters </a:t>
              </a:r>
            </a:p>
            <a:p>
              <a:r>
                <a:rPr lang="en-US" sz="1200">
                  <a:solidFill>
                    <a:srgbClr val="FF3300"/>
                  </a:solidFill>
                </a:rPr>
                <a:t>heating</a:t>
              </a:r>
            </a:p>
            <a:p>
              <a:r>
                <a:rPr lang="en-US" sz="1200">
                  <a:solidFill>
                    <a:srgbClr val="FF3300"/>
                  </a:solidFill>
                </a:rPr>
                <a:t>gradients, </a:t>
              </a:r>
            </a:p>
            <a:p>
              <a:r>
                <a:rPr lang="en-US" sz="1200">
                  <a:solidFill>
                    <a:srgbClr val="FF3300"/>
                  </a:solidFill>
                </a:rPr>
                <a:t>convection </a:t>
              </a:r>
            </a:p>
            <a:p>
              <a:r>
                <a:rPr lang="en-US" sz="1200">
                  <a:solidFill>
                    <a:srgbClr val="FF3300"/>
                  </a:solidFill>
                </a:rPr>
                <a:t>and circulation</a:t>
              </a:r>
            </a:p>
          </p:txBody>
        </p:sp>
        <p:sp>
          <p:nvSpPr>
            <p:cNvPr id="8229" name="Text Box 33"/>
            <p:cNvSpPr txBox="1">
              <a:spLocks noChangeArrowheads="1"/>
            </p:cNvSpPr>
            <p:nvPr/>
          </p:nvSpPr>
          <p:spPr bwMode="auto">
            <a:xfrm>
              <a:off x="4508" y="1704"/>
              <a:ext cx="830" cy="326"/>
            </a:xfrm>
            <a:prstGeom prst="rect">
              <a:avLst/>
            </a:prstGeom>
            <a:noFill/>
            <a:ln w="9525">
              <a:noFill/>
              <a:miter lim="800000"/>
              <a:headEnd/>
              <a:tailEnd/>
            </a:ln>
          </p:spPr>
          <p:txBody>
            <a:bodyPr wrap="none">
              <a:spAutoFit/>
            </a:bodyPr>
            <a:lstStyle/>
            <a:p>
              <a:r>
                <a:rPr lang="en-US" sz="1400" b="1"/>
                <a:t>Atmospheric </a:t>
              </a:r>
            </a:p>
            <a:p>
              <a:r>
                <a:rPr lang="en-US" sz="1400" b="1"/>
                <a:t>Water Cycle</a:t>
              </a:r>
            </a:p>
          </p:txBody>
        </p:sp>
        <p:sp>
          <p:nvSpPr>
            <p:cNvPr id="8230" name="Text Box 34"/>
            <p:cNvSpPr txBox="1">
              <a:spLocks noChangeArrowheads="1"/>
            </p:cNvSpPr>
            <p:nvPr/>
          </p:nvSpPr>
          <p:spPr bwMode="auto">
            <a:xfrm>
              <a:off x="681" y="1806"/>
              <a:ext cx="594" cy="192"/>
            </a:xfrm>
            <a:prstGeom prst="rect">
              <a:avLst/>
            </a:prstGeom>
            <a:noFill/>
            <a:ln w="9525">
              <a:noFill/>
              <a:miter lim="800000"/>
              <a:headEnd/>
              <a:tailEnd/>
            </a:ln>
          </p:spPr>
          <p:txBody>
            <a:bodyPr wrap="none">
              <a:spAutoFit/>
            </a:bodyPr>
            <a:lstStyle/>
            <a:p>
              <a:r>
                <a:rPr lang="en-US" sz="1400" b="1"/>
                <a:t>Aerosols</a:t>
              </a:r>
            </a:p>
          </p:txBody>
        </p:sp>
        <p:sp>
          <p:nvSpPr>
            <p:cNvPr id="8231" name="Text Box 35"/>
            <p:cNvSpPr txBox="1">
              <a:spLocks noChangeArrowheads="1"/>
            </p:cNvSpPr>
            <p:nvPr/>
          </p:nvSpPr>
          <p:spPr bwMode="auto">
            <a:xfrm>
              <a:off x="1632" y="3648"/>
              <a:ext cx="2908" cy="173"/>
            </a:xfrm>
            <a:prstGeom prst="rect">
              <a:avLst/>
            </a:prstGeom>
            <a:noFill/>
            <a:ln w="9525">
              <a:noFill/>
              <a:miter lim="800000"/>
              <a:headEnd/>
              <a:tailEnd/>
            </a:ln>
          </p:spPr>
          <p:txBody>
            <a:bodyPr wrap="none">
              <a:spAutoFit/>
            </a:bodyPr>
            <a:lstStyle/>
            <a:p>
              <a:r>
                <a:rPr lang="en-US" sz="1200" b="1"/>
                <a:t>Aerosol chemistry, transport, deposition and  A-A interaction</a:t>
              </a:r>
            </a:p>
          </p:txBody>
        </p:sp>
        <p:sp>
          <p:nvSpPr>
            <p:cNvPr id="8232" name="Line 36"/>
            <p:cNvSpPr>
              <a:spLocks noChangeShapeType="1"/>
            </p:cNvSpPr>
            <p:nvPr/>
          </p:nvSpPr>
          <p:spPr bwMode="auto">
            <a:xfrm>
              <a:off x="2737" y="1230"/>
              <a:ext cx="0" cy="230"/>
            </a:xfrm>
            <a:prstGeom prst="line">
              <a:avLst/>
            </a:prstGeom>
            <a:noFill/>
            <a:ln w="9525">
              <a:solidFill>
                <a:schemeClr val="tx1"/>
              </a:solidFill>
              <a:round/>
              <a:headEnd type="triangle" w="med" len="med"/>
              <a:tailEnd type="triangle" w="med" len="med"/>
            </a:ln>
          </p:spPr>
          <p:txBody>
            <a:bodyPr/>
            <a:lstStyle/>
            <a:p>
              <a:endParaRPr lang="en-US"/>
            </a:p>
          </p:txBody>
        </p:sp>
        <p:sp>
          <p:nvSpPr>
            <p:cNvPr id="8233" name="Line 37"/>
            <p:cNvSpPr>
              <a:spLocks noChangeShapeType="1"/>
            </p:cNvSpPr>
            <p:nvPr/>
          </p:nvSpPr>
          <p:spPr bwMode="auto">
            <a:xfrm>
              <a:off x="2737" y="1979"/>
              <a:ext cx="0" cy="288"/>
            </a:xfrm>
            <a:prstGeom prst="line">
              <a:avLst/>
            </a:prstGeom>
            <a:noFill/>
            <a:ln w="9525">
              <a:solidFill>
                <a:schemeClr val="tx1"/>
              </a:solidFill>
              <a:round/>
              <a:headEnd type="triangle" w="med" len="med"/>
              <a:tailEnd type="triangle" w="med" len="med"/>
            </a:ln>
          </p:spPr>
          <p:txBody>
            <a:bodyPr/>
            <a:lstStyle/>
            <a:p>
              <a:endParaRPr lang="en-US"/>
            </a:p>
          </p:txBody>
        </p:sp>
        <p:sp>
          <p:nvSpPr>
            <p:cNvPr id="8234" name="Line 38"/>
            <p:cNvSpPr>
              <a:spLocks noChangeShapeType="1"/>
            </p:cNvSpPr>
            <p:nvPr/>
          </p:nvSpPr>
          <p:spPr bwMode="auto">
            <a:xfrm>
              <a:off x="2737" y="2785"/>
              <a:ext cx="0" cy="230"/>
            </a:xfrm>
            <a:prstGeom prst="line">
              <a:avLst/>
            </a:prstGeom>
            <a:noFill/>
            <a:ln w="9525">
              <a:solidFill>
                <a:schemeClr val="tx1"/>
              </a:solidFill>
              <a:round/>
              <a:headEnd type="triangle" w="med" len="med"/>
              <a:tailEnd type="triangle" w="med" len="med"/>
            </a:ln>
          </p:spPr>
          <p:txBody>
            <a:bodyPr/>
            <a:lstStyle/>
            <a:p>
              <a:endParaRPr lang="en-US"/>
            </a:p>
          </p:txBody>
        </p:sp>
        <p:sp>
          <p:nvSpPr>
            <p:cNvPr id="8235" name="Line 39"/>
            <p:cNvSpPr>
              <a:spLocks noChangeShapeType="1"/>
            </p:cNvSpPr>
            <p:nvPr/>
          </p:nvSpPr>
          <p:spPr bwMode="auto">
            <a:xfrm>
              <a:off x="4108" y="1949"/>
              <a:ext cx="400" cy="0"/>
            </a:xfrm>
            <a:prstGeom prst="line">
              <a:avLst/>
            </a:prstGeom>
            <a:noFill/>
            <a:ln w="9525">
              <a:solidFill>
                <a:srgbClr val="FF3300"/>
              </a:solidFill>
              <a:round/>
              <a:headEnd/>
              <a:tailEnd type="triangle" w="med" len="med"/>
            </a:ln>
          </p:spPr>
          <p:txBody>
            <a:bodyPr/>
            <a:lstStyle/>
            <a:p>
              <a:endParaRPr lang="en-US"/>
            </a:p>
          </p:txBody>
        </p:sp>
        <p:sp>
          <p:nvSpPr>
            <p:cNvPr id="8236" name="Line 40"/>
            <p:cNvSpPr>
              <a:spLocks noChangeShapeType="1"/>
            </p:cNvSpPr>
            <p:nvPr/>
          </p:nvSpPr>
          <p:spPr bwMode="auto">
            <a:xfrm flipH="1">
              <a:off x="967" y="3619"/>
              <a:ext cx="3941" cy="0"/>
            </a:xfrm>
            <a:prstGeom prst="line">
              <a:avLst/>
            </a:prstGeom>
            <a:noFill/>
            <a:ln w="9525">
              <a:solidFill>
                <a:schemeClr val="tx1"/>
              </a:solidFill>
              <a:round/>
              <a:headEnd/>
              <a:tailEnd type="triangle" w="med" len="med"/>
            </a:ln>
          </p:spPr>
          <p:txBody>
            <a:bodyPr/>
            <a:lstStyle/>
            <a:p>
              <a:endParaRPr lang="en-US"/>
            </a:p>
          </p:txBody>
        </p:sp>
        <p:sp>
          <p:nvSpPr>
            <p:cNvPr id="8237" name="Line 41"/>
            <p:cNvSpPr>
              <a:spLocks noChangeShapeType="1"/>
            </p:cNvSpPr>
            <p:nvPr/>
          </p:nvSpPr>
          <p:spPr bwMode="auto">
            <a:xfrm flipV="1">
              <a:off x="4896" y="528"/>
              <a:ext cx="0" cy="1056"/>
            </a:xfrm>
            <a:prstGeom prst="line">
              <a:avLst/>
            </a:prstGeom>
            <a:noFill/>
            <a:ln w="9525">
              <a:solidFill>
                <a:srgbClr val="FF3300"/>
              </a:solidFill>
              <a:round/>
              <a:headEnd/>
              <a:tailEnd type="triangle" w="med" len="med"/>
            </a:ln>
          </p:spPr>
          <p:txBody>
            <a:bodyPr/>
            <a:lstStyle/>
            <a:p>
              <a:endParaRPr lang="en-US"/>
            </a:p>
          </p:txBody>
        </p:sp>
        <p:sp>
          <p:nvSpPr>
            <p:cNvPr id="8238" name="Line 42"/>
            <p:cNvSpPr>
              <a:spLocks noChangeShapeType="1"/>
            </p:cNvSpPr>
            <p:nvPr/>
          </p:nvSpPr>
          <p:spPr bwMode="auto">
            <a:xfrm flipH="1">
              <a:off x="1536" y="528"/>
              <a:ext cx="3360" cy="0"/>
            </a:xfrm>
            <a:prstGeom prst="line">
              <a:avLst/>
            </a:prstGeom>
            <a:noFill/>
            <a:ln w="9525">
              <a:solidFill>
                <a:srgbClr val="FF3300"/>
              </a:solidFill>
              <a:round/>
              <a:headEnd/>
              <a:tailEnd type="triangle" w="med" len="med"/>
            </a:ln>
          </p:spPr>
          <p:txBody>
            <a:bodyPr/>
            <a:lstStyle/>
            <a:p>
              <a:endParaRPr lang="en-US"/>
            </a:p>
          </p:txBody>
        </p:sp>
        <p:sp>
          <p:nvSpPr>
            <p:cNvPr id="8239" name="Line 43"/>
            <p:cNvSpPr>
              <a:spLocks noChangeShapeType="1"/>
            </p:cNvSpPr>
            <p:nvPr/>
          </p:nvSpPr>
          <p:spPr bwMode="auto">
            <a:xfrm>
              <a:off x="1536" y="528"/>
              <a:ext cx="0" cy="1440"/>
            </a:xfrm>
            <a:prstGeom prst="line">
              <a:avLst/>
            </a:prstGeom>
            <a:noFill/>
            <a:ln w="9525">
              <a:solidFill>
                <a:srgbClr val="FF3300"/>
              </a:solidFill>
              <a:round/>
              <a:headEnd/>
              <a:tailEnd type="triangle" w="med" len="med"/>
            </a:ln>
          </p:spPr>
          <p:txBody>
            <a:bodyPr/>
            <a:lstStyle/>
            <a:p>
              <a:endParaRPr lang="en-US"/>
            </a:p>
          </p:txBody>
        </p:sp>
        <p:sp>
          <p:nvSpPr>
            <p:cNvPr id="8240" name="Text Box 44"/>
            <p:cNvSpPr txBox="1">
              <a:spLocks noChangeArrowheads="1"/>
            </p:cNvSpPr>
            <p:nvPr/>
          </p:nvSpPr>
          <p:spPr bwMode="auto">
            <a:xfrm>
              <a:off x="1584" y="336"/>
              <a:ext cx="3328" cy="194"/>
            </a:xfrm>
            <a:prstGeom prst="rect">
              <a:avLst/>
            </a:prstGeom>
            <a:noFill/>
            <a:ln w="9525">
              <a:noFill/>
              <a:miter lim="800000"/>
              <a:headEnd/>
              <a:tailEnd/>
            </a:ln>
          </p:spPr>
          <p:txBody>
            <a:bodyPr wrap="none">
              <a:spAutoFit/>
            </a:bodyPr>
            <a:lstStyle/>
            <a:p>
              <a:r>
                <a:rPr lang="en-US" sz="1400" b="1">
                  <a:solidFill>
                    <a:srgbClr val="FF3300"/>
                  </a:solidFill>
                </a:rPr>
                <a:t>Water vapor, clouds precipitation and dynamical feedback</a:t>
              </a:r>
            </a:p>
          </p:txBody>
        </p:sp>
        <p:sp>
          <p:nvSpPr>
            <p:cNvPr id="8241" name="Line 45"/>
            <p:cNvSpPr>
              <a:spLocks noChangeShapeType="1"/>
            </p:cNvSpPr>
            <p:nvPr/>
          </p:nvSpPr>
          <p:spPr bwMode="auto">
            <a:xfrm>
              <a:off x="1776" y="960"/>
              <a:ext cx="0" cy="1056"/>
            </a:xfrm>
            <a:prstGeom prst="line">
              <a:avLst/>
            </a:prstGeom>
            <a:noFill/>
            <a:ln w="9525">
              <a:solidFill>
                <a:srgbClr val="FF3300"/>
              </a:solidFill>
              <a:round/>
              <a:headEnd/>
              <a:tailEnd/>
            </a:ln>
          </p:spPr>
          <p:txBody>
            <a:bodyPr/>
            <a:lstStyle/>
            <a:p>
              <a:endParaRPr lang="en-US"/>
            </a:p>
          </p:txBody>
        </p:sp>
        <p:sp>
          <p:nvSpPr>
            <p:cNvPr id="8242" name="Line 46"/>
            <p:cNvSpPr>
              <a:spLocks noChangeShapeType="1"/>
            </p:cNvSpPr>
            <p:nvPr/>
          </p:nvSpPr>
          <p:spPr bwMode="auto">
            <a:xfrm flipV="1">
              <a:off x="4128" y="960"/>
              <a:ext cx="0" cy="960"/>
            </a:xfrm>
            <a:prstGeom prst="line">
              <a:avLst/>
            </a:prstGeom>
            <a:noFill/>
            <a:ln w="9525">
              <a:solidFill>
                <a:srgbClr val="FF3300"/>
              </a:solidFill>
              <a:round/>
              <a:headEnd/>
              <a:tailEnd/>
            </a:ln>
          </p:spPr>
          <p:txBody>
            <a:bodyPr/>
            <a:lstStyle/>
            <a:p>
              <a:endParaRPr lang="en-US"/>
            </a:p>
          </p:txBody>
        </p:sp>
      </p:grpSp>
      <p:sp>
        <p:nvSpPr>
          <p:cNvPr id="8196" name="Text Box 48"/>
          <p:cNvSpPr txBox="1">
            <a:spLocks noChangeArrowheads="1"/>
          </p:cNvSpPr>
          <p:nvPr/>
        </p:nvSpPr>
        <p:spPr bwMode="auto">
          <a:xfrm>
            <a:off x="1012825" y="533400"/>
            <a:ext cx="6851650" cy="461963"/>
          </a:xfrm>
          <a:prstGeom prst="rect">
            <a:avLst/>
          </a:prstGeom>
          <a:noFill/>
          <a:ln w="9525">
            <a:noFill/>
            <a:miter lim="800000"/>
            <a:headEnd/>
            <a:tailEnd/>
          </a:ln>
        </p:spPr>
        <p:txBody>
          <a:bodyPr wrap="none">
            <a:spAutoFit/>
          </a:bodyPr>
          <a:lstStyle/>
          <a:p>
            <a:pPr algn="ctr"/>
            <a:r>
              <a:rPr lang="en-US"/>
              <a:t>Aerosol- atmospheric water cycle interaction: </a:t>
            </a:r>
          </a:p>
        </p:txBody>
      </p:sp>
      <p:sp>
        <p:nvSpPr>
          <p:cNvPr id="8197" name="TextBox 49"/>
          <p:cNvSpPr txBox="1">
            <a:spLocks noChangeArrowheads="1"/>
          </p:cNvSpPr>
          <p:nvPr/>
        </p:nvSpPr>
        <p:spPr bwMode="auto">
          <a:xfrm>
            <a:off x="7543800" y="6400800"/>
            <a:ext cx="3114675" cy="261938"/>
          </a:xfrm>
          <a:prstGeom prst="rect">
            <a:avLst/>
          </a:prstGeom>
          <a:noFill/>
          <a:ln w="9525">
            <a:noFill/>
            <a:miter lim="800000"/>
            <a:headEnd/>
            <a:tailEnd/>
          </a:ln>
        </p:spPr>
        <p:txBody>
          <a:bodyPr>
            <a:spAutoFit/>
          </a:bodyPr>
          <a:lstStyle/>
          <a:p>
            <a:r>
              <a:rPr lang="en-US" sz="1100"/>
              <a:t>Lau et al, 2008 BAMS</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09600" y="457200"/>
            <a:ext cx="8005548" cy="2619135"/>
          </a:xfrm>
          <a:prstGeom prst="rect">
            <a:avLst/>
          </a:prstGeom>
          <a:noFill/>
          <a:ln w="9525">
            <a:noFill/>
            <a:miter lim="800000"/>
            <a:headEnd/>
            <a:tailEnd/>
          </a:ln>
        </p:spPr>
      </p:pic>
      <p:sp>
        <p:nvSpPr>
          <p:cNvPr id="3" name="Rectangle 2"/>
          <p:cNvSpPr/>
          <p:nvPr/>
        </p:nvSpPr>
        <p:spPr>
          <a:xfrm>
            <a:off x="838200" y="0"/>
            <a:ext cx="7620000" cy="461665"/>
          </a:xfrm>
          <a:prstGeom prst="rect">
            <a:avLst/>
          </a:prstGeom>
        </p:spPr>
        <p:txBody>
          <a:bodyPr wrap="square">
            <a:spAutoFit/>
          </a:bodyPr>
          <a:lstStyle/>
          <a:p>
            <a:pPr algn="ctr"/>
            <a:r>
              <a:rPr lang="pt-BR" sz="2400" b="1" dirty="0">
                <a:solidFill>
                  <a:srgbClr val="3333CC"/>
                </a:solidFill>
              </a:rPr>
              <a:t>Aerosol Optical Depth from Aqua MODIS </a:t>
            </a:r>
            <a:r>
              <a:rPr lang="pt-BR" sz="2400" b="1" dirty="0" smtClean="0">
                <a:solidFill>
                  <a:srgbClr val="3333CC"/>
                </a:solidFill>
              </a:rPr>
              <a:t>(</a:t>
            </a:r>
            <a:r>
              <a:rPr lang="pt-BR" sz="2400" b="1" dirty="0">
                <a:solidFill>
                  <a:srgbClr val="3333CC"/>
                </a:solidFill>
              </a:rPr>
              <a:t>2003-09</a:t>
            </a:r>
            <a:r>
              <a:rPr lang="pt-BR" sz="2400" b="1" dirty="0" smtClean="0">
                <a:solidFill>
                  <a:srgbClr val="3333CC"/>
                </a:solidFill>
              </a:rPr>
              <a:t>)</a:t>
            </a:r>
          </a:p>
        </p:txBody>
      </p:sp>
      <p:sp>
        <p:nvSpPr>
          <p:cNvPr id="5" name="TextBox 4"/>
          <p:cNvSpPr txBox="1"/>
          <p:nvPr/>
        </p:nvSpPr>
        <p:spPr>
          <a:xfrm>
            <a:off x="0" y="3059668"/>
            <a:ext cx="2743200" cy="369332"/>
          </a:xfrm>
          <a:prstGeom prst="rect">
            <a:avLst/>
          </a:prstGeom>
          <a:noFill/>
        </p:spPr>
        <p:txBody>
          <a:bodyPr wrap="square" rtlCol="0">
            <a:spAutoFit/>
          </a:bodyPr>
          <a:lstStyle/>
          <a:p>
            <a:r>
              <a:rPr lang="en-US" dirty="0" smtClean="0"/>
              <a:t>Gautam, Hsu, Lau (2010)</a:t>
            </a:r>
            <a:endParaRPr lang="en-US" dirty="0"/>
          </a:p>
        </p:txBody>
      </p:sp>
      <p:grpSp>
        <p:nvGrpSpPr>
          <p:cNvPr id="2" name="Group 5"/>
          <p:cNvGrpSpPr/>
          <p:nvPr/>
        </p:nvGrpSpPr>
        <p:grpSpPr>
          <a:xfrm>
            <a:off x="76200" y="4372801"/>
            <a:ext cx="7086600" cy="2485201"/>
            <a:chOff x="8339008" y="13286393"/>
            <a:chExt cx="9652583" cy="3941232"/>
          </a:xfrm>
        </p:grpSpPr>
        <p:pic>
          <p:nvPicPr>
            <p:cNvPr id="7" name="Picture 6" descr="calipso_central_IGP_mean_pm_2007-2010.png"/>
            <p:cNvPicPr>
              <a:picLocks noChangeAspect="1"/>
            </p:cNvPicPr>
            <p:nvPr/>
          </p:nvPicPr>
          <p:blipFill>
            <a:blip r:embed="rId4" cstate="print"/>
            <a:srcRect l="8372" r="3533" b="-2921"/>
            <a:stretch>
              <a:fillRect/>
            </a:stretch>
          </p:blipFill>
          <p:spPr>
            <a:xfrm>
              <a:off x="8339008" y="13286393"/>
              <a:ext cx="9652583" cy="3941232"/>
            </a:xfrm>
            <a:prstGeom prst="rect">
              <a:avLst/>
            </a:prstGeom>
          </p:spPr>
        </p:pic>
        <p:sp>
          <p:nvSpPr>
            <p:cNvPr id="9" name="TextBox 8"/>
            <p:cNvSpPr txBox="1"/>
            <p:nvPr/>
          </p:nvSpPr>
          <p:spPr>
            <a:xfrm>
              <a:off x="15456570" y="14834106"/>
              <a:ext cx="2257998" cy="712498"/>
            </a:xfrm>
            <a:prstGeom prst="rect">
              <a:avLst/>
            </a:prstGeom>
            <a:noFill/>
          </p:spPr>
          <p:txBody>
            <a:bodyPr wrap="square" rtlCol="0">
              <a:spAutoFit/>
            </a:bodyPr>
            <a:lstStyle/>
            <a:p>
              <a:r>
                <a:rPr lang="en-US" sz="2400" i="1" dirty="0" smtClean="0">
                  <a:solidFill>
                    <a:srgbClr val="FF0000"/>
                  </a:solidFill>
                </a:rPr>
                <a:t>Himalayas</a:t>
              </a:r>
            </a:p>
            <a:p>
              <a:r>
                <a:rPr lang="en-US" sz="2400" i="1" dirty="0" smtClean="0">
                  <a:solidFill>
                    <a:srgbClr val="FF0000"/>
                  </a:solidFill>
                </a:rPr>
                <a:t>Tibetan Plateau</a:t>
              </a:r>
              <a:endParaRPr lang="en-US" sz="2400" i="1" dirty="0">
                <a:solidFill>
                  <a:srgbClr val="FF0000"/>
                </a:solidFill>
              </a:endParaRPr>
            </a:p>
          </p:txBody>
        </p:sp>
        <p:cxnSp>
          <p:nvCxnSpPr>
            <p:cNvPr id="11" name="Straight Connector 10"/>
            <p:cNvCxnSpPr/>
            <p:nvPr/>
          </p:nvCxnSpPr>
          <p:spPr bwMode="auto">
            <a:xfrm rot="5400000">
              <a:off x="15771698" y="15093601"/>
              <a:ext cx="3097044"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sp>
        <p:nvSpPr>
          <p:cNvPr id="12" name="Rectangle 11"/>
          <p:cNvSpPr/>
          <p:nvPr/>
        </p:nvSpPr>
        <p:spPr>
          <a:xfrm>
            <a:off x="76200" y="3581400"/>
            <a:ext cx="8915400" cy="830997"/>
          </a:xfrm>
          <a:prstGeom prst="rect">
            <a:avLst/>
          </a:prstGeom>
        </p:spPr>
        <p:txBody>
          <a:bodyPr wrap="square">
            <a:spAutoFit/>
          </a:bodyPr>
          <a:lstStyle/>
          <a:p>
            <a:r>
              <a:rPr lang="en-US" sz="2400" b="1" dirty="0" smtClean="0">
                <a:solidFill>
                  <a:srgbClr val="3333CC"/>
                </a:solidFill>
                <a:latin typeface="+mj-lt"/>
                <a:cs typeface="Arial" pitchFamily="34" charset="0"/>
              </a:rPr>
              <a:t>CALIOP Extinction Coefficient indicate aerosols piling up against the southern slopes of the Himalayas.</a:t>
            </a:r>
            <a:endParaRPr lang="en-US" sz="2400" b="1" dirty="0">
              <a:solidFill>
                <a:srgbClr val="3333CC"/>
              </a:solidFill>
              <a:latin typeface="+mj-lt"/>
              <a:cs typeface="Arial" pitchFamily="34" charset="0"/>
            </a:endParaRPr>
          </a:p>
        </p:txBody>
      </p:sp>
      <p:sp>
        <p:nvSpPr>
          <p:cNvPr id="13" name="Rectangle 12"/>
          <p:cNvSpPr/>
          <p:nvPr/>
        </p:nvSpPr>
        <p:spPr>
          <a:xfrm>
            <a:off x="7239000" y="4191000"/>
            <a:ext cx="1981200" cy="830997"/>
          </a:xfrm>
          <a:prstGeom prst="rect">
            <a:avLst/>
          </a:prstGeom>
        </p:spPr>
        <p:txBody>
          <a:bodyPr wrap="square">
            <a:spAutoFit/>
          </a:bodyPr>
          <a:lstStyle/>
          <a:p>
            <a:r>
              <a:rPr lang="en-US" sz="1600" b="1" dirty="0" smtClean="0">
                <a:latin typeface="Arial" pitchFamily="34" charset="0"/>
                <a:cs typeface="Arial" pitchFamily="34" charset="0"/>
              </a:rPr>
              <a:t>CALIOP data March 15-June 15 2007-10</a:t>
            </a:r>
            <a:endParaRPr lang="en-US" sz="1600" b="1" dirty="0"/>
          </a:p>
        </p:txBody>
      </p:sp>
      <p:sp>
        <p:nvSpPr>
          <p:cNvPr id="14" name="TextBox 13"/>
          <p:cNvSpPr txBox="1"/>
          <p:nvPr/>
        </p:nvSpPr>
        <p:spPr>
          <a:xfrm>
            <a:off x="6629400" y="6138446"/>
            <a:ext cx="609600" cy="338554"/>
          </a:xfrm>
          <a:prstGeom prst="rect">
            <a:avLst/>
          </a:prstGeom>
          <a:noFill/>
        </p:spPr>
        <p:txBody>
          <a:bodyPr wrap="square" rtlCol="0">
            <a:spAutoFit/>
          </a:bodyPr>
          <a:lstStyle/>
          <a:p>
            <a:r>
              <a:rPr lang="en-US" sz="1600" dirty="0" smtClean="0"/>
              <a:t>km</a:t>
            </a:r>
            <a:r>
              <a:rPr lang="en-US" sz="1600" baseline="30000" dirty="0" smtClean="0"/>
              <a:t>-1</a:t>
            </a:r>
            <a:endParaRPr lang="en-US" sz="1600" baseline="30000" dirty="0"/>
          </a:p>
        </p:txBody>
      </p:sp>
      <p:sp>
        <p:nvSpPr>
          <p:cNvPr id="15" name="TextBox 14"/>
          <p:cNvSpPr txBox="1"/>
          <p:nvPr/>
        </p:nvSpPr>
        <p:spPr>
          <a:xfrm>
            <a:off x="7383582" y="5410200"/>
            <a:ext cx="1806905" cy="1077218"/>
          </a:xfrm>
          <a:prstGeom prst="rect">
            <a:avLst/>
          </a:prstGeom>
          <a:noFill/>
        </p:spPr>
        <p:txBody>
          <a:bodyPr wrap="none" rtlCol="0">
            <a:spAutoFit/>
          </a:bodyPr>
          <a:lstStyle/>
          <a:p>
            <a:r>
              <a:rPr lang="en-US" sz="1600" dirty="0" smtClean="0"/>
              <a:t>EHP hypothesis</a:t>
            </a:r>
          </a:p>
          <a:p>
            <a:r>
              <a:rPr lang="en-US" sz="1600" dirty="0" smtClean="0"/>
              <a:t>Lau et al 2006, </a:t>
            </a:r>
          </a:p>
          <a:p>
            <a:r>
              <a:rPr lang="en-US" sz="1600" dirty="0" smtClean="0"/>
              <a:t>2008,  Lau  and Kim</a:t>
            </a:r>
          </a:p>
          <a:p>
            <a:r>
              <a:rPr lang="en-US" sz="1600" dirty="0" smtClean="0"/>
              <a:t>2010</a:t>
            </a:r>
            <a:endParaRPr lang="en-US" sz="1600" dirty="0"/>
          </a:p>
        </p:txBody>
      </p:sp>
      <p:sp>
        <p:nvSpPr>
          <p:cNvPr id="16" name="Slide Number Placeholder 15"/>
          <p:cNvSpPr>
            <a:spLocks noGrp="1"/>
          </p:cNvSpPr>
          <p:nvPr>
            <p:ph type="sldNum" sz="quarter" idx="12"/>
          </p:nvPr>
        </p:nvSpPr>
        <p:spPr/>
        <p:txBody>
          <a:bodyPr/>
          <a:lstStyle/>
          <a:p>
            <a:fld id="{E551EC36-5272-4A1F-A856-9380A8172CAC}"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43"/>
          <p:cNvSpPr>
            <a:spLocks noChangeArrowheads="1"/>
          </p:cNvSpPr>
          <p:nvPr/>
        </p:nvSpPr>
        <p:spPr bwMode="auto">
          <a:xfrm>
            <a:off x="3505200" y="4800600"/>
            <a:ext cx="762000" cy="228600"/>
          </a:xfrm>
          <a:prstGeom prst="rightArrow">
            <a:avLst>
              <a:gd name="adj1" fmla="val 50000"/>
              <a:gd name="adj2" fmla="val 83333"/>
            </a:avLst>
          </a:prstGeom>
          <a:solidFill>
            <a:srgbClr val="FF9900"/>
          </a:solidFill>
          <a:ln w="9525">
            <a:solidFill>
              <a:schemeClr val="tx1"/>
            </a:solidFill>
            <a:miter lim="800000"/>
            <a:headEnd/>
            <a:tailEnd/>
          </a:ln>
        </p:spPr>
        <p:txBody>
          <a:bodyPr wrap="none" anchor="ctr"/>
          <a:lstStyle/>
          <a:p>
            <a:endParaRPr lang="en-US"/>
          </a:p>
        </p:txBody>
      </p:sp>
      <p:sp>
        <p:nvSpPr>
          <p:cNvPr id="27652" name="Rectangle 2"/>
          <p:cNvSpPr>
            <a:spLocks noChangeArrowheads="1"/>
          </p:cNvSpPr>
          <p:nvPr/>
        </p:nvSpPr>
        <p:spPr bwMode="auto">
          <a:xfrm>
            <a:off x="144463" y="455613"/>
            <a:ext cx="8964612" cy="381000"/>
          </a:xfrm>
          <a:prstGeom prst="rect">
            <a:avLst/>
          </a:prstGeom>
          <a:noFill/>
          <a:ln w="9525">
            <a:noFill/>
            <a:miter lim="800000"/>
            <a:headEnd/>
            <a:tailEnd/>
          </a:ln>
        </p:spPr>
        <p:txBody>
          <a:bodyPr anchor="ctr"/>
          <a:lstStyle/>
          <a:p>
            <a:pPr algn="ctr"/>
            <a:r>
              <a:rPr lang="en-US" altLang="ja-JP" dirty="0">
                <a:solidFill>
                  <a:schemeClr val="tx2"/>
                </a:solidFill>
                <a:latin typeface="Tahoma" pitchFamily="34" charset="0"/>
                <a:ea typeface="ＭＳ Ｐゴシック" pitchFamily="34" charset="-128"/>
              </a:rPr>
              <a:t>The Elevated Heat </a:t>
            </a:r>
            <a:r>
              <a:rPr lang="en-US" altLang="ja-JP" dirty="0" smtClean="0">
                <a:solidFill>
                  <a:schemeClr val="tx2"/>
                </a:solidFill>
                <a:latin typeface="Tahoma" pitchFamily="34" charset="0"/>
                <a:ea typeface="ＭＳ Ｐゴシック" pitchFamily="34" charset="-128"/>
              </a:rPr>
              <a:t>Pump (EHP) </a:t>
            </a:r>
            <a:r>
              <a:rPr lang="en-US" altLang="ja-JP" dirty="0">
                <a:solidFill>
                  <a:schemeClr val="tx2"/>
                </a:solidFill>
                <a:latin typeface="Tahoma" pitchFamily="34" charset="0"/>
                <a:ea typeface="ＭＳ Ｐゴシック" pitchFamily="34" charset="-128"/>
              </a:rPr>
              <a:t>Hypothesis </a:t>
            </a:r>
            <a:br>
              <a:rPr lang="en-US" altLang="ja-JP" dirty="0">
                <a:solidFill>
                  <a:schemeClr val="tx2"/>
                </a:solidFill>
                <a:latin typeface="Tahoma" pitchFamily="34" charset="0"/>
                <a:ea typeface="ＭＳ Ｐゴシック" pitchFamily="34" charset="-128"/>
              </a:rPr>
            </a:br>
            <a:r>
              <a:rPr lang="en-US" altLang="ja-JP" sz="1400" dirty="0">
                <a:solidFill>
                  <a:schemeClr val="tx2"/>
                </a:solidFill>
                <a:latin typeface="Tahoma" pitchFamily="34" charset="0"/>
                <a:ea typeface="ＭＳ Ｐゴシック" pitchFamily="34" charset="-128"/>
              </a:rPr>
              <a:t>(Lau et al. 2006, Lau and Kim 2006, Lau et al. </a:t>
            </a:r>
            <a:r>
              <a:rPr lang="en-US" altLang="ja-JP" sz="1400" dirty="0" smtClean="0">
                <a:solidFill>
                  <a:schemeClr val="tx2"/>
                </a:solidFill>
                <a:latin typeface="Tahoma" pitchFamily="34" charset="0"/>
                <a:ea typeface="ＭＳ Ｐゴシック" pitchFamily="34" charset="-128"/>
              </a:rPr>
              <a:t>2008 &gt; 450 citations)</a:t>
            </a:r>
            <a:endParaRPr lang="en-US" altLang="ja-JP" sz="1400" dirty="0">
              <a:solidFill>
                <a:schemeClr val="tx2"/>
              </a:solidFill>
              <a:latin typeface="Tahoma" pitchFamily="34" charset="0"/>
              <a:ea typeface="ＭＳ Ｐゴシック" pitchFamily="34" charset="-128"/>
            </a:endParaRPr>
          </a:p>
        </p:txBody>
      </p:sp>
      <p:pic>
        <p:nvPicPr>
          <p:cNvPr id="27653" name="Picture 3"/>
          <p:cNvPicPr>
            <a:picLocks noChangeAspect="1" noChangeArrowheads="1"/>
          </p:cNvPicPr>
          <p:nvPr/>
        </p:nvPicPr>
        <p:blipFill>
          <a:blip r:embed="rId3" cstate="print"/>
          <a:srcRect l="21425" t="20598" r="7159" b="29707"/>
          <a:stretch>
            <a:fillRect/>
          </a:stretch>
        </p:blipFill>
        <p:spPr bwMode="auto">
          <a:xfrm>
            <a:off x="2209800" y="1066800"/>
            <a:ext cx="4897438" cy="2724150"/>
          </a:xfrm>
          <a:prstGeom prst="rect">
            <a:avLst/>
          </a:prstGeom>
          <a:noFill/>
          <a:ln w="9525">
            <a:noFill/>
            <a:miter lim="800000"/>
            <a:headEnd/>
            <a:tailEnd/>
          </a:ln>
        </p:spPr>
      </p:pic>
      <p:sp>
        <p:nvSpPr>
          <p:cNvPr id="27654" name="Oval 4"/>
          <p:cNvSpPr>
            <a:spLocks noChangeArrowheads="1"/>
          </p:cNvSpPr>
          <p:nvPr/>
        </p:nvSpPr>
        <p:spPr bwMode="auto">
          <a:xfrm>
            <a:off x="4343400" y="1371600"/>
            <a:ext cx="1223963" cy="287338"/>
          </a:xfrm>
          <a:prstGeom prst="ellipse">
            <a:avLst/>
          </a:prstGeom>
          <a:solidFill>
            <a:srgbClr val="FF0000">
              <a:alpha val="50195"/>
            </a:srgbClr>
          </a:solidFill>
          <a:ln w="9525">
            <a:solidFill>
              <a:srgbClr val="FF9933"/>
            </a:solidFill>
            <a:round/>
            <a:headEnd/>
            <a:tailEnd/>
          </a:ln>
        </p:spPr>
        <p:txBody>
          <a:bodyPr wrap="none" anchor="ctr"/>
          <a:lstStyle/>
          <a:p>
            <a:endParaRPr lang="en-US"/>
          </a:p>
        </p:txBody>
      </p:sp>
      <p:pic>
        <p:nvPicPr>
          <p:cNvPr id="27655" name="Picture 12"/>
          <p:cNvPicPr>
            <a:picLocks noChangeAspect="1" noChangeArrowheads="1"/>
          </p:cNvPicPr>
          <p:nvPr/>
        </p:nvPicPr>
        <p:blipFill>
          <a:blip r:embed="rId3" cstate="print"/>
          <a:srcRect l="21425" t="20598" r="7159" b="29707"/>
          <a:stretch>
            <a:fillRect/>
          </a:stretch>
        </p:blipFill>
        <p:spPr bwMode="auto">
          <a:xfrm>
            <a:off x="2195513" y="4087813"/>
            <a:ext cx="4897437" cy="2725737"/>
          </a:xfrm>
          <a:prstGeom prst="rect">
            <a:avLst/>
          </a:prstGeom>
          <a:noFill/>
          <a:ln w="9525">
            <a:noFill/>
            <a:miter lim="800000"/>
            <a:headEnd/>
            <a:tailEnd/>
          </a:ln>
        </p:spPr>
      </p:pic>
      <p:sp>
        <p:nvSpPr>
          <p:cNvPr id="27656" name="Oval 13"/>
          <p:cNvSpPr>
            <a:spLocks noChangeArrowheads="1"/>
          </p:cNvSpPr>
          <p:nvPr/>
        </p:nvSpPr>
        <p:spPr bwMode="auto">
          <a:xfrm>
            <a:off x="4343400" y="4114800"/>
            <a:ext cx="1439863" cy="690563"/>
          </a:xfrm>
          <a:prstGeom prst="ellipse">
            <a:avLst/>
          </a:prstGeom>
          <a:solidFill>
            <a:srgbClr val="FF0000">
              <a:alpha val="50195"/>
            </a:srgbClr>
          </a:solidFill>
          <a:ln w="9525">
            <a:solidFill>
              <a:schemeClr val="bg1"/>
            </a:solidFill>
            <a:round/>
            <a:headEnd/>
            <a:tailEnd/>
          </a:ln>
        </p:spPr>
        <p:txBody>
          <a:bodyPr wrap="none" anchor="ctr"/>
          <a:lstStyle/>
          <a:p>
            <a:pPr algn="ctr"/>
            <a:endParaRPr lang="en-US">
              <a:solidFill>
                <a:srgbClr val="FF0000"/>
              </a:solidFill>
            </a:endParaRPr>
          </a:p>
        </p:txBody>
      </p:sp>
      <p:sp>
        <p:nvSpPr>
          <p:cNvPr id="27657" name="Freeform 14"/>
          <p:cNvSpPr>
            <a:spLocks/>
          </p:cNvSpPr>
          <p:nvPr/>
        </p:nvSpPr>
        <p:spPr bwMode="auto">
          <a:xfrm>
            <a:off x="4876800" y="4572000"/>
            <a:ext cx="398463" cy="706438"/>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7658" name="Freeform 15"/>
          <p:cNvSpPr>
            <a:spLocks/>
          </p:cNvSpPr>
          <p:nvPr/>
        </p:nvSpPr>
        <p:spPr bwMode="auto">
          <a:xfrm>
            <a:off x="5300663" y="4514850"/>
            <a:ext cx="381000" cy="792163"/>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7659" name="Freeform 16"/>
          <p:cNvSpPr>
            <a:spLocks/>
          </p:cNvSpPr>
          <p:nvPr/>
        </p:nvSpPr>
        <p:spPr bwMode="auto">
          <a:xfrm>
            <a:off x="3048000" y="5105400"/>
            <a:ext cx="2971800" cy="738188"/>
          </a:xfrm>
          <a:custGeom>
            <a:avLst/>
            <a:gdLst>
              <a:gd name="T0" fmla="*/ 2147483647 w 2546"/>
              <a:gd name="T1" fmla="*/ 2147483647 h 792"/>
              <a:gd name="T2" fmla="*/ 2147483647 w 2546"/>
              <a:gd name="T3" fmla="*/ 2147483647 h 792"/>
              <a:gd name="T4" fmla="*/ 2147483647 w 2546"/>
              <a:gd name="T5" fmla="*/ 2147483647 h 792"/>
              <a:gd name="T6" fmla="*/ 2147483647 w 2546"/>
              <a:gd name="T7" fmla="*/ 2147483647 h 792"/>
              <a:gd name="T8" fmla="*/ 2147483647 w 2546"/>
              <a:gd name="T9" fmla="*/ 2147483647 h 792"/>
              <a:gd name="T10" fmla="*/ 2147483647 w 2546"/>
              <a:gd name="T11" fmla="*/ 2147483647 h 792"/>
              <a:gd name="T12" fmla="*/ 2147483647 w 2546"/>
              <a:gd name="T13" fmla="*/ 2147483647 h 792"/>
              <a:gd name="T14" fmla="*/ 2147483647 w 2546"/>
              <a:gd name="T15" fmla="*/ 2147483647 h 792"/>
              <a:gd name="T16" fmla="*/ 2147483647 w 2546"/>
              <a:gd name="T17" fmla="*/ 2147483647 h 792"/>
              <a:gd name="T18" fmla="*/ 2147483647 w 2546"/>
              <a:gd name="T19" fmla="*/ 2147483647 h 792"/>
              <a:gd name="T20" fmla="*/ 2147483647 w 2546"/>
              <a:gd name="T21" fmla="*/ 2147483647 h 792"/>
              <a:gd name="T22" fmla="*/ 2147483647 w 2546"/>
              <a:gd name="T23" fmla="*/ 2147483647 h 792"/>
              <a:gd name="T24" fmla="*/ 2147483647 w 2546"/>
              <a:gd name="T25" fmla="*/ 2147483647 h 792"/>
              <a:gd name="T26" fmla="*/ 2147483647 w 2546"/>
              <a:gd name="T27" fmla="*/ 2147483647 h 792"/>
              <a:gd name="T28" fmla="*/ 2147483647 w 2546"/>
              <a:gd name="T29" fmla="*/ 2147483647 h 792"/>
              <a:gd name="T30" fmla="*/ 2147483647 w 2546"/>
              <a:gd name="T31" fmla="*/ 2147483647 h 792"/>
              <a:gd name="T32" fmla="*/ 2147483647 w 2546"/>
              <a:gd name="T33" fmla="*/ 2147483647 h 792"/>
              <a:gd name="T34" fmla="*/ 2147483647 w 2546"/>
              <a:gd name="T35" fmla="*/ 2147483647 h 792"/>
              <a:gd name="T36" fmla="*/ 2147483647 w 2546"/>
              <a:gd name="T37" fmla="*/ 2147483647 h 792"/>
              <a:gd name="T38" fmla="*/ 2147483647 w 2546"/>
              <a:gd name="T39" fmla="*/ 2147483647 h 792"/>
              <a:gd name="T40" fmla="*/ 2147483647 w 2546"/>
              <a:gd name="T41" fmla="*/ 2147483647 h 792"/>
              <a:gd name="T42" fmla="*/ 2147483647 w 2546"/>
              <a:gd name="T43" fmla="*/ 2147483647 h 792"/>
              <a:gd name="T44" fmla="*/ 2147483647 w 2546"/>
              <a:gd name="T45" fmla="*/ 2147483647 h 792"/>
              <a:gd name="T46" fmla="*/ 2147483647 w 2546"/>
              <a:gd name="T47" fmla="*/ 2147483647 h 792"/>
              <a:gd name="T48" fmla="*/ 2147483647 w 2546"/>
              <a:gd name="T49" fmla="*/ 2147483647 h 792"/>
              <a:gd name="T50" fmla="*/ 2147483647 w 2546"/>
              <a:gd name="T51" fmla="*/ 2147483647 h 792"/>
              <a:gd name="T52" fmla="*/ 2147483647 w 2546"/>
              <a:gd name="T53" fmla="*/ 2147483647 h 792"/>
              <a:gd name="T54" fmla="*/ 2147483647 w 2546"/>
              <a:gd name="T55" fmla="*/ 2147483647 h 792"/>
              <a:gd name="T56" fmla="*/ 2147483647 w 2546"/>
              <a:gd name="T57" fmla="*/ 2147483647 h 792"/>
              <a:gd name="T58" fmla="*/ 2147483647 w 2546"/>
              <a:gd name="T59" fmla="*/ 2147483647 h 792"/>
              <a:gd name="T60" fmla="*/ 2147483647 w 2546"/>
              <a:gd name="T61" fmla="*/ 2147483647 h 792"/>
              <a:gd name="T62" fmla="*/ 2147483647 w 2546"/>
              <a:gd name="T63" fmla="*/ 2147483647 h 792"/>
              <a:gd name="T64" fmla="*/ 2147483647 w 2546"/>
              <a:gd name="T65" fmla="*/ 2147483647 h 792"/>
              <a:gd name="T66" fmla="*/ 2147483647 w 2546"/>
              <a:gd name="T67" fmla="*/ 2147483647 h 792"/>
              <a:gd name="T68" fmla="*/ 2147483647 w 2546"/>
              <a:gd name="T69" fmla="*/ 2147483647 h 792"/>
              <a:gd name="T70" fmla="*/ 2147483647 w 2546"/>
              <a:gd name="T71" fmla="*/ 2147483647 h 792"/>
              <a:gd name="T72" fmla="*/ 2147483647 w 2546"/>
              <a:gd name="T73" fmla="*/ 2147483647 h 792"/>
              <a:gd name="T74" fmla="*/ 2147483647 w 2546"/>
              <a:gd name="T75" fmla="*/ 2147483647 h 792"/>
              <a:gd name="T76" fmla="*/ 2147483647 w 2546"/>
              <a:gd name="T77" fmla="*/ 2147483647 h 792"/>
              <a:gd name="T78" fmla="*/ 2147483647 w 2546"/>
              <a:gd name="T79" fmla="*/ 0 h 792"/>
              <a:gd name="T80" fmla="*/ 2147483647 w 2546"/>
              <a:gd name="T81" fmla="*/ 2147483647 h 792"/>
              <a:gd name="T82" fmla="*/ 2147483647 w 2546"/>
              <a:gd name="T83" fmla="*/ 2147483647 h 7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46"/>
              <a:gd name="T127" fmla="*/ 0 h 792"/>
              <a:gd name="T128" fmla="*/ 2546 w 2546"/>
              <a:gd name="T129" fmla="*/ 792 h 7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46" h="792">
                <a:moveTo>
                  <a:pt x="1953" y="6"/>
                </a:moveTo>
                <a:cubicBezTo>
                  <a:pt x="1960" y="16"/>
                  <a:pt x="1999" y="37"/>
                  <a:pt x="2013" y="42"/>
                </a:cubicBezTo>
                <a:cubicBezTo>
                  <a:pt x="2021" y="54"/>
                  <a:pt x="2041" y="67"/>
                  <a:pt x="2055" y="72"/>
                </a:cubicBezTo>
                <a:cubicBezTo>
                  <a:pt x="2061" y="74"/>
                  <a:pt x="2073" y="78"/>
                  <a:pt x="2073" y="78"/>
                </a:cubicBezTo>
                <a:cubicBezTo>
                  <a:pt x="2067" y="101"/>
                  <a:pt x="2055" y="92"/>
                  <a:pt x="2037" y="102"/>
                </a:cubicBezTo>
                <a:cubicBezTo>
                  <a:pt x="2002" y="121"/>
                  <a:pt x="2036" y="108"/>
                  <a:pt x="2001" y="120"/>
                </a:cubicBezTo>
                <a:cubicBezTo>
                  <a:pt x="1982" y="126"/>
                  <a:pt x="1964" y="139"/>
                  <a:pt x="1947" y="150"/>
                </a:cubicBezTo>
                <a:cubicBezTo>
                  <a:pt x="1942" y="154"/>
                  <a:pt x="1935" y="154"/>
                  <a:pt x="1929" y="156"/>
                </a:cubicBezTo>
                <a:cubicBezTo>
                  <a:pt x="1919" y="159"/>
                  <a:pt x="1904" y="172"/>
                  <a:pt x="1893" y="177"/>
                </a:cubicBezTo>
                <a:cubicBezTo>
                  <a:pt x="1884" y="181"/>
                  <a:pt x="1874" y="181"/>
                  <a:pt x="1866" y="186"/>
                </a:cubicBezTo>
                <a:cubicBezTo>
                  <a:pt x="1840" y="203"/>
                  <a:pt x="1816" y="210"/>
                  <a:pt x="1785" y="213"/>
                </a:cubicBezTo>
                <a:cubicBezTo>
                  <a:pt x="1723" y="234"/>
                  <a:pt x="1652" y="248"/>
                  <a:pt x="1587" y="255"/>
                </a:cubicBezTo>
                <a:cubicBezTo>
                  <a:pt x="1540" y="271"/>
                  <a:pt x="1492" y="275"/>
                  <a:pt x="1443" y="279"/>
                </a:cubicBezTo>
                <a:cubicBezTo>
                  <a:pt x="1399" y="294"/>
                  <a:pt x="1363" y="295"/>
                  <a:pt x="1314" y="297"/>
                </a:cubicBezTo>
                <a:cubicBezTo>
                  <a:pt x="1277" y="309"/>
                  <a:pt x="1160" y="290"/>
                  <a:pt x="1119" y="288"/>
                </a:cubicBezTo>
                <a:cubicBezTo>
                  <a:pt x="1092" y="279"/>
                  <a:pt x="1083" y="268"/>
                  <a:pt x="1053" y="264"/>
                </a:cubicBezTo>
                <a:cubicBezTo>
                  <a:pt x="1004" y="248"/>
                  <a:pt x="956" y="234"/>
                  <a:pt x="906" y="231"/>
                </a:cubicBezTo>
                <a:cubicBezTo>
                  <a:pt x="841" y="220"/>
                  <a:pt x="791" y="226"/>
                  <a:pt x="717" y="228"/>
                </a:cubicBezTo>
                <a:cubicBezTo>
                  <a:pt x="706" y="245"/>
                  <a:pt x="689" y="241"/>
                  <a:pt x="669" y="243"/>
                </a:cubicBezTo>
                <a:cubicBezTo>
                  <a:pt x="650" y="256"/>
                  <a:pt x="628" y="256"/>
                  <a:pt x="606" y="261"/>
                </a:cubicBezTo>
                <a:cubicBezTo>
                  <a:pt x="580" y="268"/>
                  <a:pt x="554" y="276"/>
                  <a:pt x="528" y="285"/>
                </a:cubicBezTo>
                <a:cubicBezTo>
                  <a:pt x="473" y="303"/>
                  <a:pt x="420" y="324"/>
                  <a:pt x="366" y="342"/>
                </a:cubicBezTo>
                <a:cubicBezTo>
                  <a:pt x="356" y="345"/>
                  <a:pt x="348" y="354"/>
                  <a:pt x="339" y="360"/>
                </a:cubicBezTo>
                <a:cubicBezTo>
                  <a:pt x="329" y="366"/>
                  <a:pt x="311" y="368"/>
                  <a:pt x="300" y="372"/>
                </a:cubicBezTo>
                <a:cubicBezTo>
                  <a:pt x="291" y="375"/>
                  <a:pt x="274" y="386"/>
                  <a:pt x="261" y="390"/>
                </a:cubicBezTo>
                <a:cubicBezTo>
                  <a:pt x="243" y="417"/>
                  <a:pt x="231" y="413"/>
                  <a:pt x="201" y="423"/>
                </a:cubicBezTo>
                <a:cubicBezTo>
                  <a:pt x="184" y="429"/>
                  <a:pt x="172" y="437"/>
                  <a:pt x="156" y="447"/>
                </a:cubicBezTo>
                <a:cubicBezTo>
                  <a:pt x="143" y="455"/>
                  <a:pt x="124" y="454"/>
                  <a:pt x="111" y="462"/>
                </a:cubicBezTo>
                <a:cubicBezTo>
                  <a:pt x="97" y="472"/>
                  <a:pt x="82" y="479"/>
                  <a:pt x="66" y="486"/>
                </a:cubicBezTo>
                <a:cubicBezTo>
                  <a:pt x="56" y="490"/>
                  <a:pt x="30" y="510"/>
                  <a:pt x="30" y="510"/>
                </a:cubicBezTo>
                <a:cubicBezTo>
                  <a:pt x="20" y="525"/>
                  <a:pt x="6" y="504"/>
                  <a:pt x="0" y="522"/>
                </a:cubicBezTo>
                <a:cubicBezTo>
                  <a:pt x="4" y="572"/>
                  <a:pt x="15" y="578"/>
                  <a:pt x="27" y="615"/>
                </a:cubicBezTo>
                <a:cubicBezTo>
                  <a:pt x="31" y="660"/>
                  <a:pt x="40" y="656"/>
                  <a:pt x="51" y="690"/>
                </a:cubicBezTo>
                <a:cubicBezTo>
                  <a:pt x="55" y="719"/>
                  <a:pt x="63" y="774"/>
                  <a:pt x="90" y="792"/>
                </a:cubicBezTo>
                <a:cubicBezTo>
                  <a:pt x="96" y="788"/>
                  <a:pt x="99" y="780"/>
                  <a:pt x="105" y="777"/>
                </a:cubicBezTo>
                <a:cubicBezTo>
                  <a:pt x="127" y="766"/>
                  <a:pt x="159" y="773"/>
                  <a:pt x="180" y="759"/>
                </a:cubicBezTo>
                <a:cubicBezTo>
                  <a:pt x="209" y="740"/>
                  <a:pt x="238" y="719"/>
                  <a:pt x="270" y="705"/>
                </a:cubicBezTo>
                <a:cubicBezTo>
                  <a:pt x="292" y="695"/>
                  <a:pt x="322" y="691"/>
                  <a:pt x="342" y="678"/>
                </a:cubicBezTo>
                <a:cubicBezTo>
                  <a:pt x="383" y="651"/>
                  <a:pt x="430" y="634"/>
                  <a:pt x="477" y="618"/>
                </a:cubicBezTo>
                <a:cubicBezTo>
                  <a:pt x="503" y="609"/>
                  <a:pt x="532" y="588"/>
                  <a:pt x="558" y="576"/>
                </a:cubicBezTo>
                <a:cubicBezTo>
                  <a:pt x="587" y="563"/>
                  <a:pt x="620" y="557"/>
                  <a:pt x="651" y="549"/>
                </a:cubicBezTo>
                <a:cubicBezTo>
                  <a:pt x="668" y="545"/>
                  <a:pt x="680" y="530"/>
                  <a:pt x="696" y="525"/>
                </a:cubicBezTo>
                <a:cubicBezTo>
                  <a:pt x="722" y="517"/>
                  <a:pt x="752" y="513"/>
                  <a:pt x="780" y="510"/>
                </a:cubicBezTo>
                <a:cubicBezTo>
                  <a:pt x="817" y="501"/>
                  <a:pt x="837" y="497"/>
                  <a:pt x="879" y="495"/>
                </a:cubicBezTo>
                <a:cubicBezTo>
                  <a:pt x="920" y="481"/>
                  <a:pt x="972" y="491"/>
                  <a:pt x="1011" y="492"/>
                </a:cubicBezTo>
                <a:cubicBezTo>
                  <a:pt x="1068" y="485"/>
                  <a:pt x="1131" y="516"/>
                  <a:pt x="1185" y="534"/>
                </a:cubicBezTo>
                <a:cubicBezTo>
                  <a:pt x="1201" y="539"/>
                  <a:pt x="1222" y="551"/>
                  <a:pt x="1239" y="552"/>
                </a:cubicBezTo>
                <a:cubicBezTo>
                  <a:pt x="1280" y="554"/>
                  <a:pt x="1321" y="557"/>
                  <a:pt x="1362" y="561"/>
                </a:cubicBezTo>
                <a:cubicBezTo>
                  <a:pt x="1426" y="558"/>
                  <a:pt x="1490" y="552"/>
                  <a:pt x="1554" y="549"/>
                </a:cubicBezTo>
                <a:cubicBezTo>
                  <a:pt x="1565" y="546"/>
                  <a:pt x="1576" y="543"/>
                  <a:pt x="1587" y="540"/>
                </a:cubicBezTo>
                <a:cubicBezTo>
                  <a:pt x="1611" y="524"/>
                  <a:pt x="1624" y="530"/>
                  <a:pt x="1659" y="528"/>
                </a:cubicBezTo>
                <a:cubicBezTo>
                  <a:pt x="1696" y="503"/>
                  <a:pt x="1716" y="512"/>
                  <a:pt x="1773" y="510"/>
                </a:cubicBezTo>
                <a:cubicBezTo>
                  <a:pt x="1786" y="511"/>
                  <a:pt x="1791" y="505"/>
                  <a:pt x="1803" y="501"/>
                </a:cubicBezTo>
                <a:cubicBezTo>
                  <a:pt x="1809" y="499"/>
                  <a:pt x="1816" y="501"/>
                  <a:pt x="1818" y="495"/>
                </a:cubicBezTo>
                <a:cubicBezTo>
                  <a:pt x="1820" y="489"/>
                  <a:pt x="1829" y="487"/>
                  <a:pt x="1836" y="486"/>
                </a:cubicBezTo>
                <a:cubicBezTo>
                  <a:pt x="1862" y="482"/>
                  <a:pt x="1914" y="480"/>
                  <a:pt x="1914" y="480"/>
                </a:cubicBezTo>
                <a:cubicBezTo>
                  <a:pt x="1923" y="467"/>
                  <a:pt x="1958" y="459"/>
                  <a:pt x="1974" y="456"/>
                </a:cubicBezTo>
                <a:cubicBezTo>
                  <a:pt x="1985" y="439"/>
                  <a:pt x="2003" y="433"/>
                  <a:pt x="2022" y="429"/>
                </a:cubicBezTo>
                <a:cubicBezTo>
                  <a:pt x="2036" y="408"/>
                  <a:pt x="2056" y="411"/>
                  <a:pt x="2079" y="405"/>
                </a:cubicBezTo>
                <a:cubicBezTo>
                  <a:pt x="2087" y="400"/>
                  <a:pt x="2097" y="394"/>
                  <a:pt x="2106" y="390"/>
                </a:cubicBezTo>
                <a:cubicBezTo>
                  <a:pt x="2112" y="387"/>
                  <a:pt x="2124" y="384"/>
                  <a:pt x="2124" y="384"/>
                </a:cubicBezTo>
                <a:cubicBezTo>
                  <a:pt x="2145" y="363"/>
                  <a:pt x="2142" y="364"/>
                  <a:pt x="2172" y="360"/>
                </a:cubicBezTo>
                <a:cubicBezTo>
                  <a:pt x="2174" y="357"/>
                  <a:pt x="2174" y="351"/>
                  <a:pt x="2178" y="351"/>
                </a:cubicBezTo>
                <a:cubicBezTo>
                  <a:pt x="2181" y="351"/>
                  <a:pt x="2180" y="357"/>
                  <a:pt x="2181" y="360"/>
                </a:cubicBezTo>
                <a:cubicBezTo>
                  <a:pt x="2190" y="392"/>
                  <a:pt x="2176" y="347"/>
                  <a:pt x="2190" y="390"/>
                </a:cubicBezTo>
                <a:cubicBezTo>
                  <a:pt x="2192" y="397"/>
                  <a:pt x="2200" y="401"/>
                  <a:pt x="2202" y="408"/>
                </a:cubicBezTo>
                <a:cubicBezTo>
                  <a:pt x="2212" y="438"/>
                  <a:pt x="2218" y="467"/>
                  <a:pt x="2223" y="498"/>
                </a:cubicBezTo>
                <a:cubicBezTo>
                  <a:pt x="2225" y="480"/>
                  <a:pt x="2225" y="466"/>
                  <a:pt x="2241" y="456"/>
                </a:cubicBezTo>
                <a:cubicBezTo>
                  <a:pt x="2246" y="453"/>
                  <a:pt x="2259" y="450"/>
                  <a:pt x="2259" y="450"/>
                </a:cubicBezTo>
                <a:cubicBezTo>
                  <a:pt x="2261" y="444"/>
                  <a:pt x="2261" y="437"/>
                  <a:pt x="2265" y="432"/>
                </a:cubicBezTo>
                <a:cubicBezTo>
                  <a:pt x="2269" y="426"/>
                  <a:pt x="2277" y="414"/>
                  <a:pt x="2277" y="414"/>
                </a:cubicBezTo>
                <a:cubicBezTo>
                  <a:pt x="2288" y="370"/>
                  <a:pt x="2304" y="336"/>
                  <a:pt x="2337" y="303"/>
                </a:cubicBezTo>
                <a:cubicBezTo>
                  <a:pt x="2372" y="268"/>
                  <a:pt x="2332" y="296"/>
                  <a:pt x="2358" y="279"/>
                </a:cubicBezTo>
                <a:cubicBezTo>
                  <a:pt x="2362" y="268"/>
                  <a:pt x="2369" y="264"/>
                  <a:pt x="2373" y="252"/>
                </a:cubicBezTo>
                <a:cubicBezTo>
                  <a:pt x="2387" y="210"/>
                  <a:pt x="2421" y="172"/>
                  <a:pt x="2445" y="135"/>
                </a:cubicBezTo>
                <a:cubicBezTo>
                  <a:pt x="2455" y="120"/>
                  <a:pt x="2465" y="105"/>
                  <a:pt x="2475" y="90"/>
                </a:cubicBezTo>
                <a:cubicBezTo>
                  <a:pt x="2479" y="84"/>
                  <a:pt x="2483" y="78"/>
                  <a:pt x="2487" y="72"/>
                </a:cubicBezTo>
                <a:cubicBezTo>
                  <a:pt x="2489" y="69"/>
                  <a:pt x="2493" y="63"/>
                  <a:pt x="2493" y="63"/>
                </a:cubicBezTo>
                <a:cubicBezTo>
                  <a:pt x="2498" y="44"/>
                  <a:pt x="2506" y="26"/>
                  <a:pt x="2523" y="15"/>
                </a:cubicBezTo>
                <a:cubicBezTo>
                  <a:pt x="2532" y="1"/>
                  <a:pt x="2546" y="6"/>
                  <a:pt x="2529" y="0"/>
                </a:cubicBezTo>
                <a:cubicBezTo>
                  <a:pt x="2513" y="5"/>
                  <a:pt x="2488" y="1"/>
                  <a:pt x="2472" y="6"/>
                </a:cubicBezTo>
                <a:cubicBezTo>
                  <a:pt x="2405" y="4"/>
                  <a:pt x="2355" y="10"/>
                  <a:pt x="2289" y="6"/>
                </a:cubicBezTo>
                <a:cubicBezTo>
                  <a:pt x="2062" y="13"/>
                  <a:pt x="2155" y="15"/>
                  <a:pt x="2010" y="9"/>
                </a:cubicBezTo>
                <a:cubicBezTo>
                  <a:pt x="1973" y="5"/>
                  <a:pt x="1992" y="6"/>
                  <a:pt x="1953" y="6"/>
                </a:cubicBezTo>
                <a:close/>
              </a:path>
            </a:pathLst>
          </a:custGeom>
          <a:solidFill>
            <a:srgbClr val="92D050">
              <a:alpha val="50195"/>
            </a:srgbClr>
          </a:solidFill>
          <a:ln w="9525" cap="flat" cmpd="sng">
            <a:solidFill>
              <a:schemeClr val="tx1"/>
            </a:solidFill>
            <a:prstDash val="solid"/>
            <a:round/>
            <a:headEnd type="none" w="med" len="med"/>
            <a:tailEnd type="none" w="med" len="med"/>
          </a:ln>
        </p:spPr>
        <p:txBody>
          <a:bodyPr>
            <a:spAutoFit/>
          </a:bodyPr>
          <a:lstStyle/>
          <a:p>
            <a:endParaRPr lang="en-US"/>
          </a:p>
        </p:txBody>
      </p:sp>
      <p:grpSp>
        <p:nvGrpSpPr>
          <p:cNvPr id="2" name="Group 61"/>
          <p:cNvGrpSpPr>
            <a:grpSpLocks/>
          </p:cNvGrpSpPr>
          <p:nvPr/>
        </p:nvGrpSpPr>
        <p:grpSpPr bwMode="auto">
          <a:xfrm>
            <a:off x="2514600" y="5105400"/>
            <a:ext cx="3505200" cy="1371600"/>
            <a:chOff x="2514600" y="5105400"/>
            <a:chExt cx="3505200" cy="1371600"/>
          </a:xfrm>
        </p:grpSpPr>
        <p:sp>
          <p:nvSpPr>
            <p:cNvPr id="27695" name="Freeform 18"/>
            <p:cNvSpPr>
              <a:spLocks/>
            </p:cNvSpPr>
            <p:nvPr/>
          </p:nvSpPr>
          <p:spPr bwMode="auto">
            <a:xfrm>
              <a:off x="3125339" y="5178113"/>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6" name="Freeform 19"/>
            <p:cNvSpPr>
              <a:spLocks/>
            </p:cNvSpPr>
            <p:nvPr/>
          </p:nvSpPr>
          <p:spPr bwMode="auto">
            <a:xfrm>
              <a:off x="3234693" y="5423286"/>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7" name="Freeform 20"/>
            <p:cNvSpPr>
              <a:spLocks/>
            </p:cNvSpPr>
            <p:nvPr/>
          </p:nvSpPr>
          <p:spPr bwMode="auto">
            <a:xfrm>
              <a:off x="5344312" y="5105400"/>
              <a:ext cx="675488" cy="470770"/>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8" name="Line 21"/>
            <p:cNvSpPr>
              <a:spLocks noChangeShapeType="1"/>
            </p:cNvSpPr>
            <p:nvPr/>
          </p:nvSpPr>
          <p:spPr bwMode="auto">
            <a:xfrm>
              <a:off x="3124200" y="5595746"/>
              <a:ext cx="109354" cy="268479"/>
            </a:xfrm>
            <a:prstGeom prst="line">
              <a:avLst/>
            </a:prstGeom>
            <a:noFill/>
            <a:ln w="28575">
              <a:solidFill>
                <a:schemeClr val="tx1"/>
              </a:solidFill>
              <a:round/>
              <a:headEnd/>
              <a:tailEnd/>
            </a:ln>
          </p:spPr>
          <p:txBody>
            <a:bodyPr wrap="none">
              <a:spAutoFit/>
            </a:bodyPr>
            <a:lstStyle/>
            <a:p>
              <a:endParaRPr lang="en-US"/>
            </a:p>
          </p:txBody>
        </p:sp>
        <p:sp>
          <p:nvSpPr>
            <p:cNvPr id="27699" name="Freeform 23"/>
            <p:cNvSpPr>
              <a:spLocks/>
            </p:cNvSpPr>
            <p:nvPr/>
          </p:nvSpPr>
          <p:spPr bwMode="auto">
            <a:xfrm>
              <a:off x="2527300" y="54864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3" name="Group 24"/>
            <p:cNvGrpSpPr>
              <a:grpSpLocks/>
            </p:cNvGrpSpPr>
            <p:nvPr/>
          </p:nvGrpSpPr>
          <p:grpSpPr bwMode="auto">
            <a:xfrm>
              <a:off x="2514600" y="5486400"/>
              <a:ext cx="914400" cy="987425"/>
              <a:chOff x="432" y="480"/>
              <a:chExt cx="866" cy="888"/>
            </a:xfrm>
          </p:grpSpPr>
          <p:sp>
            <p:nvSpPr>
              <p:cNvPr id="27701" name="Freeform 25"/>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7702" name="Freeform 26"/>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703" name="Freeform 27"/>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704" name="Freeform 28"/>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7661" name="Text Box 30"/>
          <p:cNvSpPr txBox="1">
            <a:spLocks noChangeArrowheads="1"/>
          </p:cNvSpPr>
          <p:nvPr/>
        </p:nvSpPr>
        <p:spPr bwMode="auto">
          <a:xfrm>
            <a:off x="2771775" y="2879725"/>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27662" name="Text Box 31"/>
          <p:cNvSpPr txBox="1">
            <a:spLocks noChangeArrowheads="1"/>
          </p:cNvSpPr>
          <p:nvPr/>
        </p:nvSpPr>
        <p:spPr bwMode="auto">
          <a:xfrm>
            <a:off x="4875213" y="3370263"/>
            <a:ext cx="1152525" cy="338137"/>
          </a:xfrm>
          <a:prstGeom prst="rect">
            <a:avLst/>
          </a:prstGeom>
          <a:solidFill>
            <a:srgbClr val="FFFFFF"/>
          </a:solidFill>
          <a:ln w="9525">
            <a:solidFill>
              <a:schemeClr val="tx1"/>
            </a:solidFill>
            <a:miter lim="800000"/>
            <a:headEnd/>
            <a:tailEnd/>
          </a:ln>
        </p:spPr>
        <p:txBody>
          <a:bodyPr wrap="none">
            <a:spAutoFit/>
          </a:bodyPr>
          <a:lstStyle/>
          <a:p>
            <a:pPr algn="ctr"/>
            <a:r>
              <a:rPr kumimoji="1" lang="en-US" altLang="ja-JP" sz="1600" b="1">
                <a:ea typeface="ＭＳ Ｐゴシック" pitchFamily="34" charset="-128"/>
              </a:rPr>
              <a:t>May -June  </a:t>
            </a:r>
          </a:p>
        </p:txBody>
      </p:sp>
      <p:sp>
        <p:nvSpPr>
          <p:cNvPr id="27663" name="Text Box 32"/>
          <p:cNvSpPr txBox="1">
            <a:spLocks noChangeArrowheads="1"/>
          </p:cNvSpPr>
          <p:nvPr/>
        </p:nvSpPr>
        <p:spPr bwMode="auto">
          <a:xfrm>
            <a:off x="5122863" y="6415088"/>
            <a:ext cx="1058862" cy="307975"/>
          </a:xfrm>
          <a:prstGeom prst="rect">
            <a:avLst/>
          </a:prstGeom>
          <a:solidFill>
            <a:schemeClr val="bg1"/>
          </a:solidFill>
          <a:ln w="9525">
            <a:solidFill>
              <a:schemeClr val="tx1"/>
            </a:solidFill>
            <a:miter lim="800000"/>
            <a:headEnd/>
            <a:tailEnd/>
          </a:ln>
        </p:spPr>
        <p:txBody>
          <a:bodyPr wrap="none">
            <a:spAutoFit/>
          </a:bodyPr>
          <a:lstStyle/>
          <a:p>
            <a:pPr algn="ctr"/>
            <a:r>
              <a:rPr kumimoji="1" lang="en-US" altLang="ja-JP" sz="1400" b="1">
                <a:latin typeface="Tahoma" pitchFamily="34" charset="0"/>
                <a:ea typeface="ＭＳ Ｐゴシック" pitchFamily="34" charset="-128"/>
              </a:rPr>
              <a:t>May-June</a:t>
            </a:r>
          </a:p>
        </p:txBody>
      </p:sp>
      <p:sp>
        <p:nvSpPr>
          <p:cNvPr id="27664" name="Freeform 35"/>
          <p:cNvSpPr>
            <a:spLocks/>
          </p:cNvSpPr>
          <p:nvPr/>
        </p:nvSpPr>
        <p:spPr bwMode="auto">
          <a:xfrm>
            <a:off x="4343400" y="1828800"/>
            <a:ext cx="152400" cy="228600"/>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7665" name="Freeform 36"/>
          <p:cNvSpPr>
            <a:spLocks/>
          </p:cNvSpPr>
          <p:nvPr/>
        </p:nvSpPr>
        <p:spPr bwMode="auto">
          <a:xfrm>
            <a:off x="4538663" y="1828800"/>
            <a:ext cx="261937" cy="228600"/>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7666" name="Freeform 36"/>
          <p:cNvSpPr>
            <a:spLocks/>
          </p:cNvSpPr>
          <p:nvPr/>
        </p:nvSpPr>
        <p:spPr bwMode="auto">
          <a:xfrm>
            <a:off x="4648200" y="4724400"/>
            <a:ext cx="338138" cy="4968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pic>
        <p:nvPicPr>
          <p:cNvPr id="27667" name="Picture 16" descr="j0293828"/>
          <p:cNvPicPr>
            <a:picLocks noChangeAspect="1" noChangeArrowheads="1"/>
          </p:cNvPicPr>
          <p:nvPr/>
        </p:nvPicPr>
        <p:blipFill>
          <a:blip r:embed="rId4" cstate="print"/>
          <a:srcRect/>
          <a:stretch>
            <a:fillRect/>
          </a:stretch>
        </p:blipFill>
        <p:spPr bwMode="auto">
          <a:xfrm>
            <a:off x="4953000" y="1524000"/>
            <a:ext cx="609600" cy="977900"/>
          </a:xfrm>
          <a:prstGeom prst="rect">
            <a:avLst/>
          </a:prstGeom>
          <a:noFill/>
          <a:ln w="9525">
            <a:noFill/>
            <a:miter lim="800000"/>
            <a:headEnd/>
            <a:tailEnd/>
          </a:ln>
        </p:spPr>
      </p:pic>
      <p:pic>
        <p:nvPicPr>
          <p:cNvPr id="27668" name="Picture 16" descr="j0293828"/>
          <p:cNvPicPr>
            <a:picLocks noChangeAspect="1" noChangeArrowheads="1"/>
          </p:cNvPicPr>
          <p:nvPr/>
        </p:nvPicPr>
        <p:blipFill>
          <a:blip r:embed="rId4" cstate="print"/>
          <a:srcRect/>
          <a:stretch>
            <a:fillRect/>
          </a:stretch>
        </p:blipFill>
        <p:spPr bwMode="auto">
          <a:xfrm>
            <a:off x="5029200" y="4191000"/>
            <a:ext cx="685800" cy="1466850"/>
          </a:xfrm>
          <a:prstGeom prst="rect">
            <a:avLst/>
          </a:prstGeom>
          <a:noFill/>
          <a:ln w="9525">
            <a:noFill/>
            <a:miter lim="800000"/>
            <a:headEnd/>
            <a:tailEnd/>
          </a:ln>
        </p:spPr>
      </p:pic>
      <p:pic>
        <p:nvPicPr>
          <p:cNvPr id="27669" name="Picture 16" descr="j0293828"/>
          <p:cNvPicPr>
            <a:picLocks noChangeAspect="1" noChangeArrowheads="1"/>
          </p:cNvPicPr>
          <p:nvPr/>
        </p:nvPicPr>
        <p:blipFill>
          <a:blip r:embed="rId4" cstate="print"/>
          <a:srcRect/>
          <a:stretch>
            <a:fillRect/>
          </a:stretch>
        </p:blipFill>
        <p:spPr bwMode="auto">
          <a:xfrm>
            <a:off x="4648200" y="4572000"/>
            <a:ext cx="158750" cy="685800"/>
          </a:xfrm>
          <a:prstGeom prst="rect">
            <a:avLst/>
          </a:prstGeom>
          <a:noFill/>
          <a:ln w="9525">
            <a:noFill/>
            <a:miter lim="800000"/>
            <a:headEnd/>
            <a:tailEnd/>
          </a:ln>
        </p:spPr>
      </p:pic>
      <p:pic>
        <p:nvPicPr>
          <p:cNvPr id="27670" name="Picture 16" descr="j0293828"/>
          <p:cNvPicPr>
            <a:picLocks noChangeAspect="1" noChangeArrowheads="1"/>
          </p:cNvPicPr>
          <p:nvPr/>
        </p:nvPicPr>
        <p:blipFill>
          <a:blip r:embed="rId4" cstate="print"/>
          <a:srcRect/>
          <a:stretch>
            <a:fillRect/>
          </a:stretch>
        </p:blipFill>
        <p:spPr bwMode="auto">
          <a:xfrm>
            <a:off x="4800600" y="4572000"/>
            <a:ext cx="158750" cy="685800"/>
          </a:xfrm>
          <a:prstGeom prst="rect">
            <a:avLst/>
          </a:prstGeom>
          <a:noFill/>
          <a:ln w="9525">
            <a:noFill/>
            <a:miter lim="800000"/>
            <a:headEnd/>
            <a:tailEnd/>
          </a:ln>
        </p:spPr>
      </p:pic>
      <p:pic>
        <p:nvPicPr>
          <p:cNvPr id="27671" name="Picture 16" descr="j0293828"/>
          <p:cNvPicPr>
            <a:picLocks noChangeAspect="1" noChangeArrowheads="1"/>
          </p:cNvPicPr>
          <p:nvPr/>
        </p:nvPicPr>
        <p:blipFill>
          <a:blip r:embed="rId4" cstate="print"/>
          <a:srcRect/>
          <a:stretch>
            <a:fillRect/>
          </a:stretch>
        </p:blipFill>
        <p:spPr bwMode="auto">
          <a:xfrm rot="158217">
            <a:off x="4052888" y="2065338"/>
            <a:ext cx="385762" cy="606425"/>
          </a:xfrm>
          <a:prstGeom prst="rect">
            <a:avLst/>
          </a:prstGeom>
          <a:noFill/>
          <a:ln w="9525">
            <a:noFill/>
            <a:miter lim="800000"/>
            <a:headEnd/>
            <a:tailEnd/>
          </a:ln>
        </p:spPr>
      </p:pic>
      <p:grpSp>
        <p:nvGrpSpPr>
          <p:cNvPr id="4" name="Group 62"/>
          <p:cNvGrpSpPr>
            <a:grpSpLocks/>
          </p:cNvGrpSpPr>
          <p:nvPr/>
        </p:nvGrpSpPr>
        <p:grpSpPr bwMode="auto">
          <a:xfrm>
            <a:off x="3276600" y="2133600"/>
            <a:ext cx="2438400" cy="454025"/>
            <a:chOff x="3276600" y="2133600"/>
            <a:chExt cx="2438400" cy="454025"/>
          </a:xfrm>
        </p:grpSpPr>
        <p:sp>
          <p:nvSpPr>
            <p:cNvPr id="27691" name="Freeform 18"/>
            <p:cNvSpPr>
              <a:spLocks/>
            </p:cNvSpPr>
            <p:nvPr/>
          </p:nvSpPr>
          <p:spPr bwMode="auto">
            <a:xfrm>
              <a:off x="3277559" y="2177106"/>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2" name="Freeform 19"/>
            <p:cNvSpPr>
              <a:spLocks/>
            </p:cNvSpPr>
            <p:nvPr/>
          </p:nvSpPr>
          <p:spPr bwMode="auto">
            <a:xfrm>
              <a:off x="3369647" y="2323800"/>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3" name="Freeform 20"/>
            <p:cNvSpPr>
              <a:spLocks/>
            </p:cNvSpPr>
            <p:nvPr/>
          </p:nvSpPr>
          <p:spPr bwMode="auto">
            <a:xfrm>
              <a:off x="5146168" y="2133600"/>
              <a:ext cx="568832" cy="281674"/>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4" name="Line 21"/>
            <p:cNvSpPr>
              <a:spLocks noChangeShapeType="1"/>
            </p:cNvSpPr>
            <p:nvPr/>
          </p:nvSpPr>
          <p:spPr bwMode="auto">
            <a:xfrm>
              <a:off x="3276600" y="2426987"/>
              <a:ext cx="92087" cy="160638"/>
            </a:xfrm>
            <a:prstGeom prst="line">
              <a:avLst/>
            </a:prstGeom>
            <a:noFill/>
            <a:ln w="28575">
              <a:solidFill>
                <a:schemeClr val="tx1"/>
              </a:solidFill>
              <a:round/>
              <a:headEnd/>
              <a:tailEnd/>
            </a:ln>
          </p:spPr>
          <p:txBody>
            <a:bodyPr wrap="none">
              <a:spAutoFit/>
            </a:bodyPr>
            <a:lstStyle/>
            <a:p>
              <a:endParaRPr lang="en-US"/>
            </a:p>
          </p:txBody>
        </p:sp>
      </p:grpSp>
      <p:grpSp>
        <p:nvGrpSpPr>
          <p:cNvPr id="5" name="Group 63"/>
          <p:cNvGrpSpPr>
            <a:grpSpLocks/>
          </p:cNvGrpSpPr>
          <p:nvPr/>
        </p:nvGrpSpPr>
        <p:grpSpPr bwMode="auto">
          <a:xfrm>
            <a:off x="2514600" y="2362200"/>
            <a:ext cx="914400" cy="990600"/>
            <a:chOff x="2514600" y="2362200"/>
            <a:chExt cx="914400" cy="990600"/>
          </a:xfrm>
        </p:grpSpPr>
        <p:sp>
          <p:nvSpPr>
            <p:cNvPr id="27685" name="Freeform 6"/>
            <p:cNvSpPr>
              <a:spLocks/>
            </p:cNvSpPr>
            <p:nvPr/>
          </p:nvSpPr>
          <p:spPr bwMode="auto">
            <a:xfrm>
              <a:off x="2527300" y="23622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6" name="Group 7"/>
            <p:cNvGrpSpPr>
              <a:grpSpLocks/>
            </p:cNvGrpSpPr>
            <p:nvPr/>
          </p:nvGrpSpPr>
          <p:grpSpPr bwMode="auto">
            <a:xfrm>
              <a:off x="2514600" y="2362200"/>
              <a:ext cx="914400" cy="987425"/>
              <a:chOff x="432" y="480"/>
              <a:chExt cx="866" cy="888"/>
            </a:xfrm>
          </p:grpSpPr>
          <p:sp>
            <p:nvSpPr>
              <p:cNvPr id="27687" name="Freeform 8"/>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7688" name="Freeform 9"/>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89" name="Freeform 10"/>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0" name="Freeform 11"/>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7674" name="Text Box 30"/>
          <p:cNvSpPr txBox="1">
            <a:spLocks noChangeArrowheads="1"/>
          </p:cNvSpPr>
          <p:nvPr/>
        </p:nvSpPr>
        <p:spPr bwMode="auto">
          <a:xfrm>
            <a:off x="2819400" y="5943600"/>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55" name="Curved Right Arrow 54"/>
          <p:cNvSpPr/>
          <p:nvPr/>
        </p:nvSpPr>
        <p:spPr>
          <a:xfrm rot="21290252">
            <a:off x="3532188" y="1620838"/>
            <a:ext cx="481012" cy="615950"/>
          </a:xfrm>
          <a:prstGeom prst="curved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676" name="TextBox 59"/>
          <p:cNvSpPr txBox="1">
            <a:spLocks noChangeArrowheads="1"/>
          </p:cNvSpPr>
          <p:nvPr/>
        </p:nvSpPr>
        <p:spPr bwMode="auto">
          <a:xfrm>
            <a:off x="7239000" y="1981200"/>
            <a:ext cx="1416050" cy="830263"/>
          </a:xfrm>
          <a:prstGeom prst="rect">
            <a:avLst/>
          </a:prstGeom>
          <a:noFill/>
          <a:ln w="9525">
            <a:noFill/>
            <a:miter lim="800000"/>
            <a:headEnd/>
            <a:tailEnd/>
          </a:ln>
        </p:spPr>
        <p:txBody>
          <a:bodyPr wrap="none">
            <a:spAutoFit/>
          </a:bodyPr>
          <a:lstStyle/>
          <a:p>
            <a:r>
              <a:rPr lang="en-US"/>
              <a:t>“Clean” </a:t>
            </a:r>
          </a:p>
          <a:p>
            <a:r>
              <a:rPr lang="en-US"/>
              <a:t>Monsoon</a:t>
            </a:r>
          </a:p>
        </p:txBody>
      </p:sp>
      <p:sp>
        <p:nvSpPr>
          <p:cNvPr id="27677" name="TextBox 60"/>
          <p:cNvSpPr txBox="1">
            <a:spLocks noChangeArrowheads="1"/>
          </p:cNvSpPr>
          <p:nvPr/>
        </p:nvSpPr>
        <p:spPr bwMode="auto">
          <a:xfrm>
            <a:off x="7086600" y="4953000"/>
            <a:ext cx="2057400" cy="1200150"/>
          </a:xfrm>
          <a:prstGeom prst="rect">
            <a:avLst/>
          </a:prstGeom>
          <a:noFill/>
          <a:ln w="9525">
            <a:noFill/>
            <a:miter lim="800000"/>
            <a:headEnd/>
            <a:tailEnd/>
          </a:ln>
        </p:spPr>
        <p:txBody>
          <a:bodyPr>
            <a:spAutoFit/>
          </a:bodyPr>
          <a:lstStyle/>
          <a:p>
            <a:r>
              <a:rPr lang="en-US"/>
              <a:t>Polluted (dust and BC) monsoon</a:t>
            </a:r>
          </a:p>
        </p:txBody>
      </p:sp>
      <p:pic>
        <p:nvPicPr>
          <p:cNvPr id="27678" name="Picture 16" descr="j0293828"/>
          <p:cNvPicPr>
            <a:picLocks noChangeAspect="1" noChangeArrowheads="1"/>
          </p:cNvPicPr>
          <p:nvPr/>
        </p:nvPicPr>
        <p:blipFill>
          <a:blip r:embed="rId4" cstate="print"/>
          <a:srcRect/>
          <a:stretch>
            <a:fillRect/>
          </a:stretch>
        </p:blipFill>
        <p:spPr bwMode="auto">
          <a:xfrm>
            <a:off x="4419600" y="2057400"/>
            <a:ext cx="546100" cy="520700"/>
          </a:xfrm>
          <a:prstGeom prst="rect">
            <a:avLst/>
          </a:prstGeom>
          <a:noFill/>
          <a:ln w="9525">
            <a:noFill/>
            <a:miter lim="800000"/>
            <a:headEnd/>
            <a:tailEnd/>
          </a:ln>
        </p:spPr>
      </p:pic>
      <p:pic>
        <p:nvPicPr>
          <p:cNvPr id="27679" name="Picture 16" descr="j0293828"/>
          <p:cNvPicPr>
            <a:picLocks noChangeAspect="1" noChangeArrowheads="1"/>
          </p:cNvPicPr>
          <p:nvPr/>
        </p:nvPicPr>
        <p:blipFill>
          <a:blip r:embed="rId4" cstate="print"/>
          <a:srcRect/>
          <a:stretch>
            <a:fillRect/>
          </a:stretch>
        </p:blipFill>
        <p:spPr bwMode="auto">
          <a:xfrm>
            <a:off x="4343400" y="4572000"/>
            <a:ext cx="123825" cy="533400"/>
          </a:xfrm>
          <a:prstGeom prst="rect">
            <a:avLst/>
          </a:prstGeom>
          <a:noFill/>
          <a:ln w="9525">
            <a:noFill/>
            <a:miter lim="800000"/>
            <a:headEnd/>
            <a:tailEnd/>
          </a:ln>
        </p:spPr>
      </p:pic>
      <p:sp>
        <p:nvSpPr>
          <p:cNvPr id="27680" name="Freeform 40"/>
          <p:cNvSpPr>
            <a:spLocks/>
          </p:cNvSpPr>
          <p:nvPr/>
        </p:nvSpPr>
        <p:spPr bwMode="auto">
          <a:xfrm>
            <a:off x="4419600" y="4724400"/>
            <a:ext cx="152400" cy="3444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58" name="Freeform 57"/>
          <p:cNvSpPr/>
          <p:nvPr/>
        </p:nvSpPr>
        <p:spPr>
          <a:xfrm>
            <a:off x="3657600" y="4876800"/>
            <a:ext cx="1576388" cy="762000"/>
          </a:xfrm>
          <a:custGeom>
            <a:avLst/>
            <a:gdLst>
              <a:gd name="connsiteX0" fmla="*/ 32795 w 1796005"/>
              <a:gd name="connsiteY0" fmla="*/ 601884 h 927904"/>
              <a:gd name="connsiteX1" fmla="*/ 264289 w 1796005"/>
              <a:gd name="connsiteY1" fmla="*/ 254643 h 927904"/>
              <a:gd name="connsiteX2" fmla="*/ 646253 w 1796005"/>
              <a:gd name="connsiteY2" fmla="*/ 92598 h 927904"/>
              <a:gd name="connsiteX3" fmla="*/ 808299 w 1796005"/>
              <a:gd name="connsiteY3" fmla="*/ 0 h 927904"/>
              <a:gd name="connsiteX4" fmla="*/ 1178689 w 1796005"/>
              <a:gd name="connsiteY4" fmla="*/ 92598 h 927904"/>
              <a:gd name="connsiteX5" fmla="*/ 1363883 w 1796005"/>
              <a:gd name="connsiteY5" fmla="*/ 254643 h 927904"/>
              <a:gd name="connsiteX6" fmla="*/ 1468056 w 1796005"/>
              <a:gd name="connsiteY6" fmla="*/ 358815 h 927904"/>
              <a:gd name="connsiteX7" fmla="*/ 1711124 w 1796005"/>
              <a:gd name="connsiteY7" fmla="*/ 590309 h 927904"/>
              <a:gd name="connsiteX8" fmla="*/ 1780572 w 1796005"/>
              <a:gd name="connsiteY8" fmla="*/ 659757 h 927904"/>
              <a:gd name="connsiteX9" fmla="*/ 1780572 w 1796005"/>
              <a:gd name="connsiteY9" fmla="*/ 717630 h 927904"/>
              <a:gd name="connsiteX10" fmla="*/ 1687975 w 1796005"/>
              <a:gd name="connsiteY10" fmla="*/ 775504 h 927904"/>
              <a:gd name="connsiteX11" fmla="*/ 1514354 w 1796005"/>
              <a:gd name="connsiteY11" fmla="*/ 706056 h 927904"/>
              <a:gd name="connsiteX12" fmla="*/ 1317585 w 1796005"/>
              <a:gd name="connsiteY12" fmla="*/ 625033 h 927904"/>
              <a:gd name="connsiteX13" fmla="*/ 1132390 w 1796005"/>
              <a:gd name="connsiteY13" fmla="*/ 555585 h 927904"/>
              <a:gd name="connsiteX14" fmla="*/ 912471 w 1796005"/>
              <a:gd name="connsiteY14" fmla="*/ 451413 h 927904"/>
              <a:gd name="connsiteX15" fmla="*/ 785149 w 1796005"/>
              <a:gd name="connsiteY15" fmla="*/ 462987 h 927904"/>
              <a:gd name="connsiteX16" fmla="*/ 646253 w 1796005"/>
              <a:gd name="connsiteY16" fmla="*/ 497711 h 927904"/>
              <a:gd name="connsiteX17" fmla="*/ 576805 w 1796005"/>
              <a:gd name="connsiteY17" fmla="*/ 567160 h 927904"/>
              <a:gd name="connsiteX18" fmla="*/ 553656 w 1796005"/>
              <a:gd name="connsiteY18" fmla="*/ 671332 h 927904"/>
              <a:gd name="connsiteX19" fmla="*/ 542081 w 1796005"/>
              <a:gd name="connsiteY19" fmla="*/ 787079 h 927904"/>
              <a:gd name="connsiteX20" fmla="*/ 426334 w 1796005"/>
              <a:gd name="connsiteY20" fmla="*/ 879676 h 927904"/>
              <a:gd name="connsiteX21" fmla="*/ 333737 w 1796005"/>
              <a:gd name="connsiteY21" fmla="*/ 891251 h 927904"/>
              <a:gd name="connsiteX22" fmla="*/ 264289 w 1796005"/>
              <a:gd name="connsiteY22" fmla="*/ 914400 h 927904"/>
              <a:gd name="connsiteX23" fmla="*/ 194840 w 1796005"/>
              <a:gd name="connsiteY23" fmla="*/ 914400 h 927904"/>
              <a:gd name="connsiteX24" fmla="*/ 102243 w 1796005"/>
              <a:gd name="connsiteY24" fmla="*/ 833377 h 927904"/>
              <a:gd name="connsiteX25" fmla="*/ 67519 w 1796005"/>
              <a:gd name="connsiteY25" fmla="*/ 694481 h 927904"/>
              <a:gd name="connsiteX26" fmla="*/ 32795 w 1796005"/>
              <a:gd name="connsiteY26" fmla="*/ 601884 h 9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6005" h="927904">
                <a:moveTo>
                  <a:pt x="32795" y="601884"/>
                </a:moveTo>
                <a:cubicBezTo>
                  <a:pt x="65590" y="528578"/>
                  <a:pt x="162046" y="339524"/>
                  <a:pt x="264289" y="254643"/>
                </a:cubicBezTo>
                <a:cubicBezTo>
                  <a:pt x="366532" y="169762"/>
                  <a:pt x="555585" y="135038"/>
                  <a:pt x="646253" y="92598"/>
                </a:cubicBezTo>
                <a:cubicBezTo>
                  <a:pt x="736921" y="50158"/>
                  <a:pt x="719560" y="0"/>
                  <a:pt x="808299" y="0"/>
                </a:cubicBezTo>
                <a:cubicBezTo>
                  <a:pt x="897038" y="0"/>
                  <a:pt x="1086092" y="50158"/>
                  <a:pt x="1178689" y="92598"/>
                </a:cubicBezTo>
                <a:cubicBezTo>
                  <a:pt x="1271286" y="135039"/>
                  <a:pt x="1315655" y="210274"/>
                  <a:pt x="1363883" y="254643"/>
                </a:cubicBezTo>
                <a:cubicBezTo>
                  <a:pt x="1412111" y="299012"/>
                  <a:pt x="1410183" y="302871"/>
                  <a:pt x="1468056" y="358815"/>
                </a:cubicBezTo>
                <a:cubicBezTo>
                  <a:pt x="1525930" y="414759"/>
                  <a:pt x="1659038" y="540152"/>
                  <a:pt x="1711124" y="590309"/>
                </a:cubicBezTo>
                <a:cubicBezTo>
                  <a:pt x="1763210" y="640466"/>
                  <a:pt x="1768997" y="638537"/>
                  <a:pt x="1780572" y="659757"/>
                </a:cubicBezTo>
                <a:cubicBezTo>
                  <a:pt x="1792147" y="680977"/>
                  <a:pt x="1796005" y="698339"/>
                  <a:pt x="1780572" y="717630"/>
                </a:cubicBezTo>
                <a:cubicBezTo>
                  <a:pt x="1765139" y="736921"/>
                  <a:pt x="1732345" y="777433"/>
                  <a:pt x="1687975" y="775504"/>
                </a:cubicBezTo>
                <a:cubicBezTo>
                  <a:pt x="1643605" y="773575"/>
                  <a:pt x="1514354" y="706056"/>
                  <a:pt x="1514354" y="706056"/>
                </a:cubicBezTo>
                <a:lnTo>
                  <a:pt x="1317585" y="625033"/>
                </a:lnTo>
                <a:cubicBezTo>
                  <a:pt x="1253924" y="599955"/>
                  <a:pt x="1199909" y="584522"/>
                  <a:pt x="1132390" y="555585"/>
                </a:cubicBezTo>
                <a:cubicBezTo>
                  <a:pt x="1064871" y="526648"/>
                  <a:pt x="970345" y="466846"/>
                  <a:pt x="912471" y="451413"/>
                </a:cubicBezTo>
                <a:cubicBezTo>
                  <a:pt x="854598" y="435980"/>
                  <a:pt x="829519" y="455271"/>
                  <a:pt x="785149" y="462987"/>
                </a:cubicBezTo>
                <a:cubicBezTo>
                  <a:pt x="740779" y="470703"/>
                  <a:pt x="680977" y="480349"/>
                  <a:pt x="646253" y="497711"/>
                </a:cubicBezTo>
                <a:cubicBezTo>
                  <a:pt x="611529" y="515073"/>
                  <a:pt x="592238" y="538223"/>
                  <a:pt x="576805" y="567160"/>
                </a:cubicBezTo>
                <a:cubicBezTo>
                  <a:pt x="561372" y="596097"/>
                  <a:pt x="559443" y="634679"/>
                  <a:pt x="553656" y="671332"/>
                </a:cubicBezTo>
                <a:cubicBezTo>
                  <a:pt x="547869" y="707985"/>
                  <a:pt x="563301" y="752355"/>
                  <a:pt x="542081" y="787079"/>
                </a:cubicBezTo>
                <a:cubicBezTo>
                  <a:pt x="520861" y="821803"/>
                  <a:pt x="461058" y="862314"/>
                  <a:pt x="426334" y="879676"/>
                </a:cubicBezTo>
                <a:cubicBezTo>
                  <a:pt x="391610" y="897038"/>
                  <a:pt x="360744" y="885464"/>
                  <a:pt x="333737" y="891251"/>
                </a:cubicBezTo>
                <a:cubicBezTo>
                  <a:pt x="306730" y="897038"/>
                  <a:pt x="287438" y="910542"/>
                  <a:pt x="264289" y="914400"/>
                </a:cubicBezTo>
                <a:cubicBezTo>
                  <a:pt x="241140" y="918258"/>
                  <a:pt x="221848" y="927904"/>
                  <a:pt x="194840" y="914400"/>
                </a:cubicBezTo>
                <a:cubicBezTo>
                  <a:pt x="167832" y="900896"/>
                  <a:pt x="123463" y="870030"/>
                  <a:pt x="102243" y="833377"/>
                </a:cubicBezTo>
                <a:cubicBezTo>
                  <a:pt x="81023" y="796724"/>
                  <a:pt x="79094" y="729205"/>
                  <a:pt x="67519" y="694481"/>
                </a:cubicBezTo>
                <a:cubicBezTo>
                  <a:pt x="55944" y="659757"/>
                  <a:pt x="0" y="675190"/>
                  <a:pt x="32795" y="601884"/>
                </a:cubicBezTo>
                <a:close/>
              </a:path>
            </a:pathLst>
          </a:custGeom>
          <a:blipFill dpi="0" rotWithShape="1">
            <a:blip r:embed="rId5" cstate="print">
              <a:alphaModFix amt="7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82" name="Picture 16" descr="j0293828"/>
          <p:cNvPicPr>
            <a:picLocks noChangeAspect="1" noChangeArrowheads="1"/>
          </p:cNvPicPr>
          <p:nvPr/>
        </p:nvPicPr>
        <p:blipFill>
          <a:blip r:embed="rId4" cstate="print"/>
          <a:srcRect/>
          <a:stretch>
            <a:fillRect/>
          </a:stretch>
        </p:blipFill>
        <p:spPr bwMode="auto">
          <a:xfrm>
            <a:off x="3886200" y="4572000"/>
            <a:ext cx="533400" cy="1143000"/>
          </a:xfrm>
          <a:prstGeom prst="rect">
            <a:avLst/>
          </a:prstGeom>
          <a:noFill/>
          <a:ln w="9525">
            <a:noFill/>
            <a:miter lim="800000"/>
            <a:headEnd/>
            <a:tailEnd/>
          </a:ln>
        </p:spPr>
      </p:pic>
      <p:sp>
        <p:nvSpPr>
          <p:cNvPr id="54" name="Curved Right Arrow 53"/>
          <p:cNvSpPr/>
          <p:nvPr/>
        </p:nvSpPr>
        <p:spPr>
          <a:xfrm rot="21290252">
            <a:off x="3432175" y="4662488"/>
            <a:ext cx="481013" cy="615950"/>
          </a:xfrm>
          <a:prstGeom prst="curved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Slide Number Placeholder 55"/>
          <p:cNvSpPr>
            <a:spLocks noGrp="1"/>
          </p:cNvSpPr>
          <p:nvPr>
            <p:ph type="sldNum" sz="quarter" idx="12"/>
          </p:nvPr>
        </p:nvSpPr>
        <p:spPr/>
        <p:txBody>
          <a:bodyPr/>
          <a:lstStyle/>
          <a:p>
            <a:fld id="{E551EC36-5272-4A1F-A856-9380A8172CAC}"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457200"/>
            <a:ext cx="7467600" cy="5940425"/>
          </a:xfrm>
          <a:prstGeom prst="rect">
            <a:avLst/>
          </a:prstGeom>
        </p:spPr>
        <p:txBody>
          <a:bodyPr>
            <a:spAutoFit/>
          </a:bodyPr>
          <a:lstStyle/>
          <a:p>
            <a:pPr>
              <a:defRPr/>
            </a:pPr>
            <a:r>
              <a:rPr lang="en-US" sz="2000" b="1" dirty="0">
                <a:latin typeface="Arial" pitchFamily="34" charset="0"/>
                <a:cs typeface="Arial" pitchFamily="34" charset="0"/>
              </a:rPr>
              <a:t>Possible signatures of the EHP effect (initiated by absorption of solar radiation by dust and BC) for the South Asian monsoon </a:t>
            </a:r>
            <a:r>
              <a:rPr lang="en-US" sz="2000" b="1" dirty="0">
                <a:solidFill>
                  <a:srgbClr val="0000CC"/>
                </a:solidFill>
                <a:latin typeface="Arial" pitchFamily="34" charset="0"/>
                <a:cs typeface="Arial" pitchFamily="34" charset="0"/>
              </a:rPr>
              <a:t>(seasonal-</a:t>
            </a:r>
            <a:r>
              <a:rPr lang="en-US" sz="2000" b="1" dirty="0" err="1">
                <a:solidFill>
                  <a:srgbClr val="0000CC"/>
                </a:solidFill>
                <a:latin typeface="Arial" pitchFamily="34" charset="0"/>
                <a:cs typeface="Arial" pitchFamily="34" charset="0"/>
              </a:rPr>
              <a:t>interannual</a:t>
            </a:r>
            <a:r>
              <a:rPr lang="en-US" sz="2000" b="1" dirty="0">
                <a:solidFill>
                  <a:srgbClr val="0000CC"/>
                </a:solidFill>
                <a:latin typeface="Arial" pitchFamily="34" charset="0"/>
                <a:cs typeface="Arial" pitchFamily="34" charset="0"/>
              </a:rPr>
              <a:t>, decadal and climate change time scales)</a:t>
            </a:r>
            <a:r>
              <a:rPr lang="en-US" sz="2000" b="1" dirty="0">
                <a:latin typeface="Arial" pitchFamily="34" charset="0"/>
                <a:cs typeface="Arial" pitchFamily="34" charset="0"/>
              </a:rPr>
              <a:t> </a:t>
            </a:r>
            <a:r>
              <a:rPr lang="en-US" sz="2000" dirty="0">
                <a:latin typeface="Arial" pitchFamily="34" charset="0"/>
                <a:cs typeface="Arial" pitchFamily="34" charset="0"/>
              </a:rPr>
              <a:t>:</a:t>
            </a:r>
          </a:p>
          <a:p>
            <a:pPr>
              <a:defRPr/>
            </a:pPr>
            <a:r>
              <a:rPr lang="en-US" sz="2000" dirty="0">
                <a:latin typeface="Arial" pitchFamily="34" charset="0"/>
                <a:cs typeface="Arial" pitchFamily="34" charset="0"/>
              </a:rPr>
              <a:t> </a:t>
            </a:r>
          </a:p>
          <a:p>
            <a:pPr marL="457200" indent="-457200">
              <a:spcAft>
                <a:spcPts val="1200"/>
              </a:spcAft>
              <a:buFontTx/>
              <a:buAutoNum type="alphaLcParenR"/>
              <a:defRPr/>
            </a:pPr>
            <a:r>
              <a:rPr lang="en-US" sz="2000" dirty="0">
                <a:latin typeface="Arial" pitchFamily="34" charset="0"/>
                <a:cs typeface="Arial" pitchFamily="34" charset="0"/>
              </a:rPr>
              <a:t>Warming and moistening of the mid- and upper troposphere over the Himalayan foothills and Tibetan Plateau late spring and early summer</a:t>
            </a:r>
          </a:p>
          <a:p>
            <a:pPr marL="457200" indent="-457200">
              <a:spcAft>
                <a:spcPts val="1200"/>
              </a:spcAft>
              <a:buFontTx/>
              <a:buAutoNum type="alphaLcParenR" startAt="2"/>
              <a:defRPr/>
            </a:pPr>
            <a:r>
              <a:rPr lang="en-US" sz="2000" dirty="0">
                <a:latin typeface="Arial" pitchFamily="34" charset="0"/>
                <a:cs typeface="Arial" pitchFamily="34" charset="0"/>
              </a:rPr>
              <a:t>Advance of the rainy season in northern India/Nepal, Himalayas foothills in May-June</a:t>
            </a:r>
          </a:p>
          <a:p>
            <a:pPr marL="457200" indent="-457200">
              <a:spcAft>
                <a:spcPts val="1200"/>
              </a:spcAft>
              <a:buFontTx/>
              <a:buAutoNum type="alphaLcParenR" startAt="3"/>
              <a:defRPr/>
            </a:pPr>
            <a:r>
              <a:rPr lang="en-US" sz="2000" dirty="0">
                <a:latin typeface="Arial" pitchFamily="34" charset="0"/>
                <a:cs typeface="Arial" pitchFamily="34" charset="0"/>
              </a:rPr>
              <a:t>The increased convection spreads from the foothills of the Himalayas to central India,  resulting in an intensification of the South Asia monsoon in early season (June-July)</a:t>
            </a:r>
          </a:p>
          <a:p>
            <a:pPr marL="457200" indent="-457200">
              <a:spcAft>
                <a:spcPts val="1200"/>
              </a:spcAft>
              <a:buFontTx/>
              <a:buAutoNum type="alphaLcParenR" startAt="4"/>
              <a:defRPr/>
            </a:pPr>
            <a:r>
              <a:rPr lang="en-US" sz="2000" dirty="0">
                <a:latin typeface="Arial" pitchFamily="34" charset="0"/>
                <a:cs typeface="Arial" pitchFamily="34" charset="0"/>
              </a:rPr>
              <a:t>Subsequent reduction of monsoon rain in central India in peak monsoon (July-Aug)</a:t>
            </a:r>
          </a:p>
          <a:p>
            <a:pPr marL="457200" indent="-457200">
              <a:spcAft>
                <a:spcPts val="1200"/>
              </a:spcAft>
              <a:buFontTx/>
              <a:buAutoNum type="alphaLcParenR" startAt="5"/>
              <a:defRPr/>
            </a:pPr>
            <a:r>
              <a:rPr lang="en-US" sz="2000" dirty="0">
                <a:solidFill>
                  <a:srgbClr val="FF0000"/>
                </a:solidFill>
                <a:latin typeface="Arial" pitchFamily="34" charset="0"/>
                <a:cs typeface="Arial" pitchFamily="34" charset="0"/>
              </a:rPr>
              <a:t>Enhanced  melting of Himalayan snowpack, possibly contributing to the rapid retreat of Himalayan glacier</a:t>
            </a:r>
          </a:p>
        </p:txBody>
      </p:sp>
      <p:sp>
        <p:nvSpPr>
          <p:cNvPr id="30723" name="TextBox 3"/>
          <p:cNvSpPr txBox="1">
            <a:spLocks noChangeArrowheads="1"/>
          </p:cNvSpPr>
          <p:nvPr/>
        </p:nvSpPr>
        <p:spPr bwMode="auto">
          <a:xfrm>
            <a:off x="609600" y="6400800"/>
            <a:ext cx="6213475" cy="338138"/>
          </a:xfrm>
          <a:prstGeom prst="rect">
            <a:avLst/>
          </a:prstGeom>
          <a:noFill/>
          <a:ln w="9525">
            <a:noFill/>
            <a:miter lim="800000"/>
            <a:headEnd/>
            <a:tailEnd/>
          </a:ln>
        </p:spPr>
        <p:txBody>
          <a:bodyPr wrap="none">
            <a:spAutoFit/>
          </a:bodyPr>
          <a:lstStyle/>
          <a:p>
            <a:r>
              <a:rPr lang="en-US" sz="1600" i="1"/>
              <a:t>(Lau et al 2006, Lau et al 2008 ,Lau and Kim 2006, 2010, 2011)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pPr>
              <a:defRPr/>
            </a:pPr>
            <a:r>
              <a:rPr lang="en-US" altLang="en-US"/>
              <a:t> </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96B72D8-08F2-4489-B6DA-011A31744C23}" type="slidenum">
              <a:rPr lang="en-US" smtClean="0"/>
              <a:pPr>
                <a:defRPr/>
              </a:pPr>
              <a:t>9</a:t>
            </a:fld>
            <a:endParaRPr lang="en-US"/>
          </a:p>
        </p:txBody>
      </p:sp>
      <p:pic>
        <p:nvPicPr>
          <p:cNvPr id="47107" name="Picture 2"/>
          <p:cNvPicPr>
            <a:picLocks noChangeAspect="1" noChangeArrowheads="1"/>
          </p:cNvPicPr>
          <p:nvPr/>
        </p:nvPicPr>
        <p:blipFill>
          <a:blip r:embed="rId3" cstate="print"/>
          <a:srcRect/>
          <a:stretch>
            <a:fillRect/>
          </a:stretch>
        </p:blipFill>
        <p:spPr bwMode="auto">
          <a:xfrm>
            <a:off x="0" y="533400"/>
            <a:ext cx="9144000" cy="5791200"/>
          </a:xfrm>
          <a:prstGeom prst="rect">
            <a:avLst/>
          </a:prstGeom>
          <a:noFill/>
          <a:ln w="9525">
            <a:noFill/>
            <a:miter lim="800000"/>
            <a:headEnd/>
            <a:tailEnd/>
          </a:ln>
        </p:spPr>
      </p:pic>
      <p:sp>
        <p:nvSpPr>
          <p:cNvPr id="6" name="TextBox 5"/>
          <p:cNvSpPr txBox="1"/>
          <p:nvPr/>
        </p:nvSpPr>
        <p:spPr>
          <a:xfrm>
            <a:off x="609600" y="152400"/>
            <a:ext cx="8114081" cy="369332"/>
          </a:xfrm>
          <a:prstGeom prst="rect">
            <a:avLst/>
          </a:prstGeom>
          <a:noFill/>
        </p:spPr>
        <p:txBody>
          <a:bodyPr wrap="none" rtlCol="0">
            <a:spAutoFit/>
          </a:bodyPr>
          <a:lstStyle/>
          <a:p>
            <a:r>
              <a:rPr lang="en-US" b="1" dirty="0" smtClean="0"/>
              <a:t>Joint Aerosol Monsoon Experiment (JAMEX)/Asian Monsoon Year(AMY)-2008-2012</a:t>
            </a:r>
            <a:endParaRPr lang="en-US" b="1"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22.5|17.9"/>
</p:tagLst>
</file>

<file path=ppt/tags/tag2.xml><?xml version="1.0" encoding="utf-8"?>
<p:tagLst xmlns:a="http://schemas.openxmlformats.org/drawingml/2006/main" xmlns:r="http://schemas.openxmlformats.org/officeDocument/2006/relationships" xmlns:p="http://schemas.openxmlformats.org/presentationml/2006/main">
  <p:tag name="TIMING" val="|79.4"/>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290</TotalTime>
  <Words>2490</Words>
  <Application>Microsoft Office PowerPoint</Application>
  <PresentationFormat>On-screen Show (4:3)</PresentationFormat>
  <Paragraphs>363</Paragraphs>
  <Slides>42</Slides>
  <Notes>22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Technic</vt:lpstr>
      <vt:lpstr>Office Theme</vt:lpstr>
      <vt:lpstr>Equation</vt:lpstr>
      <vt:lpstr> Aerosol and Water Cycle Interaction: Past,  Present and Future</vt:lpstr>
      <vt:lpstr>Aerosol-Water Cycles Study: my perspective</vt:lpstr>
      <vt:lpstr>Slide 3</vt:lpstr>
      <vt:lpstr>Slide 4</vt:lpstr>
      <vt:lpstr>Slide 5</vt:lpstr>
      <vt:lpstr>Slide 6</vt:lpstr>
      <vt:lpstr>Slide 7</vt:lpstr>
      <vt:lpstr>Slide 8</vt:lpstr>
      <vt:lpstr>Slide 9</vt:lpstr>
      <vt:lpstr>The Pyramid Observatory</vt:lpstr>
      <vt:lpstr>Estimated “lower limit” of effect of BC  deposition in darkening  Himalayan glaciers</vt:lpstr>
      <vt:lpstr>Increased total annual runoffs of 54-149 mm w.e.  from Dongkemadi glacier corresponding to  9.0-24.8% of total annual runoff of the glacier.</vt:lpstr>
      <vt:lpstr>A new snow-darkening model implemented in the GEOS-5 GCM</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wlau</dc:creator>
  <cp:lastModifiedBy>wlau</cp:lastModifiedBy>
  <cp:revision>38</cp:revision>
  <dcterms:created xsi:type="dcterms:W3CDTF">2013-05-30T18:50:33Z</dcterms:created>
  <dcterms:modified xsi:type="dcterms:W3CDTF">2013-05-31T13:04:20Z</dcterms:modified>
</cp:coreProperties>
</file>