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81" r:id="rId3"/>
    <p:sldId id="257" r:id="rId4"/>
    <p:sldId id="310" r:id="rId5"/>
    <p:sldId id="261" r:id="rId6"/>
    <p:sldId id="283" r:id="rId7"/>
    <p:sldId id="270" r:id="rId8"/>
    <p:sldId id="269" r:id="rId9"/>
    <p:sldId id="271" r:id="rId10"/>
    <p:sldId id="282" r:id="rId11"/>
    <p:sldId id="296" r:id="rId12"/>
    <p:sldId id="311" r:id="rId13"/>
    <p:sldId id="307" r:id="rId14"/>
    <p:sldId id="313" r:id="rId15"/>
    <p:sldId id="312" r:id="rId16"/>
    <p:sldId id="29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6633"/>
    <a:srgbClr val="66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94" autoAdjust="0"/>
  </p:normalViewPr>
  <p:slideViewPr>
    <p:cSldViewPr snapToObjects="1">
      <p:cViewPr>
        <p:scale>
          <a:sx n="90" d="100"/>
          <a:sy n="90" d="100"/>
        </p:scale>
        <p:origin x="-10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BB4DB-BBD2-4E2F-9CA7-F505F193ABD1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C3EFF-A515-4ED1-A6BC-2F9B0C1ABE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1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762000" cy="365125"/>
          </a:xfrm>
        </p:spPr>
        <p:txBody>
          <a:bodyPr/>
          <a:lstStyle/>
          <a:p>
            <a:fld id="{9C4AC098-3C9E-46DD-950E-9346C24C46F8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7315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762000" cy="365125"/>
          </a:xfrm>
        </p:spPr>
        <p:txBody>
          <a:bodyPr/>
          <a:lstStyle/>
          <a:p>
            <a:fld id="{FD8B1116-B753-4B55-AF5D-592310ABFD08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7315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762000" cy="365125"/>
          </a:xfrm>
        </p:spPr>
        <p:txBody>
          <a:bodyPr/>
          <a:lstStyle/>
          <a:p>
            <a:fld id="{B03F0CFE-B4BC-494C-B6AB-13FD4D514901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7315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276600" cy="1162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1371600"/>
            <a:ext cx="3276600" cy="4953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371600"/>
            <a:ext cx="5416550" cy="4953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762000" cy="365125"/>
          </a:xfrm>
        </p:spPr>
        <p:txBody>
          <a:bodyPr/>
          <a:lstStyle/>
          <a:p>
            <a:fld id="{5E8D2C00-3DF8-45D7-B86E-48A85254BDF4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7315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762000" cy="365125"/>
          </a:xfrm>
        </p:spPr>
        <p:txBody>
          <a:bodyPr/>
          <a:lstStyle/>
          <a:p>
            <a:fld id="{B141BC42-9DCD-4F06-9F60-F41D52C3F942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7315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066800"/>
            <a:ext cx="8839200" cy="52578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762000" cy="365125"/>
          </a:xfrm>
        </p:spPr>
        <p:txBody>
          <a:bodyPr/>
          <a:lstStyle/>
          <a:p>
            <a:fld id="{BF2BA825-728A-45C9-9EB3-3D22358BEB87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7315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28600"/>
            <a:ext cx="2057400" cy="6049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1"/>
            <a:ext cx="6705600" cy="60960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762000" cy="365125"/>
          </a:xfrm>
        </p:spPr>
        <p:txBody>
          <a:bodyPr/>
          <a:lstStyle/>
          <a:p>
            <a:fld id="{E829A93F-7B0A-4B13-9829-50852CDCF597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7315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257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762000" cy="365125"/>
          </a:xfrm>
        </p:spPr>
        <p:txBody>
          <a:bodyPr/>
          <a:lstStyle/>
          <a:p>
            <a:fld id="{949998AF-49D6-4AE7-AB78-AF7516A5CB13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7315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762000" cy="365125"/>
          </a:xfrm>
        </p:spPr>
        <p:txBody>
          <a:bodyPr/>
          <a:lstStyle/>
          <a:p>
            <a:fld id="{B0CD8D47-FE74-42BC-B063-DE63B1B0E94E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7315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2881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2881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762000" cy="365125"/>
          </a:xfrm>
        </p:spPr>
        <p:txBody>
          <a:bodyPr/>
          <a:lstStyle/>
          <a:p>
            <a:fld id="{52900BC9-CB04-4417-8656-D54C5AC601BA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7315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1"/>
            <a:ext cx="8839200" cy="25146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3733800"/>
            <a:ext cx="8839200" cy="251460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762000" cy="365125"/>
          </a:xfrm>
        </p:spPr>
        <p:txBody>
          <a:bodyPr/>
          <a:lstStyle/>
          <a:p>
            <a:fld id="{52900BC9-CB04-4417-8656-D54C5AC601BA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7315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1"/>
            <a:ext cx="4343400" cy="25146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3733800"/>
            <a:ext cx="4343400" cy="251460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762000" cy="365125"/>
          </a:xfrm>
        </p:spPr>
        <p:txBody>
          <a:bodyPr/>
          <a:lstStyle/>
          <a:p>
            <a:fld id="{52900BC9-CB04-4417-8656-D54C5AC601BA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7315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638675" y="3733800"/>
            <a:ext cx="4352925" cy="251460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38675" y="1066801"/>
            <a:ext cx="4352925" cy="251460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1"/>
            <a:ext cx="2926080" cy="25146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762000" cy="365125"/>
          </a:xfrm>
        </p:spPr>
        <p:txBody>
          <a:bodyPr/>
          <a:lstStyle/>
          <a:p>
            <a:fld id="{52900BC9-CB04-4417-8656-D54C5AC601BA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7315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3105150" y="1066801"/>
            <a:ext cx="2926080" cy="25146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4"/>
          </p:nvPr>
        </p:nvSpPr>
        <p:spPr>
          <a:xfrm>
            <a:off x="6065520" y="1066801"/>
            <a:ext cx="2926080" cy="25146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5"/>
          </p:nvPr>
        </p:nvSpPr>
        <p:spPr>
          <a:xfrm>
            <a:off x="152400" y="3733801"/>
            <a:ext cx="2926080" cy="25146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6"/>
          </p:nvPr>
        </p:nvSpPr>
        <p:spPr>
          <a:xfrm>
            <a:off x="3105150" y="3733801"/>
            <a:ext cx="2926080" cy="25146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7"/>
          </p:nvPr>
        </p:nvSpPr>
        <p:spPr>
          <a:xfrm>
            <a:off x="6065520" y="3733801"/>
            <a:ext cx="2926080" cy="25146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43449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066800"/>
            <a:ext cx="43465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2400" y="1752600"/>
            <a:ext cx="4344988" cy="4607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346575" cy="4607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762000" cy="365125"/>
          </a:xfrm>
        </p:spPr>
        <p:txBody>
          <a:bodyPr/>
          <a:lstStyle/>
          <a:p>
            <a:fld id="{892A1D08-75EA-40AE-8233-B9A97273903C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7315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1"/>
            <a:ext cx="4346575" cy="2285999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4344988" cy="381000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066801"/>
            <a:ext cx="4346575" cy="381000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2400" y="1447801"/>
            <a:ext cx="4344988" cy="2285999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762000" cy="365125"/>
          </a:xfrm>
        </p:spPr>
        <p:txBody>
          <a:bodyPr/>
          <a:lstStyle/>
          <a:p>
            <a:fld id="{892A1D08-75EA-40AE-8233-B9A97273903C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73152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152400" y="3733800"/>
            <a:ext cx="4344988" cy="381000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4645025" y="3733801"/>
            <a:ext cx="4346575" cy="381000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/>
          </p:nvPr>
        </p:nvSpPr>
        <p:spPr>
          <a:xfrm>
            <a:off x="152400" y="4114801"/>
            <a:ext cx="4344988" cy="2285999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4645025" y="4114801"/>
            <a:ext cx="4346575" cy="2285999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FA0403-DE37-4AB6-A11E-2DAAC03FCE08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ES" smtClean="0"/>
              <a:t>Kostas Tsigaridis, Columbia University/NASA GISS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4" r:id="rId5"/>
    <p:sldLayoutId id="2147483685" r:id="rId6"/>
    <p:sldLayoutId id="2147483687" r:id="rId7"/>
    <p:sldLayoutId id="2147483677" r:id="rId8"/>
    <p:sldLayoutId id="2147483686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Influences of the primary organic marine component on sea-spray composition and climate</a:t>
            </a:r>
            <a:endParaRPr lang="en-US" sz="4000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u="sng" dirty="0" smtClean="0"/>
              <a:t>Kostas Tsigaridis</a:t>
            </a:r>
            <a:r>
              <a:rPr lang="en-US" dirty="0" smtClean="0"/>
              <a:t>, Dorothy Koch and Surabi Menon</a:t>
            </a:r>
          </a:p>
          <a:p>
            <a:endParaRPr lang="en-US" dirty="0" smtClean="0"/>
          </a:p>
          <a:p>
            <a:r>
              <a:rPr lang="en-US" dirty="0" smtClean="0"/>
              <a:t>kt2347@columbia.edu</a:t>
            </a:r>
          </a:p>
          <a:p>
            <a:r>
              <a:rPr lang="en-US" dirty="0" smtClean="0"/>
              <a:t>ktsigaridis@giss.nasa.gov</a:t>
            </a:r>
            <a:endParaRPr lang="en-US" dirty="0"/>
          </a:p>
        </p:txBody>
      </p:sp>
      <p:pic>
        <p:nvPicPr>
          <p:cNvPr id="14" name="Picture 13" descr="Nasa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791526"/>
            <a:ext cx="1269842" cy="1269842"/>
          </a:xfrm>
          <a:prstGeom prst="rect">
            <a:avLst/>
          </a:prstGeom>
        </p:spPr>
      </p:pic>
      <p:pic>
        <p:nvPicPr>
          <p:cNvPr id="15" name="Picture 14" descr="logo.png"/>
          <p:cNvPicPr>
            <a:picLocks noChangeAspect="1"/>
          </p:cNvPicPr>
          <p:nvPr/>
        </p:nvPicPr>
        <p:blipFill>
          <a:blip r:embed="rId3" cstate="print"/>
          <a:srcRect l="51128" t="7276" r="1302" b="69590"/>
          <a:stretch>
            <a:fillRect/>
          </a:stretch>
        </p:blipFill>
        <p:spPr>
          <a:xfrm>
            <a:off x="1143000" y="4038600"/>
            <a:ext cx="2609850" cy="5905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4981136"/>
            <a:ext cx="15430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152400" y="923925"/>
          <a:ext cx="5892800" cy="20218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73200"/>
                <a:gridCol w="1473200"/>
                <a:gridCol w="1473200"/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(Tg a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Burden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(Tg)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Lifetime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(days)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Oceanic 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63-73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0.25-0.30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Sea-salt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240-279+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1970-2286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0.91-1.10+</a:t>
                      </a:r>
                    </a:p>
                    <a:p>
                      <a:pPr algn="ctr"/>
                      <a:r>
                        <a:rPr lang="en-US" dirty="0" smtClean="0"/>
                        <a:t>5.9-6.9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1.4-1.5,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1.1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Fine </a:t>
                      </a:r>
                      <a:r>
                        <a:rPr lang="en-US" dirty="0" err="1" smtClean="0"/>
                        <a:t>ss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308-348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1.10-1.27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1.3-1.4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Content Placeholder 17"/>
          <p:cNvGraphicFramePr>
            <a:graphicFrameLocks noGrp="1"/>
          </p:cNvGraphicFramePr>
          <p:nvPr>
            <p:ph sz="half" idx="2"/>
          </p:nvPr>
        </p:nvGraphicFramePr>
        <p:xfrm>
          <a:off x="152399" y="2946400"/>
          <a:ext cx="8839201" cy="3606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47800"/>
                <a:gridCol w="1447800"/>
                <a:gridCol w="1524000"/>
                <a:gridCol w="1447800"/>
                <a:gridCol w="29718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Source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(Tg a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Burden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(Tg)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Lifetime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(days)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Sea-salt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6297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Vignati et al., 2010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Sea-salt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6290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Myriokefalitakis et al., 2010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Sea-salt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59+2229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0.3+5.9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1.03, 0.5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Jaeglé</a:t>
                      </a:r>
                      <a:r>
                        <a:rPr lang="en-US" dirty="0" smtClean="0"/>
                        <a:t> et al., 2010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Oceanic 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Vignati et al., 2010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Oceanic</a:t>
                      </a:r>
                      <a:r>
                        <a:rPr lang="en-US" baseline="0" dirty="0" smtClean="0"/>
                        <a:t> OA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7-8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Myriokefalitakis et al., 2010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Oceanic 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 (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TgC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a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Spracklen</a:t>
                      </a:r>
                      <a:r>
                        <a:rPr lang="en-US" dirty="0" smtClean="0"/>
                        <a:t> et al., 2008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Oceanic 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75 (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TgC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a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Roelofs</a:t>
                      </a:r>
                      <a:r>
                        <a:rPr lang="en-US" dirty="0" smtClean="0"/>
                        <a:t>, 2008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Oceanic 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22.3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TgC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a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Gantt et al., 2009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Oceanic aerosol budget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0BC9-CB04-4417-8656-D54C5AC601BA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79550" y="1371600"/>
            <a:ext cx="1350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Without</a:t>
            </a:r>
            <a:br>
              <a:rPr lang="en-US" dirty="0" smtClean="0"/>
            </a:br>
            <a:r>
              <a:rPr lang="en-US" dirty="0" smtClean="0"/>
              <a:t>sea-spray</a:t>
            </a:r>
            <a:br>
              <a:rPr lang="en-US" dirty="0" smtClean="0"/>
            </a:br>
            <a:r>
              <a:rPr lang="en-US" dirty="0" smtClean="0"/>
              <a:t>organic</a:t>
            </a:r>
            <a:br>
              <a:rPr lang="en-US" dirty="0" smtClean="0"/>
            </a:br>
            <a:r>
              <a:rPr lang="en-US" dirty="0" smtClean="0"/>
              <a:t>enrichment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Kostas Tsigaridis, Columbia </a:t>
            </a:r>
            <a:r>
              <a:rPr lang="es-ES" dirty="0" err="1" smtClean="0"/>
              <a:t>University</a:t>
            </a:r>
            <a:r>
              <a:rPr lang="es-ES" dirty="0" smtClean="0"/>
              <a:t>/NASA GISS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9728" y="4149090"/>
            <a:ext cx="4344543" cy="270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Aerosol concentration changes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1D08-75EA-40AE-8233-B9A97273903C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52400" y="838200"/>
            <a:ext cx="4344988" cy="659352"/>
          </a:xfrm>
        </p:spPr>
        <p:txBody>
          <a:bodyPr/>
          <a:lstStyle/>
          <a:p>
            <a:r>
              <a:rPr lang="en-US" dirty="0" smtClean="0"/>
              <a:t>Sea salt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5" y="838200"/>
            <a:ext cx="4346575" cy="654843"/>
          </a:xfrm>
        </p:spPr>
        <p:txBody>
          <a:bodyPr/>
          <a:lstStyle/>
          <a:p>
            <a:r>
              <a:rPr lang="en-US" dirty="0" smtClean="0"/>
              <a:t>Organic aerosol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4344988" cy="27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1377957"/>
            <a:ext cx="4346575" cy="269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9"/>
          <p:cNvSpPr txBox="1">
            <a:spLocks/>
          </p:cNvSpPr>
          <p:nvPr/>
        </p:nvSpPr>
        <p:spPr>
          <a:xfrm>
            <a:off x="152400" y="4267200"/>
            <a:ext cx="4344988" cy="659352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 speed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Southern ocean optical depth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0BC9-CB04-4417-8656-D54C5AC601BA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819775" y="3552825"/>
            <a:ext cx="3368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1873" y="3733800"/>
            <a:ext cx="326025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374" y="1066800"/>
            <a:ext cx="688925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Oceanic sources</a:t>
            </a:r>
          </a:p>
          <a:p>
            <a:pPr lvl="1"/>
            <a:r>
              <a:rPr lang="en-US" dirty="0" smtClean="0"/>
              <a:t>Sea-spray source very important on oceanic OA flux</a:t>
            </a:r>
          </a:p>
          <a:p>
            <a:pPr lvl="1"/>
            <a:r>
              <a:rPr lang="en-US" dirty="0" smtClean="0"/>
              <a:t>Oceanic OA source is very uncertain and differs by an order of magnitude between models; </a:t>
            </a:r>
            <a:r>
              <a:rPr lang="en-US" dirty="0" smtClean="0">
                <a:solidFill>
                  <a:srgbClr val="0070C0"/>
                </a:solidFill>
              </a:rPr>
              <a:t>sea-salt source is among the ones to blame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Effects on climate</a:t>
            </a:r>
          </a:p>
          <a:p>
            <a:pPr lvl="1"/>
            <a:r>
              <a:rPr lang="en-US" dirty="0" smtClean="0"/>
              <a:t>Oceanic OA affect winds, affecting sea spray source, affecting oceanic OA</a:t>
            </a:r>
          </a:p>
          <a:p>
            <a:pPr lvl="1"/>
            <a:r>
              <a:rPr lang="en-US" dirty="0" smtClean="0"/>
              <a:t>Sea spray changes and OA presence affect CDNC, affecting clouds, affecting sea salt and oceanic OA removal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1D08-75EA-40AE-8233-B9A97273903C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8AF-49D6-4AE7-AB78-AF7516A5CB13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1116-B753-4B55-AF5D-592310ABFD08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804" y="1066800"/>
            <a:ext cx="346059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8515" y="1066800"/>
            <a:ext cx="337324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366" y="3733800"/>
            <a:ext cx="358946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Grp="1" noChangeAspect="1" noChangeArrowheads="1"/>
          </p:cNvPicPr>
          <p:nvPr>
            <p:ph sz="half" idx="13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3975" y="3733800"/>
            <a:ext cx="29823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on clouds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1D08-75EA-40AE-8233-B9A97273903C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52400" y="838200"/>
            <a:ext cx="4344988" cy="659352"/>
          </a:xfrm>
        </p:spPr>
        <p:txBody>
          <a:bodyPr/>
          <a:lstStyle/>
          <a:p>
            <a:r>
              <a:rPr lang="en-US" dirty="0" smtClean="0"/>
              <a:t>CDNC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5" y="838200"/>
            <a:ext cx="4346575" cy="654843"/>
          </a:xfrm>
        </p:spPr>
        <p:txBody>
          <a:bodyPr/>
          <a:lstStyle/>
          <a:p>
            <a:r>
              <a:rPr lang="en-US" dirty="0" smtClean="0"/>
              <a:t>Liquid water path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4344988" cy="270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9"/>
          <p:cNvSpPr txBox="1">
            <a:spLocks/>
          </p:cNvSpPr>
          <p:nvPr/>
        </p:nvSpPr>
        <p:spPr>
          <a:xfrm>
            <a:off x="152400" y="4267200"/>
            <a:ext cx="4344988" cy="659352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 cloud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optical depth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371600"/>
            <a:ext cx="4346575" cy="269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1156" y="4149090"/>
            <a:ext cx="4361688" cy="270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12"/>
          <p:cNvSpPr/>
          <p:nvPr/>
        </p:nvSpPr>
        <p:spPr>
          <a:xfrm rot="10800000">
            <a:off x="3829050" y="4092574"/>
            <a:ext cx="685800" cy="160020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Sea-spray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8D47-FE74-42BC-B063-DE63B1B0E94E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43352" y="3406776"/>
            <a:ext cx="114299" cy="1142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43402" y="3482978"/>
            <a:ext cx="114299" cy="1142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57701" y="3597277"/>
            <a:ext cx="114299" cy="1142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57701" y="3921125"/>
            <a:ext cx="114299" cy="1142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00505" y="3863975"/>
            <a:ext cx="114299" cy="1142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71903" y="3597277"/>
            <a:ext cx="114299" cy="1142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57651" y="3597277"/>
            <a:ext cx="114299" cy="1142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4699257">
            <a:off x="5093458" y="2346519"/>
            <a:ext cx="685800" cy="160020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6300714" y="2057400"/>
            <a:ext cx="2743200" cy="1089221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0" y="5011206"/>
            <a:ext cx="9144000" cy="1237194"/>
            <a:chOff x="0" y="5011206"/>
            <a:chExt cx="9144000" cy="1237194"/>
          </a:xfrm>
        </p:grpSpPr>
        <p:sp>
          <p:nvSpPr>
            <p:cNvPr id="11" name="Freeform 10"/>
            <p:cNvSpPr/>
            <p:nvPr/>
          </p:nvSpPr>
          <p:spPr>
            <a:xfrm>
              <a:off x="0" y="5011206"/>
              <a:ext cx="9144000" cy="687917"/>
            </a:xfrm>
            <a:custGeom>
              <a:avLst/>
              <a:gdLst>
                <a:gd name="connsiteX0" fmla="*/ 0 w 9639300"/>
                <a:gd name="connsiteY0" fmla="*/ 585787 h 669924"/>
                <a:gd name="connsiteX1" fmla="*/ 857250 w 9639300"/>
                <a:gd name="connsiteY1" fmla="*/ 4762 h 669924"/>
                <a:gd name="connsiteX2" fmla="*/ 1752600 w 9639300"/>
                <a:gd name="connsiteY2" fmla="*/ 614362 h 669924"/>
                <a:gd name="connsiteX3" fmla="*/ 2657475 w 9639300"/>
                <a:gd name="connsiteY3" fmla="*/ 71437 h 669924"/>
                <a:gd name="connsiteX4" fmla="*/ 3705225 w 9639300"/>
                <a:gd name="connsiteY4" fmla="*/ 576262 h 669924"/>
                <a:gd name="connsiteX5" fmla="*/ 4124325 w 9639300"/>
                <a:gd name="connsiteY5" fmla="*/ 71437 h 669924"/>
                <a:gd name="connsiteX6" fmla="*/ 5343525 w 9639300"/>
                <a:gd name="connsiteY6" fmla="*/ 604837 h 669924"/>
                <a:gd name="connsiteX7" fmla="*/ 6086475 w 9639300"/>
                <a:gd name="connsiteY7" fmla="*/ 233362 h 669924"/>
                <a:gd name="connsiteX8" fmla="*/ 6724650 w 9639300"/>
                <a:gd name="connsiteY8" fmla="*/ 652462 h 669924"/>
                <a:gd name="connsiteX9" fmla="*/ 7410450 w 9639300"/>
                <a:gd name="connsiteY9" fmla="*/ 233362 h 669924"/>
                <a:gd name="connsiteX10" fmla="*/ 8010525 w 9639300"/>
                <a:gd name="connsiteY10" fmla="*/ 661987 h 669924"/>
                <a:gd name="connsiteX11" fmla="*/ 9010650 w 9639300"/>
                <a:gd name="connsiteY11" fmla="*/ 185737 h 669924"/>
                <a:gd name="connsiteX12" fmla="*/ 9639300 w 9639300"/>
                <a:gd name="connsiteY12" fmla="*/ 595312 h 669924"/>
                <a:gd name="connsiteX0" fmla="*/ 0 w 9639300"/>
                <a:gd name="connsiteY0" fmla="*/ 585787 h 669924"/>
                <a:gd name="connsiteX1" fmla="*/ 857250 w 9639300"/>
                <a:gd name="connsiteY1" fmla="*/ 4762 h 669924"/>
                <a:gd name="connsiteX2" fmla="*/ 1752600 w 9639300"/>
                <a:gd name="connsiteY2" fmla="*/ 614362 h 669924"/>
                <a:gd name="connsiteX3" fmla="*/ 2657475 w 9639300"/>
                <a:gd name="connsiteY3" fmla="*/ 71437 h 669924"/>
                <a:gd name="connsiteX4" fmla="*/ 3705225 w 9639300"/>
                <a:gd name="connsiteY4" fmla="*/ 576262 h 669924"/>
                <a:gd name="connsiteX5" fmla="*/ 4418013 w 9639300"/>
                <a:gd name="connsiteY5" fmla="*/ 152400 h 669924"/>
                <a:gd name="connsiteX6" fmla="*/ 5343525 w 9639300"/>
                <a:gd name="connsiteY6" fmla="*/ 604837 h 669924"/>
                <a:gd name="connsiteX7" fmla="*/ 6086475 w 9639300"/>
                <a:gd name="connsiteY7" fmla="*/ 233362 h 669924"/>
                <a:gd name="connsiteX8" fmla="*/ 6724650 w 9639300"/>
                <a:gd name="connsiteY8" fmla="*/ 652462 h 669924"/>
                <a:gd name="connsiteX9" fmla="*/ 7410450 w 9639300"/>
                <a:gd name="connsiteY9" fmla="*/ 233362 h 669924"/>
                <a:gd name="connsiteX10" fmla="*/ 8010525 w 9639300"/>
                <a:gd name="connsiteY10" fmla="*/ 661987 h 669924"/>
                <a:gd name="connsiteX11" fmla="*/ 9010650 w 9639300"/>
                <a:gd name="connsiteY11" fmla="*/ 185737 h 669924"/>
                <a:gd name="connsiteX12" fmla="*/ 9639300 w 9639300"/>
                <a:gd name="connsiteY12" fmla="*/ 595312 h 669924"/>
                <a:gd name="connsiteX0" fmla="*/ 0 w 9639300"/>
                <a:gd name="connsiteY0" fmla="*/ 585787 h 669924"/>
                <a:gd name="connsiteX1" fmla="*/ 857250 w 9639300"/>
                <a:gd name="connsiteY1" fmla="*/ 4762 h 669924"/>
                <a:gd name="connsiteX2" fmla="*/ 1752600 w 9639300"/>
                <a:gd name="connsiteY2" fmla="*/ 614362 h 669924"/>
                <a:gd name="connsiteX3" fmla="*/ 2657475 w 9639300"/>
                <a:gd name="connsiteY3" fmla="*/ 71437 h 669924"/>
                <a:gd name="connsiteX4" fmla="*/ 3705225 w 9639300"/>
                <a:gd name="connsiteY4" fmla="*/ 576262 h 669924"/>
                <a:gd name="connsiteX5" fmla="*/ 4418013 w 9639300"/>
                <a:gd name="connsiteY5" fmla="*/ 152400 h 669924"/>
                <a:gd name="connsiteX6" fmla="*/ 5343525 w 9639300"/>
                <a:gd name="connsiteY6" fmla="*/ 604837 h 669924"/>
                <a:gd name="connsiteX7" fmla="*/ 6086475 w 9639300"/>
                <a:gd name="connsiteY7" fmla="*/ 233362 h 669924"/>
                <a:gd name="connsiteX8" fmla="*/ 6724650 w 9639300"/>
                <a:gd name="connsiteY8" fmla="*/ 652462 h 669924"/>
                <a:gd name="connsiteX9" fmla="*/ 7410450 w 9639300"/>
                <a:gd name="connsiteY9" fmla="*/ 233362 h 669924"/>
                <a:gd name="connsiteX10" fmla="*/ 8010525 w 9639300"/>
                <a:gd name="connsiteY10" fmla="*/ 661987 h 669924"/>
                <a:gd name="connsiteX11" fmla="*/ 9010650 w 9639300"/>
                <a:gd name="connsiteY11" fmla="*/ 185737 h 669924"/>
                <a:gd name="connsiteX12" fmla="*/ 9639300 w 9639300"/>
                <a:gd name="connsiteY12" fmla="*/ 669924 h 669924"/>
                <a:gd name="connsiteX0" fmla="*/ 0 w 9639300"/>
                <a:gd name="connsiteY0" fmla="*/ 585787 h 838200"/>
                <a:gd name="connsiteX1" fmla="*/ 857250 w 9639300"/>
                <a:gd name="connsiteY1" fmla="*/ 4762 h 838200"/>
                <a:gd name="connsiteX2" fmla="*/ 1752600 w 9639300"/>
                <a:gd name="connsiteY2" fmla="*/ 614362 h 838200"/>
                <a:gd name="connsiteX3" fmla="*/ 2657475 w 9639300"/>
                <a:gd name="connsiteY3" fmla="*/ 71437 h 838200"/>
                <a:gd name="connsiteX4" fmla="*/ 3705225 w 9639300"/>
                <a:gd name="connsiteY4" fmla="*/ 576262 h 838200"/>
                <a:gd name="connsiteX5" fmla="*/ 4418013 w 9639300"/>
                <a:gd name="connsiteY5" fmla="*/ 152400 h 838200"/>
                <a:gd name="connsiteX6" fmla="*/ 5343525 w 9639300"/>
                <a:gd name="connsiteY6" fmla="*/ 604837 h 838200"/>
                <a:gd name="connsiteX7" fmla="*/ 6086475 w 9639300"/>
                <a:gd name="connsiteY7" fmla="*/ 233362 h 838200"/>
                <a:gd name="connsiteX8" fmla="*/ 6724650 w 9639300"/>
                <a:gd name="connsiteY8" fmla="*/ 652462 h 838200"/>
                <a:gd name="connsiteX9" fmla="*/ 7410450 w 9639300"/>
                <a:gd name="connsiteY9" fmla="*/ 233362 h 838200"/>
                <a:gd name="connsiteX10" fmla="*/ 8010525 w 9639300"/>
                <a:gd name="connsiteY10" fmla="*/ 661987 h 838200"/>
                <a:gd name="connsiteX11" fmla="*/ 9010650 w 9639300"/>
                <a:gd name="connsiteY11" fmla="*/ 185737 h 838200"/>
                <a:gd name="connsiteX12" fmla="*/ 9639300 w 9639300"/>
                <a:gd name="connsiteY12" fmla="*/ 838200 h 838200"/>
                <a:gd name="connsiteX0" fmla="*/ 0 w 9639300"/>
                <a:gd name="connsiteY0" fmla="*/ 585787 h 669924"/>
                <a:gd name="connsiteX1" fmla="*/ 857250 w 9639300"/>
                <a:gd name="connsiteY1" fmla="*/ 4762 h 669924"/>
                <a:gd name="connsiteX2" fmla="*/ 1752600 w 9639300"/>
                <a:gd name="connsiteY2" fmla="*/ 614362 h 669924"/>
                <a:gd name="connsiteX3" fmla="*/ 2657475 w 9639300"/>
                <a:gd name="connsiteY3" fmla="*/ 71437 h 669924"/>
                <a:gd name="connsiteX4" fmla="*/ 3705225 w 9639300"/>
                <a:gd name="connsiteY4" fmla="*/ 576262 h 669924"/>
                <a:gd name="connsiteX5" fmla="*/ 4418013 w 9639300"/>
                <a:gd name="connsiteY5" fmla="*/ 152400 h 669924"/>
                <a:gd name="connsiteX6" fmla="*/ 5343525 w 9639300"/>
                <a:gd name="connsiteY6" fmla="*/ 604837 h 669924"/>
                <a:gd name="connsiteX7" fmla="*/ 6086475 w 9639300"/>
                <a:gd name="connsiteY7" fmla="*/ 233362 h 669924"/>
                <a:gd name="connsiteX8" fmla="*/ 6724650 w 9639300"/>
                <a:gd name="connsiteY8" fmla="*/ 652462 h 669924"/>
                <a:gd name="connsiteX9" fmla="*/ 7410450 w 9639300"/>
                <a:gd name="connsiteY9" fmla="*/ 233362 h 669924"/>
                <a:gd name="connsiteX10" fmla="*/ 8010525 w 9639300"/>
                <a:gd name="connsiteY10" fmla="*/ 661987 h 669924"/>
                <a:gd name="connsiteX11" fmla="*/ 9010650 w 9639300"/>
                <a:gd name="connsiteY11" fmla="*/ 185737 h 669924"/>
                <a:gd name="connsiteX12" fmla="*/ 9639300 w 9639300"/>
                <a:gd name="connsiteY12" fmla="*/ 669924 h 669924"/>
                <a:gd name="connsiteX0" fmla="*/ 0 w 9639300"/>
                <a:gd name="connsiteY0" fmla="*/ 674422 h 674422"/>
                <a:gd name="connsiteX1" fmla="*/ 857250 w 9639300"/>
                <a:gd name="connsiteY1" fmla="*/ 9260 h 674422"/>
                <a:gd name="connsiteX2" fmla="*/ 1752600 w 9639300"/>
                <a:gd name="connsiteY2" fmla="*/ 618860 h 674422"/>
                <a:gd name="connsiteX3" fmla="*/ 2657475 w 9639300"/>
                <a:gd name="connsiteY3" fmla="*/ 75935 h 674422"/>
                <a:gd name="connsiteX4" fmla="*/ 3705225 w 9639300"/>
                <a:gd name="connsiteY4" fmla="*/ 580760 h 674422"/>
                <a:gd name="connsiteX5" fmla="*/ 4418013 w 9639300"/>
                <a:gd name="connsiteY5" fmla="*/ 156898 h 674422"/>
                <a:gd name="connsiteX6" fmla="*/ 5343525 w 9639300"/>
                <a:gd name="connsiteY6" fmla="*/ 609335 h 674422"/>
                <a:gd name="connsiteX7" fmla="*/ 6086475 w 9639300"/>
                <a:gd name="connsiteY7" fmla="*/ 237860 h 674422"/>
                <a:gd name="connsiteX8" fmla="*/ 6724650 w 9639300"/>
                <a:gd name="connsiteY8" fmla="*/ 656960 h 674422"/>
                <a:gd name="connsiteX9" fmla="*/ 7410450 w 9639300"/>
                <a:gd name="connsiteY9" fmla="*/ 237860 h 674422"/>
                <a:gd name="connsiteX10" fmla="*/ 8010525 w 9639300"/>
                <a:gd name="connsiteY10" fmla="*/ 666485 h 674422"/>
                <a:gd name="connsiteX11" fmla="*/ 9010650 w 9639300"/>
                <a:gd name="connsiteY11" fmla="*/ 190235 h 674422"/>
                <a:gd name="connsiteX12" fmla="*/ 9639300 w 9639300"/>
                <a:gd name="connsiteY12" fmla="*/ 674422 h 674422"/>
                <a:gd name="connsiteX0" fmla="*/ 0 w 9639300"/>
                <a:gd name="connsiteY0" fmla="*/ 687917 h 687917"/>
                <a:gd name="connsiteX1" fmla="*/ 857250 w 9639300"/>
                <a:gd name="connsiteY1" fmla="*/ 22755 h 687917"/>
                <a:gd name="connsiteX2" fmla="*/ 1767205 w 9639300"/>
                <a:gd name="connsiteY2" fmla="*/ 551389 h 687917"/>
                <a:gd name="connsiteX3" fmla="*/ 2657475 w 9639300"/>
                <a:gd name="connsiteY3" fmla="*/ 89430 h 687917"/>
                <a:gd name="connsiteX4" fmla="*/ 3705225 w 9639300"/>
                <a:gd name="connsiteY4" fmla="*/ 594255 h 687917"/>
                <a:gd name="connsiteX5" fmla="*/ 4418013 w 9639300"/>
                <a:gd name="connsiteY5" fmla="*/ 170393 h 687917"/>
                <a:gd name="connsiteX6" fmla="*/ 5343525 w 9639300"/>
                <a:gd name="connsiteY6" fmla="*/ 622830 h 687917"/>
                <a:gd name="connsiteX7" fmla="*/ 6086475 w 9639300"/>
                <a:gd name="connsiteY7" fmla="*/ 251355 h 687917"/>
                <a:gd name="connsiteX8" fmla="*/ 6724650 w 9639300"/>
                <a:gd name="connsiteY8" fmla="*/ 670455 h 687917"/>
                <a:gd name="connsiteX9" fmla="*/ 7410450 w 9639300"/>
                <a:gd name="connsiteY9" fmla="*/ 251355 h 687917"/>
                <a:gd name="connsiteX10" fmla="*/ 8010525 w 9639300"/>
                <a:gd name="connsiteY10" fmla="*/ 679980 h 687917"/>
                <a:gd name="connsiteX11" fmla="*/ 9010650 w 9639300"/>
                <a:gd name="connsiteY11" fmla="*/ 203730 h 687917"/>
                <a:gd name="connsiteX12" fmla="*/ 9639300 w 9639300"/>
                <a:gd name="connsiteY12" fmla="*/ 687917 h 687917"/>
                <a:gd name="connsiteX0" fmla="*/ 0 w 9639300"/>
                <a:gd name="connsiteY0" fmla="*/ 687917 h 687917"/>
                <a:gd name="connsiteX1" fmla="*/ 857250 w 9639300"/>
                <a:gd name="connsiteY1" fmla="*/ 22755 h 687917"/>
                <a:gd name="connsiteX2" fmla="*/ 1767205 w 9639300"/>
                <a:gd name="connsiteY2" fmla="*/ 551389 h 687917"/>
                <a:gd name="connsiteX3" fmla="*/ 2657475 w 9639300"/>
                <a:gd name="connsiteY3" fmla="*/ 89430 h 687917"/>
                <a:gd name="connsiteX4" fmla="*/ 3775393 w 9639300"/>
                <a:gd name="connsiteY4" fmla="*/ 551390 h 687917"/>
                <a:gd name="connsiteX5" fmla="*/ 4418013 w 9639300"/>
                <a:gd name="connsiteY5" fmla="*/ 170393 h 687917"/>
                <a:gd name="connsiteX6" fmla="*/ 5343525 w 9639300"/>
                <a:gd name="connsiteY6" fmla="*/ 622830 h 687917"/>
                <a:gd name="connsiteX7" fmla="*/ 6086475 w 9639300"/>
                <a:gd name="connsiteY7" fmla="*/ 251355 h 687917"/>
                <a:gd name="connsiteX8" fmla="*/ 6724650 w 9639300"/>
                <a:gd name="connsiteY8" fmla="*/ 670455 h 687917"/>
                <a:gd name="connsiteX9" fmla="*/ 7410450 w 9639300"/>
                <a:gd name="connsiteY9" fmla="*/ 251355 h 687917"/>
                <a:gd name="connsiteX10" fmla="*/ 8010525 w 9639300"/>
                <a:gd name="connsiteY10" fmla="*/ 679980 h 687917"/>
                <a:gd name="connsiteX11" fmla="*/ 9010650 w 9639300"/>
                <a:gd name="connsiteY11" fmla="*/ 203730 h 687917"/>
                <a:gd name="connsiteX12" fmla="*/ 9639300 w 9639300"/>
                <a:gd name="connsiteY12" fmla="*/ 687917 h 687917"/>
                <a:gd name="connsiteX0" fmla="*/ 0 w 9639300"/>
                <a:gd name="connsiteY0" fmla="*/ 687917 h 687917"/>
                <a:gd name="connsiteX1" fmla="*/ 857250 w 9639300"/>
                <a:gd name="connsiteY1" fmla="*/ 22755 h 687917"/>
                <a:gd name="connsiteX2" fmla="*/ 1767205 w 9639300"/>
                <a:gd name="connsiteY2" fmla="*/ 551389 h 687917"/>
                <a:gd name="connsiteX3" fmla="*/ 2657475 w 9639300"/>
                <a:gd name="connsiteY3" fmla="*/ 89430 h 687917"/>
                <a:gd name="connsiteX4" fmla="*/ 3775393 w 9639300"/>
                <a:gd name="connsiteY4" fmla="*/ 551390 h 687917"/>
                <a:gd name="connsiteX5" fmla="*/ 4418013 w 9639300"/>
                <a:gd name="connsiteY5" fmla="*/ 170393 h 687917"/>
                <a:gd name="connsiteX6" fmla="*/ 5140960 w 9639300"/>
                <a:gd name="connsiteY6" fmla="*/ 551390 h 687917"/>
                <a:gd name="connsiteX7" fmla="*/ 6086475 w 9639300"/>
                <a:gd name="connsiteY7" fmla="*/ 251355 h 687917"/>
                <a:gd name="connsiteX8" fmla="*/ 6724650 w 9639300"/>
                <a:gd name="connsiteY8" fmla="*/ 670455 h 687917"/>
                <a:gd name="connsiteX9" fmla="*/ 7410450 w 9639300"/>
                <a:gd name="connsiteY9" fmla="*/ 251355 h 687917"/>
                <a:gd name="connsiteX10" fmla="*/ 8010525 w 9639300"/>
                <a:gd name="connsiteY10" fmla="*/ 679980 h 687917"/>
                <a:gd name="connsiteX11" fmla="*/ 9010650 w 9639300"/>
                <a:gd name="connsiteY11" fmla="*/ 203730 h 687917"/>
                <a:gd name="connsiteX12" fmla="*/ 9639300 w 9639300"/>
                <a:gd name="connsiteY12" fmla="*/ 687917 h 687917"/>
                <a:gd name="connsiteX0" fmla="*/ 0 w 9639300"/>
                <a:gd name="connsiteY0" fmla="*/ 687917 h 687917"/>
                <a:gd name="connsiteX1" fmla="*/ 857250 w 9639300"/>
                <a:gd name="connsiteY1" fmla="*/ 22755 h 687917"/>
                <a:gd name="connsiteX2" fmla="*/ 1767205 w 9639300"/>
                <a:gd name="connsiteY2" fmla="*/ 551389 h 687917"/>
                <a:gd name="connsiteX3" fmla="*/ 2657475 w 9639300"/>
                <a:gd name="connsiteY3" fmla="*/ 89430 h 687917"/>
                <a:gd name="connsiteX4" fmla="*/ 3775393 w 9639300"/>
                <a:gd name="connsiteY4" fmla="*/ 551390 h 687917"/>
                <a:gd name="connsiteX5" fmla="*/ 4418013 w 9639300"/>
                <a:gd name="connsiteY5" fmla="*/ 170393 h 687917"/>
                <a:gd name="connsiteX6" fmla="*/ 5140960 w 9639300"/>
                <a:gd name="connsiteY6" fmla="*/ 551390 h 687917"/>
                <a:gd name="connsiteX7" fmla="*/ 6086475 w 9639300"/>
                <a:gd name="connsiteY7" fmla="*/ 251355 h 687917"/>
                <a:gd name="connsiteX8" fmla="*/ 6747510 w 9639300"/>
                <a:gd name="connsiteY8" fmla="*/ 551390 h 687917"/>
                <a:gd name="connsiteX9" fmla="*/ 7410450 w 9639300"/>
                <a:gd name="connsiteY9" fmla="*/ 251355 h 687917"/>
                <a:gd name="connsiteX10" fmla="*/ 8010525 w 9639300"/>
                <a:gd name="connsiteY10" fmla="*/ 679980 h 687917"/>
                <a:gd name="connsiteX11" fmla="*/ 9010650 w 9639300"/>
                <a:gd name="connsiteY11" fmla="*/ 203730 h 687917"/>
                <a:gd name="connsiteX12" fmla="*/ 9639300 w 9639300"/>
                <a:gd name="connsiteY12" fmla="*/ 687917 h 687917"/>
                <a:gd name="connsiteX0" fmla="*/ 0 w 9639300"/>
                <a:gd name="connsiteY0" fmla="*/ 687917 h 687917"/>
                <a:gd name="connsiteX1" fmla="*/ 857250 w 9639300"/>
                <a:gd name="connsiteY1" fmla="*/ 22755 h 687917"/>
                <a:gd name="connsiteX2" fmla="*/ 1767205 w 9639300"/>
                <a:gd name="connsiteY2" fmla="*/ 551389 h 687917"/>
                <a:gd name="connsiteX3" fmla="*/ 2657475 w 9639300"/>
                <a:gd name="connsiteY3" fmla="*/ 89430 h 687917"/>
                <a:gd name="connsiteX4" fmla="*/ 3775393 w 9639300"/>
                <a:gd name="connsiteY4" fmla="*/ 551390 h 687917"/>
                <a:gd name="connsiteX5" fmla="*/ 4418013 w 9639300"/>
                <a:gd name="connsiteY5" fmla="*/ 170393 h 687917"/>
                <a:gd name="connsiteX6" fmla="*/ 5140960 w 9639300"/>
                <a:gd name="connsiteY6" fmla="*/ 551390 h 687917"/>
                <a:gd name="connsiteX7" fmla="*/ 6086475 w 9639300"/>
                <a:gd name="connsiteY7" fmla="*/ 251355 h 687917"/>
                <a:gd name="connsiteX8" fmla="*/ 6747510 w 9639300"/>
                <a:gd name="connsiteY8" fmla="*/ 551390 h 687917"/>
                <a:gd name="connsiteX9" fmla="*/ 7410450 w 9639300"/>
                <a:gd name="connsiteY9" fmla="*/ 251355 h 687917"/>
                <a:gd name="connsiteX10" fmla="*/ 8113078 w 9639300"/>
                <a:gd name="connsiteY10" fmla="*/ 398994 h 687917"/>
                <a:gd name="connsiteX11" fmla="*/ 9010650 w 9639300"/>
                <a:gd name="connsiteY11" fmla="*/ 203730 h 687917"/>
                <a:gd name="connsiteX12" fmla="*/ 9639300 w 9639300"/>
                <a:gd name="connsiteY12" fmla="*/ 687917 h 68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39300" h="687917">
                  <a:moveTo>
                    <a:pt x="0" y="687917"/>
                  </a:moveTo>
                  <a:cubicBezTo>
                    <a:pt x="282575" y="395023"/>
                    <a:pt x="562716" y="45510"/>
                    <a:pt x="857250" y="22755"/>
                  </a:cubicBezTo>
                  <a:cubicBezTo>
                    <a:pt x="1151784" y="0"/>
                    <a:pt x="1467168" y="540277"/>
                    <a:pt x="1767205" y="551389"/>
                  </a:cubicBezTo>
                  <a:cubicBezTo>
                    <a:pt x="2067243" y="562502"/>
                    <a:pt x="2322777" y="89430"/>
                    <a:pt x="2657475" y="89430"/>
                  </a:cubicBezTo>
                  <a:cubicBezTo>
                    <a:pt x="2992173" y="89430"/>
                    <a:pt x="3481970" y="537896"/>
                    <a:pt x="3775393" y="551390"/>
                  </a:cubicBezTo>
                  <a:cubicBezTo>
                    <a:pt x="4068816" y="564884"/>
                    <a:pt x="4190419" y="170393"/>
                    <a:pt x="4418013" y="170393"/>
                  </a:cubicBezTo>
                  <a:cubicBezTo>
                    <a:pt x="4645607" y="170393"/>
                    <a:pt x="4862883" y="537896"/>
                    <a:pt x="5140960" y="551390"/>
                  </a:cubicBezTo>
                  <a:cubicBezTo>
                    <a:pt x="5419037" y="564884"/>
                    <a:pt x="5818717" y="251355"/>
                    <a:pt x="6086475" y="251355"/>
                  </a:cubicBezTo>
                  <a:cubicBezTo>
                    <a:pt x="6354233" y="251355"/>
                    <a:pt x="6526848" y="551390"/>
                    <a:pt x="6747510" y="551390"/>
                  </a:cubicBezTo>
                  <a:cubicBezTo>
                    <a:pt x="6968172" y="551390"/>
                    <a:pt x="7182855" y="276754"/>
                    <a:pt x="7410450" y="251355"/>
                  </a:cubicBezTo>
                  <a:cubicBezTo>
                    <a:pt x="7638045" y="225956"/>
                    <a:pt x="7846378" y="406931"/>
                    <a:pt x="8113078" y="398994"/>
                  </a:cubicBezTo>
                  <a:cubicBezTo>
                    <a:pt x="8379778" y="391057"/>
                    <a:pt x="8756280" y="155576"/>
                    <a:pt x="9010650" y="203730"/>
                  </a:cubicBezTo>
                  <a:cubicBezTo>
                    <a:pt x="9265020" y="251884"/>
                    <a:pt x="9460706" y="477573"/>
                    <a:pt x="9639300" y="687917"/>
                  </a:cubicBezTo>
                </a:path>
              </a:pathLst>
            </a:custGeom>
            <a:solidFill>
              <a:srgbClr val="0070C0"/>
            </a:solidFill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5699123"/>
              <a:ext cx="9144000" cy="549277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/>
          <p:cNvSpPr/>
          <p:nvPr/>
        </p:nvSpPr>
        <p:spPr>
          <a:xfrm>
            <a:off x="4114804" y="5181600"/>
            <a:ext cx="114299" cy="1142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057654" y="5829301"/>
            <a:ext cx="114299" cy="1142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943355" y="5448303"/>
            <a:ext cx="114299" cy="1142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29103" y="5448303"/>
            <a:ext cx="114299" cy="1142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C:\tsigarid\Pictures\Microsoft Clip Organizer\0041246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2" y="627148"/>
            <a:ext cx="1905000" cy="1870435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52400" y="112067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Solubility (</a:t>
            </a:r>
            <a:r>
              <a:rPr lang="en-US" dirty="0" err="1" smtClean="0">
                <a:solidFill>
                  <a:srgbClr val="FF0000"/>
                </a:solidFill>
              </a:rPr>
              <a:t>hygroscopicity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Aerosol composition </a:t>
            </a:r>
            <a:r>
              <a:rPr lang="en-US" dirty="0" smtClean="0">
                <a:sym typeface="Wingdings" pitchFamily="2" charset="2"/>
              </a:rPr>
              <a:t> cloud formation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Clouds  aerosol formation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Clouds  aerosol removal</a:t>
            </a:r>
            <a:endParaRPr lang="en-US" dirty="0" smtClean="0"/>
          </a:p>
          <a:p>
            <a:pPr lvl="1"/>
            <a:r>
              <a:rPr lang="en-US" dirty="0" smtClean="0"/>
              <a:t>Dissolved aerosols into clouds </a:t>
            </a:r>
            <a:r>
              <a:rPr lang="en-US" dirty="0" smtClean="0">
                <a:sym typeface="Wingdings" pitchFamily="2" charset="2"/>
              </a:rPr>
              <a:t> cloud properties &amp; lifetime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Sea-spray source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2075-6DB9-4DC3-A04E-F1F69F0BD02F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552" y="1066800"/>
            <a:ext cx="681689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Sea-salt comparison with measurements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8AF-49D6-4AE7-AB78-AF7516A5CB13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" name="Picture 7"/>
          <p:cNvPicPr>
            <a:picLocks noGrp="1" noChangeAspect="1" noChangeArrowheads="1"/>
          </p:cNvPicPr>
          <p:nvPr>
            <p:ph sz="half" idx="17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6121" y="3733800"/>
            <a:ext cx="256519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Grp="1" noChangeAspect="1" noChangeArrowheads="1"/>
          </p:cNvPicPr>
          <p:nvPr>
            <p:ph sz="half" idx="16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2904" y="3733800"/>
            <a:ext cx="257025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Grp="1" noChangeAspect="1" noChangeArrowheads="1"/>
          </p:cNvPicPr>
          <p:nvPr>
            <p:ph sz="half" idx="1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041" y="3733800"/>
            <a:ext cx="257048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Grp="1" noChangeAspect="1" noChangeArrowheads="1"/>
          </p:cNvPicPr>
          <p:nvPr>
            <p:ph sz="half" idx="1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1061" y="1066800"/>
            <a:ext cx="257531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Grp="1" noChangeAspect="1" noChangeArrowheads="1"/>
          </p:cNvPicPr>
          <p:nvPr>
            <p:ph sz="half" idx="13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7644" y="1066800"/>
            <a:ext cx="258077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4961" y="1066800"/>
            <a:ext cx="258064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170348" y="6245423"/>
            <a:ext cx="3973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Prospero and </a:t>
            </a:r>
            <a:r>
              <a:rPr lang="en-US" sz="1400" dirty="0" err="1" smtClean="0"/>
              <a:t>Savoie</a:t>
            </a:r>
            <a:r>
              <a:rPr lang="en-US" sz="1400" dirty="0" smtClean="0"/>
              <a:t> dataset, University of Miami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760" y="1066800"/>
            <a:ext cx="257048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Sea-salt comparison with measurements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8AF-49D6-4AE7-AB78-AF7516A5CB13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0885" y="3733800"/>
            <a:ext cx="572223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3886200" y="2047875"/>
            <a:ext cx="45720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2" idx="5"/>
          </p:cNvCxnSpPr>
          <p:nvPr/>
        </p:nvCxnSpPr>
        <p:spPr>
          <a:xfrm rot="16200000" flipH="1">
            <a:off x="3262033" y="3452531"/>
            <a:ext cx="3286404" cy="125758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267325" y="2047875"/>
            <a:ext cx="715448" cy="838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9" idx="3"/>
          </p:cNvCxnSpPr>
          <p:nvPr/>
        </p:nvCxnSpPr>
        <p:spPr>
          <a:xfrm rot="5400000">
            <a:off x="2596100" y="2215100"/>
            <a:ext cx="2227777" cy="332422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3"/>
          </p:cNvCxnSpPr>
          <p:nvPr/>
        </p:nvCxnSpPr>
        <p:spPr>
          <a:xfrm rot="5400000">
            <a:off x="2667538" y="2448462"/>
            <a:ext cx="2389700" cy="301942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9" idx="5"/>
          </p:cNvCxnSpPr>
          <p:nvPr/>
        </p:nvCxnSpPr>
        <p:spPr>
          <a:xfrm rot="16200000" flipH="1">
            <a:off x="5458899" y="3182423"/>
            <a:ext cx="1932500" cy="109430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4"/>
          </p:cNvCxnSpPr>
          <p:nvPr/>
        </p:nvCxnSpPr>
        <p:spPr>
          <a:xfrm rot="16200000" flipH="1">
            <a:off x="5212825" y="3298299"/>
            <a:ext cx="2266952" cy="144250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70348" y="6245423"/>
            <a:ext cx="3973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Prospero and </a:t>
            </a:r>
            <a:r>
              <a:rPr lang="en-US" sz="1400" dirty="0" err="1" smtClean="0"/>
              <a:t>Savoie</a:t>
            </a:r>
            <a:r>
              <a:rPr lang="en-US" sz="1400" dirty="0" smtClean="0"/>
              <a:t> dataset, University of Miami</a:t>
            </a:r>
            <a:endParaRPr lang="en-US" sz="1400" dirty="0"/>
          </a:p>
        </p:txBody>
      </p:sp>
      <p:cxnSp>
        <p:nvCxnSpPr>
          <p:cNvPr id="17" name="Straight Arrow Connector 16"/>
          <p:cNvCxnSpPr>
            <a:stCxn id="29" idx="6"/>
          </p:cNvCxnSpPr>
          <p:nvPr/>
        </p:nvCxnSpPr>
        <p:spPr>
          <a:xfrm>
            <a:off x="5982773" y="2466975"/>
            <a:ext cx="1141927" cy="241935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933575" y="5334000"/>
            <a:ext cx="539115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705600" y="5362575"/>
            <a:ext cx="142875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94788" y="2886074"/>
            <a:ext cx="1406011" cy="338554"/>
          </a:xfrm>
          <a:prstGeom prst="rect">
            <a:avLst/>
          </a:prstGeom>
          <a:solidFill>
            <a:srgbClr val="FFFF00">
              <a:alpha val="30196"/>
            </a:srgb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“BAD”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2" grpId="0" animBg="1"/>
      <p:bldP spid="34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Sea-spray organic enrichment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0BC9-CB04-4417-8656-D54C5AC601BA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4876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84075" y="1002268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SeaWiFS</a:t>
            </a:r>
            <a:r>
              <a:rPr lang="en-US" dirty="0" smtClean="0"/>
              <a:t>, 2000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371600"/>
            <a:ext cx="3733800" cy="34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400800" y="1002268"/>
            <a:ext cx="213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O’Dowd et al., 2008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410200"/>
            <a:ext cx="4181475" cy="6000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8152890" y="3314700"/>
            <a:ext cx="457710" cy="304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152890" y="3314700"/>
            <a:ext cx="457710" cy="304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66759" y="5040868"/>
            <a:ext cx="199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Vignati et al., 2010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038600"/>
            <a:ext cx="326025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37" y="990600"/>
            <a:ext cx="7205663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Organics comparison with measurements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0BC9-CB04-4417-8656-D54C5AC601BA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57800" y="5715000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Without</a:t>
            </a:r>
            <a:r>
              <a:rPr lang="en-US" dirty="0" smtClean="0"/>
              <a:t> oceanic organics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00425"/>
            <a:ext cx="35718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Organics comparison with measurements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0BC9-CB04-4417-8656-D54C5AC601BA}" type="datetime1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93789" y="5715000"/>
            <a:ext cx="2386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With</a:t>
            </a:r>
            <a:r>
              <a:rPr lang="en-US" dirty="0" smtClean="0"/>
              <a:t> oceanic organics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37" y="1000125"/>
            <a:ext cx="7205663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19474"/>
            <a:ext cx="35814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2775" y="850868"/>
            <a:ext cx="2941225" cy="206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0299" y="2819400"/>
            <a:ext cx="2936748" cy="206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2775" y="4794218"/>
            <a:ext cx="2941225" cy="206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9149" y="4495800"/>
            <a:ext cx="2945702" cy="206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5" y="850868"/>
            <a:ext cx="2932271" cy="206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762" y="2815590"/>
            <a:ext cx="2950178" cy="207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1116-B753-4B55-AF5D-592310ABFD08}" type="datetime1">
              <a:rPr lang="en-US" smtClean="0"/>
              <a:pPr/>
              <a:t>3/28/2011</a:t>
            </a:fld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621" y="4794218"/>
            <a:ext cx="2927795" cy="206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0584" y="2482453"/>
            <a:ext cx="3602831" cy="187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Organics comparison with measurements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Kostas Tsigaridis, Columbia University/NASA GISS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133604" y="3429000"/>
            <a:ext cx="2590796" cy="190499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2347914" y="2462211"/>
            <a:ext cx="571502" cy="542929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2362201" y="3067050"/>
            <a:ext cx="1438279" cy="89535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115052" y="2886076"/>
            <a:ext cx="971548" cy="63817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476749" y="2133600"/>
            <a:ext cx="2457453" cy="838201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H="1">
            <a:off x="5410200" y="4343399"/>
            <a:ext cx="2333625" cy="71437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4676778" y="4381501"/>
            <a:ext cx="1685923" cy="21907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05288" y="981075"/>
            <a:ext cx="733425" cy="11525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3639</TotalTime>
  <Words>440</Words>
  <Application>Microsoft Office PowerPoint</Application>
  <PresentationFormat>On-screen Show (4:3)</PresentationFormat>
  <Paragraphs>146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Influences of the primary organic marine component on sea-spray composition and climate</vt:lpstr>
      <vt:lpstr>Sea-spray</vt:lpstr>
      <vt:lpstr>Sea-spray source</vt:lpstr>
      <vt:lpstr>Sea-salt comparison with measurements</vt:lpstr>
      <vt:lpstr>Sea-salt comparison with measurements</vt:lpstr>
      <vt:lpstr>Sea-spray organic enrichment</vt:lpstr>
      <vt:lpstr>Organics comparison with measurements</vt:lpstr>
      <vt:lpstr>Organics comparison with measurements</vt:lpstr>
      <vt:lpstr>Organics comparison with measurements</vt:lpstr>
      <vt:lpstr>Oceanic aerosol budget</vt:lpstr>
      <vt:lpstr>Aerosol concentration changes</vt:lpstr>
      <vt:lpstr>Southern ocean optical depth</vt:lpstr>
      <vt:lpstr>Concluding remarks</vt:lpstr>
      <vt:lpstr>PowerPoint Presentation</vt:lpstr>
      <vt:lpstr>PowerPoint Presentation</vt:lpstr>
      <vt:lpstr>Effect on clouds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distinct  organic aerosol sources on gas-phase chemistry and climate</dc:title>
  <dc:creator>Kostas Tsigaridis</dc:creator>
  <cp:lastModifiedBy>Kostas Tsigaridis</cp:lastModifiedBy>
  <cp:revision>336</cp:revision>
  <dcterms:created xsi:type="dcterms:W3CDTF">2006-08-16T00:00:00Z</dcterms:created>
  <dcterms:modified xsi:type="dcterms:W3CDTF">2011-03-28T15:29:19Z</dcterms:modified>
</cp:coreProperties>
</file>