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5" r:id="rId2"/>
    <p:sldId id="257" r:id="rId3"/>
    <p:sldId id="282" r:id="rId4"/>
    <p:sldId id="269" r:id="rId5"/>
    <p:sldId id="270" r:id="rId6"/>
    <p:sldId id="306" r:id="rId7"/>
    <p:sldId id="307" r:id="rId8"/>
    <p:sldId id="318" r:id="rId9"/>
    <p:sldId id="316" r:id="rId10"/>
    <p:sldId id="326" r:id="rId11"/>
    <p:sldId id="324" r:id="rId12"/>
    <p:sldId id="32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85" d="100"/>
          <a:sy n="1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B194C-226E-43C9-A00C-57296CE235E0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F83AD-88A2-4FD4-B5C9-3637F0D53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F83AD-88A2-4FD4-B5C9-3637F0D53A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0DF32-91A6-4C44-B3C9-96EA3B2C3C64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6F65-9AB1-486C-802D-CF4E024BB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460" y="1600200"/>
            <a:ext cx="4766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Near UV Aerosol Group Report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2895600"/>
            <a:ext cx="1639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Omar Torres</a:t>
            </a:r>
          </a:p>
          <a:p>
            <a:pPr algn="ctr"/>
            <a:r>
              <a:rPr lang="en-US" dirty="0" smtClean="0"/>
              <a:t>NASA GSFC 614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4343400"/>
            <a:ext cx="2508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GSFC </a:t>
            </a:r>
            <a:r>
              <a:rPr lang="en-US" dirty="0" err="1" smtClean="0"/>
              <a:t>Aerocenter</a:t>
            </a:r>
            <a:r>
              <a:rPr lang="en-US" dirty="0" smtClean="0"/>
              <a:t> Update</a:t>
            </a:r>
          </a:p>
          <a:p>
            <a:pPr algn="ctr"/>
            <a:r>
              <a:rPr lang="en-US" dirty="0" smtClean="0"/>
              <a:t> May 31, </a:t>
            </a:r>
            <a:r>
              <a:rPr lang="en-US" dirty="0" smtClean="0"/>
              <a:t>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:\code_y_fo\Triana\L-1diaF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772525" cy="4386262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38200" y="533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i="1" dirty="0" smtClean="0">
                <a:solidFill>
                  <a:schemeClr val="tx2"/>
                </a:solidFill>
              </a:rPr>
              <a:t>DSCOVR </a:t>
            </a:r>
            <a:r>
              <a:rPr lang="en-US" sz="2800" b="1" i="1" dirty="0">
                <a:solidFill>
                  <a:schemeClr val="tx2"/>
                </a:solidFill>
              </a:rPr>
              <a:t>At Lagrange-1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6425" y="5310188"/>
            <a:ext cx="50212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/>
              <a:t>At L1, the neutral gravity point between the Sun and the Earth, </a:t>
            </a:r>
            <a:r>
              <a:rPr lang="en-US" sz="1800" b="1" dirty="0" smtClean="0"/>
              <a:t>DSCOVR </a:t>
            </a:r>
            <a:r>
              <a:rPr lang="en-US" sz="1800" b="1" dirty="0"/>
              <a:t>will remain near the same position relative to the Earth and Sun</a:t>
            </a:r>
          </a:p>
        </p:txBody>
      </p:sp>
      <p:pic>
        <p:nvPicPr>
          <p:cNvPr id="19461" name="Picture 5" descr="U:\code_y_fo\Triana\Trianasatf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133600"/>
            <a:ext cx="1066800" cy="733425"/>
          </a:xfrm>
          <a:prstGeom prst="rect">
            <a:avLst/>
          </a:prstGeom>
          <a:noFill/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981200" y="1066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1828800"/>
            <a:ext cx="4014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Jay Herman and Alexander </a:t>
            </a:r>
            <a:r>
              <a:rPr lang="en-US" sz="2000" b="1" dirty="0" err="1" smtClean="0"/>
              <a:t>Marshak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1295400"/>
            <a:ext cx="330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Deep Space Climate Observatory</a:t>
            </a:r>
            <a:endParaRPr lang="en-US" b="1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524000"/>
            <a:ext cx="6159704" cy="443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438400" y="160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Earth Seen from L-1 on 12/25/2015 with Lunar Shadow in Northern Hemisphere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28600"/>
            <a:ext cx="2201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Future Perspective: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346" y="762000"/>
            <a:ext cx="315785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762000"/>
            <a:ext cx="3124200" cy="20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3048000"/>
            <a:ext cx="367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</a:t>
            </a:r>
            <a:r>
              <a:rPr lang="en-US" i="1" dirty="0" smtClean="0"/>
              <a:t>arth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i="1" dirty="0" smtClean="0"/>
              <a:t>olychromatic </a:t>
            </a:r>
            <a:r>
              <a:rPr lang="en-US" i="1" dirty="0" smtClean="0">
                <a:solidFill>
                  <a:srgbClr val="FF0000"/>
                </a:solidFill>
              </a:rPr>
              <a:t>I</a:t>
            </a:r>
            <a:r>
              <a:rPr lang="en-US" i="1" dirty="0" smtClean="0"/>
              <a:t>maging 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en-US" i="1" dirty="0" smtClean="0"/>
              <a:t>amera</a:t>
            </a: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0191" y="3821668"/>
          <a:ext cx="6828409" cy="2167890"/>
        </p:xfrm>
        <a:graphic>
          <a:graphicData uri="http://schemas.openxmlformats.org/drawingml/2006/table">
            <a:tbl>
              <a:tblPr/>
              <a:tblGrid>
                <a:gridCol w="831850"/>
                <a:gridCol w="685800"/>
                <a:gridCol w="2362200"/>
                <a:gridCol w="1219200"/>
                <a:gridCol w="685800"/>
                <a:gridCol w="1043559"/>
              </a:tblGrid>
              <a:tr h="350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Channel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ＭＳ Ｐゴシック" charset="-128"/>
                          <a:cs typeface="Times New Roman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nm)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FWHM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2"/>
                          <a:ea typeface="ＭＳ Ｐゴシック" charset="-128"/>
                          <a:cs typeface="Times New Roman" charset="0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nm)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Purpose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Spatial Resolution (km)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SNR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Exp. Time (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seconds)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</a:tr>
              <a:tr h="1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317.5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1±0.2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Ozone, SO</a:t>
                      </a:r>
                      <a:r>
                        <a:rPr kumimoji="0" lang="en-US" sz="1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2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, UV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10*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265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1.3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325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1±0.2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Ozone, UV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265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0.84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340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3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Ozone, Aerosols, UV, and Volcanic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Ash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265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0.13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388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3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Aerosols, Clouds, UV and Volcanic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Ash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266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0.087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443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3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Blue, Aerosols, Vegetation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265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0.052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551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3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0.6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Green, Aerosols, Vegetation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265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0.030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680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2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Red, Aerosol, Veg., O</a:t>
                      </a:r>
                      <a:r>
                        <a:rPr kumimoji="0" lang="en-US" sz="1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2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B-Band, Clouds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266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0.037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687.75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0.8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O</a:t>
                      </a:r>
                      <a:r>
                        <a:rPr kumimoji="0" lang="en-US" sz="1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2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 B-Band Cloud Height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266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0.060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764.0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A-Band   Cloud Height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265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0.061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Times New Roman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7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779.5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2 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± 0.4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A-Band  Reference, Vegetation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10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265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Times New Roman" charset="0"/>
                        </a:rPr>
                        <a:t>0.036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53791" y="3440668"/>
            <a:ext cx="269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Channels and Applications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848991" y="6107668"/>
            <a:ext cx="36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Official launch date: November 2014 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64124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Science Team to be selected via ROSES call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608575"/>
            <a:ext cx="3216288" cy="218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144018"/>
            <a:ext cx="438636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59417"/>
            <a:ext cx="4034712" cy="186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420469"/>
            <a:ext cx="5671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Tropospheric Emissions: Monitoring of Pollution (TEMPO)</a:t>
            </a:r>
          </a:p>
          <a:p>
            <a:r>
              <a:rPr lang="en-US" i="1" dirty="0" smtClean="0"/>
              <a:t>PI: Kelly Chance (Smithsonian Astrophysical Observatory)</a:t>
            </a:r>
            <a:endParaRPr lang="en-US" i="1" dirty="0"/>
          </a:p>
        </p:txBody>
      </p:sp>
      <p:pic>
        <p:nvPicPr>
          <p:cNvPr id="40967" name="Picture 7" descr="TEMPO_Aut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365755"/>
            <a:ext cx="3225654" cy="21126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19400" y="990600"/>
            <a:ext cx="3290131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First GEO NASA Science Mission</a:t>
            </a:r>
          </a:p>
          <a:p>
            <a:pPr>
              <a:buFontTx/>
              <a:buChar char="-"/>
            </a:pPr>
            <a:r>
              <a:rPr lang="en-US" sz="1600" dirty="0" smtClean="0"/>
              <a:t>Commercial Satellite Hosted Payload</a:t>
            </a:r>
          </a:p>
          <a:p>
            <a:pPr>
              <a:buFontTx/>
              <a:buChar char="-"/>
            </a:pPr>
            <a:r>
              <a:rPr lang="en-US" sz="1600" dirty="0" smtClean="0"/>
              <a:t>GEOCAPE Precursor</a:t>
            </a:r>
          </a:p>
          <a:p>
            <a:pPr>
              <a:buFontTx/>
              <a:buChar char="-"/>
            </a:pPr>
            <a:r>
              <a:rPr lang="en-US" sz="1600" dirty="0" smtClean="0"/>
              <a:t>To be launched in 2019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144018"/>
            <a:ext cx="3200400" cy="276999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GEOGRAPHICAL COVERAGE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582418"/>
            <a:ext cx="4038600" cy="276999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PLANED PRODUCTS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331576"/>
            <a:ext cx="32004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SCIENCE TEAM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5649218"/>
            <a:ext cx="1371600" cy="152400"/>
          </a:xfrm>
          <a:prstGeom prst="rect">
            <a:avLst/>
          </a:prstGeom>
          <a:solidFill>
            <a:schemeClr val="accent1">
              <a:alpha val="31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0" y="5420618"/>
            <a:ext cx="1371600" cy="152400"/>
          </a:xfrm>
          <a:prstGeom prst="rect">
            <a:avLst/>
          </a:prstGeom>
          <a:solidFill>
            <a:schemeClr val="accent1">
              <a:alpha val="31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0" y="5649218"/>
            <a:ext cx="1371600" cy="152400"/>
          </a:xfrm>
          <a:prstGeom prst="rect">
            <a:avLst/>
          </a:prstGeom>
          <a:solidFill>
            <a:schemeClr val="accent1">
              <a:alpha val="31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0" y="6487418"/>
            <a:ext cx="1371600" cy="152400"/>
          </a:xfrm>
          <a:prstGeom prst="rect">
            <a:avLst/>
          </a:prstGeom>
          <a:solidFill>
            <a:schemeClr val="accent1">
              <a:alpha val="31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58000" y="5268218"/>
            <a:ext cx="1371600" cy="152400"/>
          </a:xfrm>
          <a:prstGeom prst="rect">
            <a:avLst/>
          </a:prstGeom>
          <a:solidFill>
            <a:schemeClr val="accent1">
              <a:alpha val="31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76600" y="76200"/>
            <a:ext cx="256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Future Perspective (2):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01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Research Group: </a:t>
            </a:r>
          </a:p>
          <a:p>
            <a:pPr marL="342900" indent="-342900"/>
            <a:r>
              <a:rPr lang="en-US" dirty="0" smtClean="0"/>
              <a:t>       -Omar Torres (NASA – 614)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-Changwoo Ahn (SSAI)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-Hiren Jethva (GESTAR-USRA)</a:t>
            </a:r>
          </a:p>
          <a:p>
            <a:pPr marL="342900" indent="-342900"/>
            <a:r>
              <a:rPr lang="en-US" dirty="0" smtClean="0"/>
              <a:t>       -Pawan Gupta (GESTAR-USRA)</a:t>
            </a:r>
          </a:p>
          <a:p>
            <a:pPr marL="342900" indent="-342900"/>
            <a:r>
              <a:rPr lang="en-US" dirty="0" smtClean="0"/>
              <a:t>       -Santiago Gasso (GESTAR- Morgan State University)</a:t>
            </a:r>
          </a:p>
          <a:p>
            <a:pPr marL="342900" indent="-342900"/>
            <a:r>
              <a:rPr lang="en-US" dirty="0" smtClean="0"/>
              <a:t>       -Peter Leonard (ADNET</a:t>
            </a:r>
            <a:r>
              <a:rPr lang="en-US" dirty="0" smtClean="0"/>
              <a:t>)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b="1" dirty="0" smtClean="0"/>
              <a:t>Collaborations: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-PK Bhartia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-Nick Krotkov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-Mian Chin</a:t>
            </a:r>
          </a:p>
          <a:p>
            <a:pPr marL="342900" indent="-342900"/>
            <a:r>
              <a:rPr lang="en-US" dirty="0" smtClean="0"/>
              <a:t>       -Rich </a:t>
            </a:r>
            <a:r>
              <a:rPr lang="en-US" dirty="0" err="1" smtClean="0"/>
              <a:t>McPeters</a:t>
            </a:r>
            <a:endParaRPr lang="en-US" dirty="0" smtClean="0"/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-Peter Colarco, Valentina Aquila (JHU)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-E.S. Yang (SSAI)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-Sasha Marshak, Jay Herman (UMBC)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-Kelly Chance (SAO)</a:t>
            </a:r>
          </a:p>
          <a:p>
            <a:pPr marL="342900" indent="-342900"/>
            <a:r>
              <a:rPr lang="en-US" dirty="0" smtClean="0"/>
              <a:t>       -Lorraine Remer (UMBC)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-Robert Loughman (HU)</a:t>
            </a:r>
            <a:r>
              <a:rPr lang="en-US" dirty="0" smtClean="0"/>
              <a:t>      </a:t>
            </a:r>
            <a:endParaRPr lang="en-US" dirty="0" smtClean="0"/>
          </a:p>
          <a:p>
            <a:pPr marL="342900" indent="-342900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10000" y="457200"/>
            <a:ext cx="1059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People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86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Projects</a:t>
            </a:r>
          </a:p>
          <a:p>
            <a:endParaRPr lang="en-US" dirty="0" smtClean="0"/>
          </a:p>
          <a:p>
            <a:r>
              <a:rPr lang="en-US" b="1" dirty="0" smtClean="0"/>
              <a:t>OMI near UV aerosol algorithm and products</a:t>
            </a:r>
          </a:p>
          <a:p>
            <a:pPr>
              <a:buFontTx/>
              <a:buChar char="-"/>
            </a:pPr>
            <a:r>
              <a:rPr lang="en-US" dirty="0" smtClean="0"/>
              <a:t>Algorithm Upgrades (Ahn, Jethva, Gupta, Torres)</a:t>
            </a:r>
          </a:p>
          <a:p>
            <a:pPr>
              <a:buFontTx/>
              <a:buChar char="-"/>
            </a:pPr>
            <a:r>
              <a:rPr lang="en-US" dirty="0" smtClean="0"/>
              <a:t>Product Assessment (Ahn, Jethva, Gasso, Torres)</a:t>
            </a:r>
          </a:p>
          <a:p>
            <a:r>
              <a:rPr lang="en-US" dirty="0" smtClean="0"/>
              <a:t>-OMI-MODIS Synergy (Gasso, Torres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-Near UV High Spatial resolution (CAI, GLI) Analysis (Gasso, Torres)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Detecting Aerosol Above Clouds </a:t>
            </a:r>
            <a:r>
              <a:rPr lang="en-US" dirty="0" smtClean="0"/>
              <a:t>( Jethva, Ahn, Torres, Bhartia, Remer)</a:t>
            </a:r>
          </a:p>
          <a:p>
            <a:pPr>
              <a:buFontTx/>
              <a:buChar char="-"/>
            </a:pPr>
            <a:r>
              <a:rPr lang="en-US" dirty="0" smtClean="0"/>
              <a:t>OMI </a:t>
            </a:r>
          </a:p>
          <a:p>
            <a:pPr>
              <a:buFontTx/>
              <a:buChar char="-"/>
            </a:pPr>
            <a:r>
              <a:rPr lang="en-US" dirty="0" smtClean="0"/>
              <a:t>MODIS </a:t>
            </a:r>
            <a:r>
              <a:rPr lang="en-US" dirty="0" smtClean="0"/>
              <a:t>Application</a:t>
            </a:r>
          </a:p>
          <a:p>
            <a:pPr>
              <a:buFontTx/>
              <a:buChar char="-"/>
            </a:pPr>
            <a:r>
              <a:rPr lang="en-US" dirty="0" smtClean="0"/>
              <a:t>Inter-comparison to other techniques (POLDER, CALIOP)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Ground based </a:t>
            </a:r>
            <a:r>
              <a:rPr lang="en-US" b="1" dirty="0" smtClean="0"/>
              <a:t>observations of aerosols </a:t>
            </a:r>
            <a:r>
              <a:rPr lang="en-US" dirty="0" smtClean="0"/>
              <a:t>(Krotkov, </a:t>
            </a:r>
            <a:r>
              <a:rPr lang="en-US" dirty="0" smtClean="0"/>
              <a:t>Mok, Jethva</a:t>
            </a:r>
            <a:r>
              <a:rPr lang="en-US" dirty="0" smtClean="0"/>
              <a:t>, Loughman, </a:t>
            </a:r>
            <a:r>
              <a:rPr lang="en-US" dirty="0" smtClean="0"/>
              <a:t>Torres, Labow)</a:t>
            </a:r>
            <a:endParaRPr lang="en-US" dirty="0" smtClean="0"/>
          </a:p>
          <a:p>
            <a:r>
              <a:rPr lang="en-US" dirty="0" smtClean="0"/>
              <a:t>-Combined use of </a:t>
            </a:r>
            <a:r>
              <a:rPr lang="en-US" dirty="0" err="1" smtClean="0"/>
              <a:t>Cimel</a:t>
            </a:r>
            <a:r>
              <a:rPr lang="en-US" dirty="0" smtClean="0"/>
              <a:t> and UV and VIS MFRS sensors to measure aerosol absorption</a:t>
            </a:r>
          </a:p>
          <a:p>
            <a:endParaRPr lang="en-US" dirty="0" smtClean="0"/>
          </a:p>
          <a:p>
            <a:r>
              <a:rPr lang="en-US" b="1" dirty="0" smtClean="0"/>
              <a:t>Real and spurious effects of stratospheric </a:t>
            </a:r>
            <a:r>
              <a:rPr lang="en-US" b="1" dirty="0" smtClean="0"/>
              <a:t>a</a:t>
            </a:r>
            <a:r>
              <a:rPr lang="en-US" b="1" dirty="0" smtClean="0"/>
              <a:t>erosols on Satellite-measured  total ozone</a:t>
            </a:r>
          </a:p>
          <a:p>
            <a:r>
              <a:rPr lang="en-US" dirty="0" smtClean="0"/>
              <a:t>(Aquila, Yang, Torres, Bhartia, </a:t>
            </a:r>
            <a:r>
              <a:rPr lang="en-US" dirty="0" err="1" smtClean="0"/>
              <a:t>McPeters</a:t>
            </a:r>
            <a:r>
              <a:rPr lang="en-US" dirty="0" smtClean="0"/>
              <a:t>, Colarco)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MEASURES </a:t>
            </a:r>
            <a:r>
              <a:rPr lang="en-US" b="1" dirty="0" smtClean="0"/>
              <a:t>Near UV Aerosol Project </a:t>
            </a:r>
            <a:r>
              <a:rPr lang="en-US" dirty="0" smtClean="0"/>
              <a:t>(Torres, </a:t>
            </a:r>
            <a:r>
              <a:rPr lang="en-US" dirty="0" smtClean="0"/>
              <a:t>Bhartia</a:t>
            </a:r>
            <a:r>
              <a:rPr lang="en-US" dirty="0" smtClean="0"/>
              <a:t>)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8600"/>
            <a:ext cx="3006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OMAERUV AOD Validation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638800"/>
            <a:ext cx="4495800" cy="276999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Ahn et </a:t>
            </a:r>
            <a:r>
              <a:rPr lang="en-US" sz="1200" i="1" dirty="0" smtClean="0">
                <a:solidFill>
                  <a:srgbClr val="FF0000"/>
                </a:solidFill>
              </a:rPr>
              <a:t>al., </a:t>
            </a:r>
            <a:r>
              <a:rPr lang="en-US" sz="1200" i="1" dirty="0" smtClean="0">
                <a:solidFill>
                  <a:srgbClr val="FF0000"/>
                </a:solidFill>
              </a:rPr>
              <a:t>JGR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smtClean="0">
                <a:solidFill>
                  <a:srgbClr val="FF0000"/>
                </a:solidFill>
              </a:rPr>
              <a:t>2013 (submitted); Torres et al., AMT 2013, (submitted)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omi2anet_44scatdense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0699" t="13028" r="8034" b="10794"/>
          <a:stretch>
            <a:fillRect/>
          </a:stretch>
        </p:blipFill>
        <p:spPr bwMode="auto">
          <a:xfrm>
            <a:off x="457200" y="1905000"/>
            <a:ext cx="3962400" cy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05000" y="762000"/>
            <a:ext cx="588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Comparisons at 44 AERONET sites over for years (2005-2008)</a:t>
            </a:r>
            <a:endParaRPr lang="en-US" dirty="0"/>
          </a:p>
        </p:txBody>
      </p:sp>
      <p:pic>
        <p:nvPicPr>
          <p:cNvPr id="7" name="Picture 3" descr="C:\Users\otorres\AppData\Local\Microsoft\Windows\Temporary Internet Files\Content.Outlook\UR8XPZGI\omi2anet_nonabs5sites (2).jpg"/>
          <p:cNvPicPr>
            <a:picLocks noChangeAspect="1" noChangeArrowheads="1"/>
          </p:cNvPicPr>
          <p:nvPr/>
        </p:nvPicPr>
        <p:blipFill>
          <a:blip r:embed="rId4" cstate="print"/>
          <a:srcRect l="10000" t="12941" r="9091" b="11176"/>
          <a:stretch>
            <a:fillRect/>
          </a:stretch>
        </p:blipFill>
        <p:spPr bwMode="auto">
          <a:xfrm>
            <a:off x="4724399" y="1905000"/>
            <a:ext cx="4218039" cy="2971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81200" y="5105400"/>
            <a:ext cx="89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sites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5029200"/>
            <a:ext cx="279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Non-absorbing aerosol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99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Single Scattering Albedo  Evaluation</a:t>
            </a:r>
          </a:p>
        </p:txBody>
      </p:sp>
      <p:pic>
        <p:nvPicPr>
          <p:cNvPr id="5" name="Picture 2" descr="C:\Users\otorres\Desktop\OMI_ARONET_AOD_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477000" cy="3501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838200"/>
            <a:ext cx="4276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Comparison to AERONET SSA (440 nm) retrievals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8318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OMAERUV SSA retrievals agree with AERONET’s within 0.03 in South America,</a:t>
            </a:r>
          </a:p>
          <a:p>
            <a:r>
              <a:rPr lang="en-US" dirty="0" smtClean="0"/>
              <a:t>Northern India,  NE China, Eastern Saharan Desert, and the Sahel region.</a:t>
            </a:r>
          </a:p>
          <a:p>
            <a:endParaRPr lang="en-US" dirty="0" smtClean="0"/>
          </a:p>
          <a:p>
            <a:r>
              <a:rPr lang="en-US" dirty="0" smtClean="0"/>
              <a:t>Larger differences are observed in Central Saharan, Southern Africa and Southeast Asia.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6248400"/>
            <a:ext cx="2320572" cy="276999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Jethva et al., </a:t>
            </a:r>
            <a:r>
              <a:rPr lang="en-US" sz="1200" i="1" dirty="0" smtClean="0">
                <a:solidFill>
                  <a:srgbClr val="FF0000"/>
                </a:solidFill>
              </a:rPr>
              <a:t>JGR, 2013 submitted</a:t>
            </a:r>
            <a:endParaRPr lang="en-US" sz="12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or_hi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1" y="1930699"/>
            <a:ext cx="3726940" cy="3098501"/>
          </a:xfrm>
          <a:prstGeom prst="rect">
            <a:avLst/>
          </a:prstGeom>
        </p:spPr>
      </p:pic>
      <p:pic>
        <p:nvPicPr>
          <p:cNvPr id="6" name="Picture 5" descr="CapeVerde_Jan112007_overlap.jpg"/>
          <p:cNvPicPr/>
          <p:nvPr/>
        </p:nvPicPr>
        <p:blipFill>
          <a:blip r:embed="rId3" cstate="print"/>
          <a:srcRect l="29908" t="19901" r="43656" b="28539"/>
          <a:stretch>
            <a:fillRect/>
          </a:stretch>
        </p:blipFill>
        <p:spPr>
          <a:xfrm>
            <a:off x="304800" y="2362200"/>
            <a:ext cx="1905000" cy="233739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48000" y="2590800"/>
            <a:ext cx="685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0" y="3962400"/>
            <a:ext cx="762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19200" y="2971800"/>
            <a:ext cx="175260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048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OMI-MODIS AOD analysis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</a:rPr>
              <a:t>Identification of OMI algorithm and scene specific issues</a:t>
            </a:r>
          </a:p>
          <a:p>
            <a:pPr algn="ctr"/>
            <a:endParaRPr lang="en-US" dirty="0" smtClean="0">
              <a:latin typeface="Arial Rounded MT Bold" pitchFamily="34" charset="0"/>
            </a:endParaRPr>
          </a:p>
          <a:p>
            <a:pPr algn="ctr"/>
            <a:r>
              <a:rPr lang="en-US" sz="1200" dirty="0" smtClean="0">
                <a:latin typeface="Arial Rounded MT Bold" pitchFamily="34" charset="0"/>
              </a:rPr>
              <a:t>(Santiago </a:t>
            </a:r>
            <a:r>
              <a:rPr lang="en-US" sz="1200" dirty="0" err="1" smtClean="0">
                <a:latin typeface="Arial Rounded MT Bold" pitchFamily="34" charset="0"/>
              </a:rPr>
              <a:t>Gassó</a:t>
            </a:r>
            <a:r>
              <a:rPr lang="en-US" sz="1200" dirty="0" smtClean="0">
                <a:latin typeface="Arial Rounded MT Bold" pitchFamily="34" charset="0"/>
              </a:rPr>
              <a:t>)</a:t>
            </a:r>
            <a:endParaRPr lang="en-US" sz="1200" dirty="0">
              <a:latin typeface="Arial Rounded MT Bold" pitchFamily="34" charset="0"/>
            </a:endParaRPr>
          </a:p>
        </p:txBody>
      </p:sp>
      <p:pic>
        <p:nvPicPr>
          <p:cNvPr id="15" name="Picture 14" descr="AERONET_Capo_Verde.2007129.aqua.2km.jpg"/>
          <p:cNvPicPr>
            <a:picLocks noChangeAspect="1"/>
          </p:cNvPicPr>
          <p:nvPr/>
        </p:nvPicPr>
        <p:blipFill>
          <a:blip r:embed="rId4" cstate="print"/>
          <a:srcRect l="17949" t="23932" r="7692"/>
          <a:stretch>
            <a:fillRect/>
          </a:stretch>
        </p:blipFill>
        <p:spPr>
          <a:xfrm>
            <a:off x="6096000" y="2362200"/>
            <a:ext cx="2888751" cy="22163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4800" y="4876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Overestimation of AOD in partly cloud conditions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2200" y="4800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Underestimation of AOD in very dense dust storms (assumed size distribution, aerosol height)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19400" y="5334000"/>
            <a:ext cx="319831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About the graphs:  </a:t>
            </a:r>
          </a:p>
          <a:p>
            <a:r>
              <a:rPr lang="en-US" sz="1100" dirty="0" smtClean="0"/>
              <a:t>Collocated </a:t>
            </a:r>
            <a:r>
              <a:rPr lang="en-US" sz="1100" dirty="0" err="1" smtClean="0"/>
              <a:t>OMI+MODIS+Aeronet</a:t>
            </a:r>
            <a:r>
              <a:rPr lang="en-US" sz="1100" dirty="0" smtClean="0"/>
              <a:t> pixel  (years 04-11)</a:t>
            </a:r>
          </a:p>
          <a:p>
            <a:endParaRPr lang="en-US" sz="1100" dirty="0" smtClean="0"/>
          </a:p>
          <a:p>
            <a:r>
              <a:rPr lang="en-US" sz="1100" dirty="0" smtClean="0"/>
              <a:t>Overlap  : OMI AOD corrected by the MODIS AOD</a:t>
            </a:r>
          </a:p>
          <a:p>
            <a:r>
              <a:rPr lang="en-US" sz="1100" dirty="0" smtClean="0"/>
              <a:t>Standard : OMAERUV  AOD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905000"/>
            <a:ext cx="2530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Cloud Contamination</a:t>
            </a: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43800" y="335280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48200" y="3505200"/>
            <a:ext cx="2819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1828800"/>
            <a:ext cx="296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Algorithm Related issues</a:t>
            </a:r>
            <a:endParaRPr lang="en-US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6400800"/>
            <a:ext cx="225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Gasso and Torres (in preparation)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"/>
            <a:ext cx="473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Aerosols Above </a:t>
            </a:r>
            <a:r>
              <a:rPr lang="en-US" dirty="0" smtClean="0">
                <a:solidFill>
                  <a:srgbClr val="FF0000"/>
                </a:solidFill>
              </a:rPr>
              <a:t>Clouds: Sensor Inter-comparison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otorres\AppData\Local\Microsoft\Windows\Temporary Internet Files\Content.Outlook\UR8XPZGI\atrain_13aug2006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031673"/>
            <a:ext cx="5867400" cy="28263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3400" y="3581400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Aug 13, 2006</a:t>
            </a:r>
            <a:endParaRPr lang="en-US" sz="1400" dirty="0"/>
          </a:p>
        </p:txBody>
      </p:sp>
      <p:pic>
        <p:nvPicPr>
          <p:cNvPr id="6" name="Picture 5" descr="OMI-MOD-POL_Aug13-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831273"/>
            <a:ext cx="8321040" cy="256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3373674"/>
            <a:ext cx="101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Aqua-MODIS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73608" y="3373674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OMI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76376" y="3345873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POLDER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457200"/>
            <a:ext cx="3169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(Jethva, Torres, Waquet, Chand)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81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Combined use of CIMEL and Modified UV and VIS MFSR Measurements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3" descr="MFRSR_GSFC0403"/>
          <p:cNvPicPr>
            <a:picLocks noChangeAspect="1" noChangeArrowheads="1"/>
          </p:cNvPicPr>
          <p:nvPr/>
        </p:nvPicPr>
        <p:blipFill>
          <a:blip r:embed="rId3" cstate="print"/>
          <a:srcRect l="8777" t="12406" r="29255" b="24812"/>
          <a:stretch>
            <a:fillRect/>
          </a:stretch>
        </p:blipFill>
        <p:spPr bwMode="auto">
          <a:xfrm>
            <a:off x="4953000" y="838200"/>
            <a:ext cx="2209800" cy="135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imel_gsfc0403"/>
          <p:cNvPicPr>
            <a:picLocks noChangeAspect="1" noChangeArrowheads="1"/>
          </p:cNvPicPr>
          <p:nvPr/>
        </p:nvPicPr>
        <p:blipFill>
          <a:blip r:embed="rId4" cstate="print"/>
          <a:srcRect l="30789" t="24176" r="22392"/>
          <a:stretch>
            <a:fillRect/>
          </a:stretch>
        </p:blipFill>
        <p:spPr bwMode="auto">
          <a:xfrm>
            <a:off x="838200" y="990600"/>
            <a:ext cx="148977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239869"/>
            <a:ext cx="2590799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Direct Sun measurements: AOD </a:t>
            </a:r>
          </a:p>
          <a:p>
            <a:pPr algn="ctr"/>
            <a:r>
              <a:rPr lang="en-US" sz="1400" dirty="0" smtClean="0"/>
              <a:t>Sky-radiance measurements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09103" y="4422338"/>
            <a:ext cx="24384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Particle Size Distribution</a:t>
            </a:r>
          </a:p>
          <a:p>
            <a:pPr algn="ctr"/>
            <a:r>
              <a:rPr lang="en-US" sz="1400" dirty="0" smtClean="0"/>
              <a:t>Real Refractive Index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286000"/>
            <a:ext cx="3657600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Replace three original UV filters with CIMEL’s 340, 380 and </a:t>
            </a:r>
            <a:r>
              <a:rPr lang="en-US" sz="1400" dirty="0" smtClean="0">
                <a:solidFill>
                  <a:srgbClr val="FF0000"/>
                </a:solidFill>
              </a:rPr>
              <a:t>440</a:t>
            </a:r>
            <a:r>
              <a:rPr lang="en-US" sz="1400" dirty="0" smtClean="0"/>
              <a:t> nm filters.</a:t>
            </a:r>
          </a:p>
          <a:p>
            <a:endParaRPr lang="en-US" sz="1400" dirty="0" smtClean="0"/>
          </a:p>
          <a:p>
            <a:r>
              <a:rPr lang="en-US" sz="1400" dirty="0" smtClean="0"/>
              <a:t>Add a </a:t>
            </a:r>
            <a:r>
              <a:rPr lang="en-US" sz="1400" dirty="0" smtClean="0">
                <a:solidFill>
                  <a:srgbClr val="FF0000"/>
                </a:solidFill>
              </a:rPr>
              <a:t>440</a:t>
            </a:r>
            <a:r>
              <a:rPr lang="en-US" sz="1400" dirty="0" smtClean="0"/>
              <a:t> nm CIMEL filter to VIS MFSR sensor </a:t>
            </a:r>
          </a:p>
          <a:p>
            <a:endParaRPr lang="en-US" sz="1400" dirty="0" smtClean="0"/>
          </a:p>
          <a:p>
            <a:r>
              <a:rPr lang="en-US" sz="1400" dirty="0" smtClean="0"/>
              <a:t>Measure 1 min F</a:t>
            </a:r>
            <a:r>
              <a:rPr lang="en-US" sz="1400" baseline="-25000" dirty="0" smtClean="0"/>
              <a:t>diff</a:t>
            </a:r>
            <a:r>
              <a:rPr lang="en-US" sz="1400" dirty="0" smtClean="0"/>
              <a:t> </a:t>
            </a:r>
            <a:r>
              <a:rPr lang="en-US" sz="1400" dirty="0" smtClean="0"/>
              <a:t>and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tot</a:t>
            </a:r>
            <a:r>
              <a:rPr lang="en-US" sz="1400" dirty="0" smtClean="0"/>
              <a:t> (3% error)</a:t>
            </a:r>
          </a:p>
          <a:p>
            <a:endParaRPr lang="en-US" sz="1400" dirty="0" smtClean="0"/>
          </a:p>
          <a:p>
            <a:r>
              <a:rPr lang="en-US" sz="1400" dirty="0" smtClean="0"/>
              <a:t>Calculate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dir</a:t>
            </a:r>
            <a:endParaRPr lang="en-US" sz="1400" dirty="0" smtClean="0"/>
          </a:p>
          <a:p>
            <a:r>
              <a:rPr lang="en-US" sz="1400" dirty="0" smtClean="0"/>
              <a:t>Derive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2133600"/>
            <a:ext cx="18288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Inter-calibration: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19400" y="2514600"/>
          <a:ext cx="1676400" cy="490025"/>
        </p:xfrm>
        <a:graphic>
          <a:graphicData uri="http://schemas.openxmlformats.org/presentationml/2006/ole">
            <p:oleObj spid="_x0000_s2050" name="Equation" r:id="rId5" imgW="825480" imgH="241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4703" y="518433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257800" y="4514917"/>
          <a:ext cx="758031" cy="514283"/>
        </p:xfrm>
        <a:graphic>
          <a:graphicData uri="http://schemas.openxmlformats.org/presentationml/2006/ole">
            <p:oleObj spid="_x0000_s2053" name="Equation" r:id="rId6" imgW="355320" imgH="2412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29000" y="5336738"/>
            <a:ext cx="246137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Mie plus RT Calculations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14103" y="4955738"/>
            <a:ext cx="3810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92495" y="6135469"/>
            <a:ext cx="385971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uv-vis</a:t>
            </a:r>
            <a:r>
              <a:rPr lang="en-US" baseline="-25000" dirty="0" smtClean="0"/>
              <a:t>’</a:t>
            </a:r>
            <a:r>
              <a:rPr lang="en-US" dirty="0" smtClean="0"/>
              <a:t> SSA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uv-vis</a:t>
            </a:r>
            <a:r>
              <a:rPr lang="en-US" dirty="0" smtClean="0"/>
              <a:t> that explains measured </a:t>
            </a:r>
          </a:p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diff</a:t>
            </a:r>
            <a:r>
              <a:rPr lang="en-US" dirty="0" smtClean="0"/>
              <a:t>/</a:t>
            </a:r>
            <a:r>
              <a:rPr lang="en-US" dirty="0" err="1" smtClean="0"/>
              <a:t>F</a:t>
            </a:r>
            <a:r>
              <a:rPr lang="en-US" baseline="-25000" dirty="0" err="1" smtClean="0"/>
              <a:t>tot</a:t>
            </a:r>
            <a:r>
              <a:rPr lang="en-US" dirty="0" smtClean="0"/>
              <a:t> ratios</a:t>
            </a:r>
            <a:endParaRPr lang="en-US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867400" y="4060774"/>
          <a:ext cx="304800" cy="206426"/>
        </p:xfrm>
        <a:graphic>
          <a:graphicData uri="http://schemas.openxmlformats.org/presentationml/2006/ole">
            <p:oleObj spid="_x0000_s2054" name="Equation" r:id="rId7" imgW="355320" imgH="241200" progId="Equation.3">
              <p:embed/>
            </p:oleObj>
          </a:graphicData>
        </a:graphic>
      </p:graphicFrame>
      <p:cxnSp>
        <p:nvCxnSpPr>
          <p:cNvPr id="33" name="Straight Arrow Connector 32"/>
          <p:cNvCxnSpPr/>
          <p:nvPr/>
        </p:nvCxnSpPr>
        <p:spPr>
          <a:xfrm>
            <a:off x="4572000" y="5678269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2"/>
            <a:endCxn id="6" idx="0"/>
          </p:cNvCxnSpPr>
          <p:nvPr/>
        </p:nvCxnSpPr>
        <p:spPr>
          <a:xfrm>
            <a:off x="1447800" y="3763089"/>
            <a:ext cx="1680503" cy="6592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257800" y="5029200"/>
            <a:ext cx="381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://www.yesinc.com/products/images/mfr-shadow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838200"/>
            <a:ext cx="1270000" cy="1377513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6477000" y="7620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283382" y="7620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81200" y="3810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(Krotkov, </a:t>
            </a:r>
            <a:r>
              <a:rPr lang="en-US" dirty="0" smtClean="0"/>
              <a:t>Torres, Mok</a:t>
            </a:r>
            <a:r>
              <a:rPr lang="en-US" dirty="0" smtClean="0"/>
              <a:t>, </a:t>
            </a:r>
            <a:r>
              <a:rPr lang="en-US" dirty="0" smtClean="0"/>
              <a:t>Labow, Jethva, Loughman)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81" descr="AERONET_SANTA_CR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52800"/>
            <a:ext cx="3200400" cy="241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w_spec_bolivia_0927"/>
          <p:cNvPicPr>
            <a:picLocks noChangeAspect="1" noChangeArrowheads="1"/>
          </p:cNvPicPr>
          <p:nvPr/>
        </p:nvPicPr>
        <p:blipFill>
          <a:blip r:embed="rId3" cstate="print"/>
          <a:srcRect l="12121" t="9412" r="7273" b="9412"/>
          <a:stretch>
            <a:fillRect/>
          </a:stretch>
        </p:blipFill>
        <p:spPr bwMode="auto">
          <a:xfrm>
            <a:off x="4495800" y="3429000"/>
            <a:ext cx="332925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685800"/>
            <a:ext cx="3581400" cy="25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1524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CIMEL </a:t>
            </a:r>
            <a:r>
              <a:rPr lang="en-US" dirty="0" smtClean="0">
                <a:solidFill>
                  <a:srgbClr val="FF0000"/>
                </a:solidFill>
              </a:rPr>
              <a:t>and Modified UV and VIS </a:t>
            </a:r>
            <a:r>
              <a:rPr lang="en-US" dirty="0" smtClean="0">
                <a:solidFill>
                  <a:srgbClr val="FF0000"/>
                </a:solidFill>
              </a:rPr>
              <a:t>MFSR observations: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248400"/>
            <a:ext cx="593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 to return to Bolivia in 2013 using three-instrument suite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885</Words>
  <Application>Microsoft Office PowerPoint</Application>
  <PresentationFormat>On-screen Show (4:3)</PresentationFormat>
  <Paragraphs>194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Omar Torres</dc:creator>
  <cp:lastModifiedBy>Omar Torres</cp:lastModifiedBy>
  <cp:revision>50</cp:revision>
  <dcterms:created xsi:type="dcterms:W3CDTF">2013-02-25T16:10:19Z</dcterms:created>
  <dcterms:modified xsi:type="dcterms:W3CDTF">2013-05-30T20:47:41Z</dcterms:modified>
</cp:coreProperties>
</file>