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308" r:id="rId4"/>
    <p:sldId id="313" r:id="rId5"/>
    <p:sldId id="296" r:id="rId6"/>
    <p:sldId id="314" r:id="rId7"/>
    <p:sldId id="315" r:id="rId8"/>
    <p:sldId id="290" r:id="rId9"/>
    <p:sldId id="316" r:id="rId10"/>
    <p:sldId id="30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1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277A6-2D49-4F4D-8FFF-45EC6086D7A8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CE8A5-638F-AC4F-A5B0-ACC1946BE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B47EED-A941-A645-84EE-9761C2703CF8}" type="slidenum">
              <a:rPr lang="en-US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</a:t>
            </a:fld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great care should be taken to ensure accuracy and consistency of land cover data</a:t>
            </a:r>
            <a:r>
              <a:rPr lang="en-US" sz="1200" b="1" dirty="0" smtClean="0"/>
              <a:t> </a:t>
            </a:r>
            <a:r>
              <a:rPr lang="en-US" sz="1200" dirty="0" smtClean="0"/>
              <a:t>in all coupled components of an Earth System model. It also highlights the need for more frequent and detailed update of such satellite-derived land cover products in the future.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CE8A5-638F-AC4F-A5B0-ACC1946BEE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15	Time series of the difference in area-mean cloud hydrometeors (upper panels) and precipitation (lower panels) between (a) Exp. AM,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Exp. AR,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Exp. AMR and Exp. Clean.  In the upper panels, orange contours are for cloud plus rain, purple contours ice, and shading snow plus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graupel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solid and dashed lines indicate positive and negative respectively.  In the lower panels, blue areas mean less precipitation than in Exp. Clean and red greater. 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Time series of area-mean cloud hydrometeor profiles from Exp. Clean.  The averaging area is the same as for Fig. 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CE8A5-638F-AC4F-A5B0-ACC1946BEE1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5657" y="4353462"/>
            <a:ext cx="4771397" cy="34777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C343-395B-A94B-AD54-066BE928FBB5}" type="datetimeFigureOut">
              <a:rPr lang="en-US" smtClean="0"/>
              <a:pPr/>
              <a:t>6/1/13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DA1C3-EED0-7145-996F-94DA9B1606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microsoft.com/office/2007/relationships/media" Target="file://localhost/Users/tmatsui/Desktop/PROJECT/MAP/NU-WRF/SCIENCE/G-SDSU-NUWRF/PPT/IR_MERGED_SIM.mov" TargetMode="External"/><Relationship Id="rId2" Type="http://schemas.openxmlformats.org/officeDocument/2006/relationships/video" Target="file://localhost/Users/tmatsui/Desktop/PROJECT/MAP/NU-WRF/SCIENCE/G-SDSU-NUWRF/PPT/IR_MERGED_SIM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066283"/>
            <a:ext cx="8305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The NASA-Unified WRF: </a:t>
            </a:r>
            <a:br>
              <a:rPr lang="en-US" sz="3200" b="1" dirty="0" smtClean="0">
                <a:solidFill>
                  <a:srgbClr val="0000FF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</a:br>
            <a:r>
              <a:rPr lang="en-US" sz="3200" b="1" dirty="0" smtClean="0">
                <a:solidFill>
                  <a:srgbClr val="0000FF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Observation-Driven Regional Earth-System Model</a:t>
            </a:r>
            <a:endParaRPr lang="en-US" sz="3200" b="1" dirty="0" smtClean="0">
              <a:solidFill>
                <a:srgbClr val="0000FF"/>
              </a:solidFill>
              <a:latin typeface="Times New Roman" pitchFamily="-110" charset="0"/>
              <a:ea typeface="ＭＳ 明朝" pitchFamily="-110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89409"/>
            <a:ext cx="6554952" cy="22705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Toshi</a:t>
            </a:r>
            <a:r>
              <a:rPr lang="en-US" sz="1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Matsui</a:t>
            </a:r>
          </a:p>
          <a:p>
            <a:pPr eaLnBrk="1" hangingPunct="1"/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Code 612 NASA GSFC &amp; ESSIC UMD</a:t>
            </a:r>
          </a:p>
          <a:p>
            <a:pPr eaLnBrk="1" hangingPunct="1"/>
            <a:endParaRPr lang="en-US" sz="16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NU-WRF Team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: C. Peters-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Lidard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(PI), W.-K. Tao,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Mian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 Chin, A.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Hou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E. Kemp, R. Shi, Di. Wu, J.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Santanello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Q. Tan, Z. Tao, D. Starr, S. Zhang, 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, J. Geiger, Y.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Liu, B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Zaitchik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, J. Case, B.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</a:rPr>
              <a:t>Zavodsky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</a:rPr>
              <a:t>, M.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Zupanski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5366" name="Picture 6" descr="nasalogo_twit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255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asalogo_twit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3526" y="0"/>
            <a:ext cx="11255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49278"/>
            <a:ext cx="8343264" cy="53078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Update</a:t>
            </a:r>
          </a:p>
          <a:p>
            <a:r>
              <a:rPr lang="en-US" dirty="0" smtClean="0"/>
              <a:t>The initial version of fully coupled regional earth system model: the NASA-Unified WRF has been developed. </a:t>
            </a:r>
          </a:p>
          <a:p>
            <a:endParaRPr lang="en-US" dirty="0" smtClean="0"/>
          </a:p>
          <a:p>
            <a:r>
              <a:rPr lang="en-US" dirty="0" smtClean="0"/>
              <a:t>NU-WRF can be applied for regional study of chemistry-aerosol-cloud-precipitation-land surface processes and interactions. </a:t>
            </a:r>
          </a:p>
          <a:p>
            <a:endParaRPr lang="en-US" dirty="0"/>
          </a:p>
          <a:p>
            <a:r>
              <a:rPr lang="en-US" dirty="0" smtClean="0"/>
              <a:t>NU-WRF is the observation-driven modeling system: Multi-platform satellite and simulator allows to identify forecast errors and physics biases. </a:t>
            </a:r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Future</a:t>
            </a:r>
            <a:endParaRPr lang="en-US" b="1" u="sng" dirty="0">
              <a:solidFill>
                <a:srgbClr val="0000FF"/>
              </a:solidFill>
            </a:endParaRPr>
          </a:p>
          <a:p>
            <a:r>
              <a:rPr lang="en-US" dirty="0" smtClean="0"/>
              <a:t>For next 4 years, we will improve physics performance (esp. aerosol and chemistry) on the storm-resolving scale. </a:t>
            </a:r>
          </a:p>
          <a:p>
            <a:endParaRPr lang="en-US" dirty="0"/>
          </a:p>
          <a:p>
            <a:r>
              <a:rPr lang="en-US" dirty="0" smtClean="0"/>
              <a:t>Ensemble data assimilation of precipitation and land-surface will be incorporated and test the sensitivity of coupled simulations.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6" descr="nasalogo_twit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55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asalogo_twit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8462" y="0"/>
            <a:ext cx="11255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NASA-Unified WRF</a:t>
            </a:r>
          </a:p>
        </p:txBody>
      </p:sp>
      <p:sp>
        <p:nvSpPr>
          <p:cNvPr id="18435" name="Content Placeholder 6"/>
          <p:cNvSpPr>
            <a:spLocks noGrp="1"/>
          </p:cNvSpPr>
          <p:nvPr>
            <p:ph idx="1"/>
          </p:nvPr>
        </p:nvSpPr>
        <p:spPr>
          <a:xfrm>
            <a:off x="152400" y="1143000"/>
            <a:ext cx="3810000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100" b="1" u="sng" dirty="0" smtClean="0"/>
              <a:t>NU-WRF</a:t>
            </a:r>
          </a:p>
          <a:p>
            <a:r>
              <a:rPr lang="en-US" sz="2100" dirty="0" smtClean="0"/>
              <a:t>NU-WRF is regional earth system model, developed upon WRF-ARW, by integrating the </a:t>
            </a:r>
          </a:p>
          <a:p>
            <a:pPr lvl="1"/>
            <a:r>
              <a:rPr lang="en-US" sz="1700" dirty="0" smtClean="0"/>
              <a:t>Goddard Bulk Microphysics (</a:t>
            </a:r>
            <a:r>
              <a:rPr lang="en-US" sz="1700" dirty="0" smtClean="0">
                <a:solidFill>
                  <a:srgbClr val="0000FF"/>
                </a:solidFill>
              </a:rPr>
              <a:t>cloud</a:t>
            </a:r>
            <a:r>
              <a:rPr lang="en-US" sz="1700" dirty="0" smtClean="0"/>
              <a:t>)</a:t>
            </a:r>
          </a:p>
          <a:p>
            <a:pPr lvl="1"/>
            <a:r>
              <a:rPr lang="en-US" sz="1700" dirty="0" smtClean="0"/>
              <a:t>Goddard SW/LW radiation (</a:t>
            </a:r>
            <a:r>
              <a:rPr lang="en-US" sz="1700" dirty="0" smtClean="0">
                <a:solidFill>
                  <a:srgbClr val="0000FF"/>
                </a:solidFill>
              </a:rPr>
              <a:t>atmospheric heating rate</a:t>
            </a:r>
            <a:r>
              <a:rPr lang="en-US" sz="1700" dirty="0" smtClean="0"/>
              <a:t>)  </a:t>
            </a:r>
          </a:p>
          <a:p>
            <a:pPr lvl="1"/>
            <a:r>
              <a:rPr lang="en-US" sz="1700" dirty="0" err="1" smtClean="0"/>
              <a:t>WRFChem</a:t>
            </a:r>
            <a:r>
              <a:rPr lang="en-US" sz="1700" dirty="0" smtClean="0"/>
              <a:t> GOCART model (</a:t>
            </a:r>
            <a:r>
              <a:rPr lang="en-US" sz="1700" dirty="0" smtClean="0">
                <a:solidFill>
                  <a:srgbClr val="0000FF"/>
                </a:solidFill>
              </a:rPr>
              <a:t>aerosols</a:t>
            </a:r>
            <a:r>
              <a:rPr lang="en-US" sz="1700" dirty="0" smtClean="0"/>
              <a:t>)</a:t>
            </a:r>
          </a:p>
          <a:p>
            <a:pPr lvl="1"/>
            <a:r>
              <a:rPr lang="en-US" sz="1700" b="1" dirty="0" smtClean="0"/>
              <a:t>GSFC Land Information System </a:t>
            </a:r>
            <a:r>
              <a:rPr lang="en-US" sz="1700" dirty="0" smtClean="0"/>
              <a:t>(</a:t>
            </a:r>
            <a:r>
              <a:rPr lang="en-US" sz="1700" dirty="0" smtClean="0">
                <a:solidFill>
                  <a:srgbClr val="0000FF"/>
                </a:solidFill>
              </a:rPr>
              <a:t>land</a:t>
            </a:r>
            <a:r>
              <a:rPr lang="en-US" sz="1700" dirty="0" smtClean="0"/>
              <a:t>), </a:t>
            </a:r>
          </a:p>
          <a:p>
            <a:pPr lvl="1"/>
            <a:r>
              <a:rPr lang="en-US" sz="1700" b="1" dirty="0" smtClean="0"/>
              <a:t>G-SDSU </a:t>
            </a:r>
            <a:r>
              <a:rPr lang="en-US" sz="1700" dirty="0" smtClean="0"/>
              <a:t>(satellite </a:t>
            </a:r>
            <a:r>
              <a:rPr lang="en-US" sz="1700" dirty="0" smtClean="0">
                <a:solidFill>
                  <a:srgbClr val="0000FF"/>
                </a:solidFill>
              </a:rPr>
              <a:t>simulator</a:t>
            </a:r>
            <a:r>
              <a:rPr lang="en-US" sz="1700" dirty="0" smtClean="0"/>
              <a:t>) </a:t>
            </a:r>
          </a:p>
          <a:p>
            <a:r>
              <a:rPr lang="en-US" sz="2100" dirty="0" smtClean="0"/>
              <a:t>NU-WRF can be driven by </a:t>
            </a:r>
            <a:r>
              <a:rPr lang="en-US" sz="2100" b="1" dirty="0" smtClean="0"/>
              <a:t>GEOS5</a:t>
            </a:r>
            <a:r>
              <a:rPr lang="en-US" sz="2100" dirty="0" smtClean="0"/>
              <a:t> forecast and/or </a:t>
            </a:r>
            <a:r>
              <a:rPr lang="en-US" sz="2100" b="1" dirty="0" smtClean="0"/>
              <a:t>MERRA</a:t>
            </a:r>
            <a:r>
              <a:rPr lang="en-US" sz="2100" dirty="0" smtClean="0"/>
              <a:t> global analysis.</a:t>
            </a:r>
          </a:p>
        </p:txBody>
      </p:sp>
      <p:pic>
        <p:nvPicPr>
          <p:cNvPr id="18436" name="Picture 5" descr="NU_WRF_schem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175" y="2057400"/>
            <a:ext cx="5203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1371600"/>
            <a:ext cx="1347788" cy="3381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/>
              <a:t>Satellite </a:t>
            </a:r>
            <a:r>
              <a:rPr lang="en-US" dirty="0" err="1"/>
              <a:t>Obs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1371600"/>
            <a:ext cx="1736725" cy="338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/>
              <a:t>GEOS5, MERRA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Define the NU-WRF Scale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5" y="1600200"/>
            <a:ext cx="8775208" cy="253692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Satellite-Resolvable Scale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FF"/>
                </a:solidFill>
              </a:rPr>
              <a:t>1~6km of horizontal grid spacing </a:t>
            </a:r>
            <a:r>
              <a:rPr lang="en-US" dirty="0" smtClean="0"/>
              <a:t>(</a:t>
            </a:r>
            <a:r>
              <a:rPr lang="en-US" b="1" dirty="0" err="1"/>
              <a:t>Meso</a:t>
            </a:r>
            <a:r>
              <a:rPr lang="en-US" b="1" dirty="0"/>
              <a:t>-gamma</a:t>
            </a:r>
            <a:r>
              <a:rPr lang="en-US" dirty="0"/>
              <a:t> </a:t>
            </a:r>
            <a:r>
              <a:rPr lang="en-US" dirty="0" smtClean="0"/>
              <a:t>scale). = Storm-resolving scale.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Explicit cloud-precipitation processes via </a:t>
            </a:r>
            <a:r>
              <a:rPr lang="en-US" dirty="0" smtClean="0">
                <a:solidFill>
                  <a:srgbClr val="0000FF"/>
                </a:solidFill>
              </a:rPr>
              <a:t>aerosol-interactive full microphysics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without </a:t>
            </a:r>
            <a:r>
              <a:rPr lang="en-US" dirty="0" err="1" smtClean="0">
                <a:solidFill>
                  <a:srgbClr val="FF0000"/>
                </a:solidFill>
              </a:rPr>
              <a:t>sug</a:t>
            </a:r>
            <a:r>
              <a:rPr lang="en-US" dirty="0" smtClean="0">
                <a:solidFill>
                  <a:srgbClr val="FF0000"/>
                </a:solidFill>
              </a:rPr>
              <a:t>-grid convective parameterization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High-resolution land-surface model: </a:t>
            </a:r>
            <a:r>
              <a:rPr lang="en-US" dirty="0" smtClean="0">
                <a:solidFill>
                  <a:srgbClr val="0000FF"/>
                </a:solidFill>
              </a:rPr>
              <a:t>agricultural-urban-resolving scale</a:t>
            </a:r>
            <a:r>
              <a:rPr lang="en-US" dirty="0" smtClean="0"/>
              <a:t>.  </a:t>
            </a:r>
          </a:p>
        </p:txBody>
      </p:sp>
      <p:pic>
        <p:nvPicPr>
          <p:cNvPr id="6" name="Picture 5" descr="Squall_line_c_Weisman_199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19" y="4029409"/>
            <a:ext cx="5235466" cy="25506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0047" y="6516523"/>
            <a:ext cx="16826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From Weisman [1992]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3649753" y="3908230"/>
            <a:ext cx="8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200km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717651" y="4297423"/>
            <a:ext cx="259821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8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2536" y="6519446"/>
            <a:ext cx="2291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i="1" dirty="0" smtClean="0"/>
              <a:t>Z. Tao et al., ACP (2013)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72155" y="124272"/>
            <a:ext cx="857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Effect of Land Cover on Atmospheric Processes and Air Quality over the Continental United States – A NASA Unified WRF (NU-WRF) Model </a:t>
            </a:r>
            <a:r>
              <a:rPr lang="en-US" b="1" dirty="0" smtClean="0">
                <a:solidFill>
                  <a:srgbClr val="0000FF"/>
                </a:solidFill>
              </a:rPr>
              <a:t>Study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6616" y="2932221"/>
            <a:ext cx="8586180" cy="3670813"/>
            <a:chOff x="366616" y="2932221"/>
            <a:chExt cx="8586180" cy="3670813"/>
          </a:xfrm>
        </p:grpSpPr>
        <p:pic>
          <p:nvPicPr>
            <p:cNvPr id="6" name="Picture 5" descr="figure3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635" y="3329160"/>
              <a:ext cx="3884810" cy="3204031"/>
            </a:xfrm>
            <a:prstGeom prst="rect">
              <a:avLst/>
            </a:prstGeom>
          </p:spPr>
        </p:pic>
        <p:pic>
          <p:nvPicPr>
            <p:cNvPr id="7" name="Picture 6" descr="figure8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6151" y="3336928"/>
              <a:ext cx="3886645" cy="32004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135242" y="3639328"/>
              <a:ext cx="832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[USGS]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92659" y="2932221"/>
              <a:ext cx="1784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Soil Moisture (%)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21173" y="2979902"/>
              <a:ext cx="178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Surface Temp (K)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66151" y="2932221"/>
              <a:ext cx="1777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Surface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(</a:t>
              </a:r>
              <a:r>
                <a:rPr lang="en-US" dirty="0" err="1" smtClean="0"/>
                <a:t>ppbv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14935" y="4733138"/>
              <a:ext cx="1122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[UMD-USGS]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52259" y="5822280"/>
              <a:ext cx="1253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[MODIS-USGS]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95600" y="2981765"/>
              <a:ext cx="1926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Surface NO</a:t>
              </a:r>
              <a:r>
                <a:rPr lang="en-US" baseline="-25000" dirty="0"/>
                <a:t>2</a:t>
              </a:r>
              <a:r>
                <a:rPr lang="en-US" dirty="0" smtClean="0"/>
                <a:t>(</a:t>
              </a:r>
              <a:r>
                <a:rPr lang="en-US" dirty="0" err="1" smtClean="0"/>
                <a:t>ppbv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</p:grpSp>
      <p:pic>
        <p:nvPicPr>
          <p:cNvPr id="16" name="Picture 15" descr="figure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71" y="1200619"/>
            <a:ext cx="5805031" cy="1519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3061" y="899436"/>
            <a:ext cx="69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USGS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13697" y="899436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61784" y="890233"/>
            <a:ext cx="84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86646" y="1104994"/>
            <a:ext cx="2446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</a:rPr>
              <a:t>1 = barren land; 2 = cropland; </a:t>
            </a:r>
          </a:p>
          <a:p>
            <a:r>
              <a:rPr lang="en-US" sz="1200" dirty="0" smtClean="0">
                <a:latin typeface="Calibri"/>
              </a:rPr>
              <a:t>3 = cropland/natural land mosaic; </a:t>
            </a:r>
          </a:p>
          <a:p>
            <a:r>
              <a:rPr lang="en-US" sz="1200" dirty="0" smtClean="0">
                <a:latin typeface="Calibri"/>
              </a:rPr>
              <a:t>4 = grassland; 5 = open </a:t>
            </a:r>
            <a:r>
              <a:rPr lang="en-US" sz="1200" dirty="0" err="1" smtClean="0">
                <a:latin typeface="Calibri"/>
              </a:rPr>
              <a:t>shrubland</a:t>
            </a:r>
            <a:r>
              <a:rPr lang="en-US" sz="1200" dirty="0" smtClean="0">
                <a:latin typeface="Calibri"/>
              </a:rPr>
              <a:t>; </a:t>
            </a:r>
          </a:p>
          <a:p>
            <a:r>
              <a:rPr lang="en-US" sz="1200" dirty="0" smtClean="0">
                <a:latin typeface="Calibri"/>
              </a:rPr>
              <a:t>6 = closed </a:t>
            </a:r>
            <a:r>
              <a:rPr lang="en-US" sz="1200" dirty="0" err="1" smtClean="0">
                <a:latin typeface="Calibri"/>
              </a:rPr>
              <a:t>shrubland</a:t>
            </a:r>
            <a:r>
              <a:rPr lang="en-US" sz="1200" dirty="0" smtClean="0">
                <a:latin typeface="Calibri"/>
              </a:rPr>
              <a:t>; 7 = woodland; 8 = mixed forest; 9 = deciduous BL forest; 10 = evergreen NL forest; </a:t>
            </a:r>
          </a:p>
          <a:p>
            <a:r>
              <a:rPr lang="en-US" sz="1200" dirty="0" smtClean="0">
                <a:latin typeface="Calibri"/>
              </a:rPr>
              <a:t>11 = evergreen BL forest; 12 = urban</a:t>
            </a:r>
            <a:endParaRPr lang="en-US" sz="1200" dirty="0"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6976" y="899436"/>
            <a:ext cx="8707215" cy="194406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0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:zm:zm_amrc_1_1_a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2449" y="931981"/>
            <a:ext cx="4263785" cy="191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65608" y="2781083"/>
            <a:ext cx="427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Contour </a:t>
            </a:r>
            <a:r>
              <a:rPr lang="en-US" dirty="0" smtClean="0"/>
              <a:t>(q</a:t>
            </a:r>
            <a:r>
              <a:rPr lang="en-US" baseline="-25000" dirty="0" smtClean="0"/>
              <a:t>i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FF0000"/>
                </a:solidFill>
              </a:rPr>
              <a:t>, shade </a:t>
            </a:r>
            <a:r>
              <a:rPr lang="en-US" dirty="0" smtClean="0"/>
              <a:t>(</a:t>
            </a:r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dirty="0" err="1" smtClean="0"/>
              <a:t>+q</a:t>
            </a:r>
            <a:r>
              <a:rPr lang="en-US" baseline="-25000" dirty="0" err="1" smtClean="0"/>
              <a:t>g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FF6600"/>
                </a:solidFill>
              </a:rPr>
              <a:t>Contour </a:t>
            </a:r>
            <a:r>
              <a:rPr lang="en-US" dirty="0" smtClean="0"/>
              <a:t>(</a:t>
            </a:r>
            <a:r>
              <a:rPr lang="en-US" dirty="0" err="1" smtClean="0"/>
              <a:t>q</a:t>
            </a:r>
            <a:r>
              <a:rPr lang="en-US" baseline="-25000" dirty="0" err="1" smtClean="0"/>
              <a:t>c</a:t>
            </a:r>
            <a:r>
              <a:rPr lang="en-US" dirty="0" err="1" smtClean="0"/>
              <a:t>+q</a:t>
            </a:r>
            <a:r>
              <a:rPr lang="en-US" baseline="-25000" dirty="0" err="1" smtClean="0"/>
              <a:t>r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325182" y="3668332"/>
            <a:ext cx="3697477" cy="2823035"/>
            <a:chOff x="571816" y="761267"/>
            <a:chExt cx="3697477" cy="2823035"/>
          </a:xfrm>
        </p:grpSpPr>
        <p:pic>
          <p:nvPicPr>
            <p:cNvPr id="3" name="Picture 2" descr=":zm:zm_am-amrc_1_2_a.png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1816" y="1065565"/>
              <a:ext cx="3697477" cy="2518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615089" y="761267"/>
              <a:ext cx="125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AM – Clean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86094" y="3452110"/>
            <a:ext cx="3690204" cy="2823035"/>
            <a:chOff x="4796900" y="761267"/>
            <a:chExt cx="3690204" cy="2823035"/>
          </a:xfrm>
        </p:grpSpPr>
        <p:pic>
          <p:nvPicPr>
            <p:cNvPr id="4" name="Picture 3" descr=":zm:zm_ar-amrc_1_2_a.png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96900" y="1065565"/>
              <a:ext cx="3690204" cy="2518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94819" y="761267"/>
              <a:ext cx="1185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 – Clean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03167" y="3251924"/>
            <a:ext cx="3688156" cy="2802761"/>
            <a:chOff x="571816" y="3601820"/>
            <a:chExt cx="3688156" cy="2802761"/>
          </a:xfrm>
        </p:grpSpPr>
        <p:pic>
          <p:nvPicPr>
            <p:cNvPr id="5" name="Picture 4" descr=":zm:zm_amr-amrc_1_2_a.png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1816" y="3885844"/>
              <a:ext cx="3688156" cy="2518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634557" y="3601820"/>
              <a:ext cx="1383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AMR – Clean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9585" y="173194"/>
            <a:ext cx="833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Dust-Cloud-Precipitation-Radiation Interaction over West Africa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3051" y="6488668"/>
            <a:ext cx="227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 et al. 2013, QJRMS</a:t>
            </a:r>
            <a:endParaRPr lang="en-US" dirty="0"/>
          </a:p>
        </p:txBody>
      </p:sp>
      <p:pic>
        <p:nvPicPr>
          <p:cNvPr id="19" name="Picture 18" descr=":domain_bw_1.pn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278" y="938106"/>
            <a:ext cx="3790064" cy="259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189804" y="3099266"/>
            <a:ext cx="880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18km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013694" y="2508846"/>
            <a:ext cx="793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6km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481050" y="2102078"/>
            <a:ext cx="619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2km</a:t>
            </a:r>
            <a:endParaRPr lang="en-US" sz="1400" dirty="0"/>
          </a:p>
        </p:txBody>
      </p:sp>
      <p:pic>
        <p:nvPicPr>
          <p:cNvPr id="23" name="IR_MERGED_SIM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585" y="1582911"/>
            <a:ext cx="2593653" cy="14017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3739162"/>
            <a:ext cx="40703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Mesoscale Convective System (MCS) formed and propagated over West Africa (Niger) region. </a:t>
            </a:r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 smtClean="0"/>
              <a:t>Dust-Microphysics effect appears to be small probably continental thermodynamic environment. </a:t>
            </a:r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 smtClean="0"/>
              <a:t>Dust-Radiation effect delayed onset, which overwhelmed impact of dust-microphysics effect.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3792483" y="784250"/>
            <a:ext cx="1418740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Observations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86327" y="778497"/>
            <a:ext cx="1681357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NUWRF+GSDSU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507" name="Title 5"/>
          <p:cNvSpPr>
            <a:spLocks noGrp="1"/>
          </p:cNvSpPr>
          <p:nvPr>
            <p:ph type="title"/>
          </p:nvPr>
        </p:nvSpPr>
        <p:spPr>
          <a:xfrm>
            <a:off x="0" y="35799"/>
            <a:ext cx="9144000" cy="609419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Multi-Sensor Satellite Radiance-based Evaluation Methods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a Regional Earth System Model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000" dirty="0" smtClean="0">
              <a:solidFill>
                <a:srgbClr val="0000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21509" name="Content Placeholder 26"/>
          <p:cNvSpPr txBox="1">
            <a:spLocks/>
          </p:cNvSpPr>
          <p:nvPr/>
        </p:nvSpPr>
        <p:spPr bwMode="auto">
          <a:xfrm>
            <a:off x="122873" y="986712"/>
            <a:ext cx="2767472" cy="560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b="1" u="sng" dirty="0" smtClean="0"/>
              <a:t>Objective </a:t>
            </a:r>
          </a:p>
          <a:p>
            <a:r>
              <a:rPr lang="en-US" sz="1200" dirty="0" smtClean="0"/>
              <a:t>This paper introduces step-by-step methods of radiance-based model evaluation through the result of NUWRF-GSDSU simulations and existing satellite observations.  </a:t>
            </a:r>
          </a:p>
          <a:p>
            <a:endParaRPr lang="en-US" sz="1200" dirty="0" smtClean="0"/>
          </a:p>
          <a:p>
            <a:r>
              <a:rPr lang="en-US" sz="1200" b="1" u="sng" dirty="0" smtClean="0"/>
              <a:t>Results</a:t>
            </a:r>
          </a:p>
          <a:p>
            <a:r>
              <a:rPr lang="en-US" sz="1200" dirty="0" smtClean="0"/>
              <a:t>Fully coupled NU-WRF simulation result over the West Africa at 01Z at Aug 5, 2006 were compared with various satellite L1B observation through the G-SDSU.</a:t>
            </a:r>
          </a:p>
          <a:p>
            <a:r>
              <a:rPr lang="en-US" sz="1200" dirty="0" smtClean="0"/>
              <a:t> </a:t>
            </a:r>
          </a:p>
          <a:p>
            <a:r>
              <a:rPr lang="en-US" sz="1200" b="1" dirty="0" smtClean="0"/>
              <a:t>MODIS IR + AMSR-E 89GHz</a:t>
            </a:r>
          </a:p>
          <a:p>
            <a:r>
              <a:rPr lang="en-US" sz="1200" b="1" dirty="0"/>
              <a:t>a</a:t>
            </a:r>
            <a:r>
              <a:rPr lang="en-US" sz="1200" b="1" dirty="0" smtClean="0"/>
              <a:t>1</a:t>
            </a:r>
            <a:r>
              <a:rPr lang="en-US" sz="1200" dirty="0" smtClean="0"/>
              <a:t>) NUWRF en reproduced spatial patterns of MODIS IR Tb linking to the organized convective cluster. </a:t>
            </a:r>
          </a:p>
          <a:p>
            <a:r>
              <a:rPr lang="en-US" sz="1200" b="1" dirty="0"/>
              <a:t>a</a:t>
            </a:r>
            <a:r>
              <a:rPr lang="en-US" sz="1200" b="1" dirty="0" smtClean="0"/>
              <a:t>2</a:t>
            </a:r>
            <a:r>
              <a:rPr lang="en-US" sz="1200" dirty="0" smtClean="0"/>
              <a:t>) NUWRF overestimate depression of AMSR-E Tb due to presence of excessive solid precipitation. 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CALIPSO + </a:t>
            </a:r>
            <a:r>
              <a:rPr lang="en-US" sz="1200" b="1" dirty="0" err="1" smtClean="0"/>
              <a:t>CLoudSat</a:t>
            </a:r>
            <a:endParaRPr lang="en-US" sz="1200" b="1" dirty="0" smtClean="0"/>
          </a:p>
          <a:p>
            <a:r>
              <a:rPr lang="en-US" sz="1200" b="1" dirty="0"/>
              <a:t>b</a:t>
            </a:r>
            <a:r>
              <a:rPr lang="en-US" sz="1200" b="1" dirty="0" smtClean="0"/>
              <a:t>1</a:t>
            </a:r>
            <a:r>
              <a:rPr lang="en-US" sz="1200" dirty="0" smtClean="0"/>
              <a:t>) NUWRF overestimated CALIPSO backscattering due to overestimated dust amount, but plume heights (related to PBL) are accurate (~5km). 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2</a:t>
            </a:r>
            <a:r>
              <a:rPr lang="en-US" sz="1200" dirty="0" smtClean="0"/>
              <a:t>) NUWRF reproduced realistic CALIPSO and CloudSat signals related to high clouds, but it misses signals from convective clouds and some of cumuli. </a:t>
            </a:r>
          </a:p>
          <a:p>
            <a:pPr>
              <a:buFontTx/>
              <a:buChar char="•"/>
            </a:pPr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 </a:t>
            </a:r>
          </a:p>
          <a:p>
            <a:pPr algn="just"/>
            <a:endParaRPr lang="en-US" sz="1200" dirty="0" smtClean="0">
              <a:latin typeface="Arial"/>
              <a:cs typeface="Arial"/>
            </a:endParaRPr>
          </a:p>
          <a:p>
            <a:pPr algn="just"/>
            <a:endParaRPr lang="en-US" sz="1200" dirty="0" smtClean="0">
              <a:latin typeface="Arial"/>
              <a:cs typeface="Arial"/>
            </a:endParaRPr>
          </a:p>
          <a:p>
            <a:pPr algn="just"/>
            <a:endParaRPr lang="en-US" sz="1200" dirty="0" smtClean="0">
              <a:latin typeface="Arial"/>
              <a:cs typeface="Arial"/>
            </a:endParaRPr>
          </a:p>
          <a:p>
            <a:pPr algn="just"/>
            <a:endParaRPr lang="en-US" sz="1200" dirty="0" smtClean="0">
              <a:latin typeface="Arial"/>
              <a:cs typeface="Arial"/>
            </a:endParaRPr>
          </a:p>
          <a:p>
            <a:pPr algn="just"/>
            <a:endParaRPr lang="en-US" sz="1200" dirty="0" smtClean="0">
              <a:latin typeface="Arial"/>
              <a:cs typeface="Arial"/>
            </a:endParaRPr>
          </a:p>
          <a:p>
            <a:pPr algn="just"/>
            <a:r>
              <a:rPr lang="en-US" sz="1200" dirty="0" smtClean="0">
                <a:latin typeface="Arial"/>
                <a:cs typeface="Arial"/>
              </a:rPr>
              <a:t> </a:t>
            </a:r>
          </a:p>
          <a:p>
            <a:pPr algn="just"/>
            <a:endParaRPr lang="en-US" sz="1200" dirty="0" smtClean="0">
              <a:latin typeface="Arial"/>
              <a:cs typeface="Arial"/>
            </a:endParaRP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</a:pPr>
            <a:endParaRPr lang="en-US" sz="1200" b="1" dirty="0" smtClean="0">
              <a:latin typeface="Arial"/>
              <a:ea typeface="Times" charset="0"/>
              <a:cs typeface="Arial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200" dirty="0">
              <a:latin typeface="Arial"/>
              <a:ea typeface="Times" charset="0"/>
              <a:cs typeface="Arial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200" dirty="0">
              <a:latin typeface="Arial"/>
              <a:ea typeface="Times" charset="0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011493" y="805516"/>
            <a:ext cx="6097478" cy="23397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3011493" y="1120825"/>
            <a:ext cx="6097478" cy="158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6200000" flipH="1">
            <a:off x="4881944" y="1967019"/>
            <a:ext cx="2339795" cy="1678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AMSR_MODIS_AMMA_NUWRF_OBS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48" y="1147830"/>
            <a:ext cx="2979400" cy="1984880"/>
          </a:xfrm>
          <a:prstGeom prst="rect">
            <a:avLst/>
          </a:prstGeom>
        </p:spPr>
      </p:pic>
      <p:pic>
        <p:nvPicPr>
          <p:cNvPr id="62" name="Picture 61" descr="AMSR_MODIS_AMMA_NUWRF_SIM_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122" y="1216157"/>
            <a:ext cx="2901223" cy="1929150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 rot="10800000" flipV="1">
            <a:off x="4479163" y="1821507"/>
            <a:ext cx="2851806" cy="3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373900" y="1544507"/>
            <a:ext cx="383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a1)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6143262" y="1821506"/>
            <a:ext cx="383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a2)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20252" y="1321855"/>
            <a:ext cx="6114996" cy="5302917"/>
            <a:chOff x="3020252" y="1444759"/>
            <a:chExt cx="6114996" cy="5302917"/>
          </a:xfrm>
        </p:grpSpPr>
        <p:grpSp>
          <p:nvGrpSpPr>
            <p:cNvPr id="5" name="Group 4"/>
            <p:cNvGrpSpPr/>
            <p:nvPr/>
          </p:nvGrpSpPr>
          <p:grpSpPr>
            <a:xfrm>
              <a:off x="3020252" y="3450896"/>
              <a:ext cx="6114996" cy="3296780"/>
              <a:chOff x="3020252" y="3450896"/>
              <a:chExt cx="6114996" cy="3296780"/>
            </a:xfrm>
          </p:grpSpPr>
          <p:pic>
            <p:nvPicPr>
              <p:cNvPr id="13" name="Picture 12" descr="CC_AMMA_OB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4621" y="3564749"/>
                <a:ext cx="5701868" cy="1413980"/>
              </a:xfrm>
              <a:prstGeom prst="rect">
                <a:avLst/>
              </a:prstGeom>
            </p:spPr>
          </p:pic>
          <p:pic>
            <p:nvPicPr>
              <p:cNvPr id="14" name="Picture 13" descr="CC_AMMA_SI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4620" y="5066319"/>
                <a:ext cx="5710621" cy="156427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020252" y="3450897"/>
                <a:ext cx="6097478" cy="329677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3037770" y="5018144"/>
                <a:ext cx="6097478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6200000" flipH="1">
                <a:off x="1771852" y="5086147"/>
                <a:ext cx="3296779" cy="2627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6200000" flipV="1">
                <a:off x="3442140" y="4633309"/>
                <a:ext cx="1506480" cy="2627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headEnd type="stealth" w="lg" len="lg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16200000">
                <a:off x="2408035" y="5722331"/>
                <a:ext cx="1681357" cy="369332"/>
              </a:xfrm>
              <a:prstGeom prst="rect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NUWRF+GSDSU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2513066" y="4091967"/>
                <a:ext cx="1418740" cy="369332"/>
              </a:xfrm>
              <a:prstGeom prst="rect">
                <a:avLst/>
              </a:prstGeom>
              <a:solidFill>
                <a:schemeClr val="bg1">
                  <a:alpha val="5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Observations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rot="16200000" flipV="1">
                <a:off x="6873765" y="5258674"/>
                <a:ext cx="1506480" cy="2627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headEnd type="stealth" w="lg" len="lg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3896360" y="4749955"/>
                <a:ext cx="390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</a:t>
                </a:r>
                <a:r>
                  <a:rPr lang="en-US" sz="1200" dirty="0" smtClean="0"/>
                  <a:t>1)</a:t>
                </a:r>
                <a:endParaRPr lang="en-US" sz="12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498494" y="4787675"/>
                <a:ext cx="390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</a:t>
                </a:r>
                <a:r>
                  <a:rPr lang="en-US" sz="1200" dirty="0"/>
                  <a:t>2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rot="16200000" flipV="1">
                <a:off x="7005148" y="4505433"/>
                <a:ext cx="1506480" cy="2627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ot"/>
                <a:headEnd type="stealth" w="lg" len="lg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4610538" y="1444759"/>
              <a:ext cx="3213857" cy="1665611"/>
              <a:chOff x="4610538" y="1444759"/>
              <a:chExt cx="3213857" cy="1665611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4610538" y="1444759"/>
                <a:ext cx="239416" cy="165640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ot"/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7584979" y="1453961"/>
                <a:ext cx="239416" cy="165640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ot"/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/>
          <p:cNvSpPr txBox="1"/>
          <p:nvPr/>
        </p:nvSpPr>
        <p:spPr>
          <a:xfrm>
            <a:off x="7076044" y="6550223"/>
            <a:ext cx="206795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Matsui et al. 2013, JAMES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665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30 at 10.4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4" y="308261"/>
            <a:ext cx="7129224" cy="30656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1692"/>
            <a:ext cx="271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Cloud-</a:t>
            </a:r>
            <a:r>
              <a:rPr lang="en-US" b="1" u="sng" dirty="0" err="1" smtClean="0"/>
              <a:t>Precip</a:t>
            </a:r>
            <a:r>
              <a:rPr lang="en-US" b="1" u="sng" dirty="0" smtClean="0"/>
              <a:t> Classification</a:t>
            </a:r>
            <a:endParaRPr lang="en-US" b="1" u="sng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3534126"/>
            <a:ext cx="8759811" cy="3323874"/>
            <a:chOff x="0" y="3534126"/>
            <a:chExt cx="8759811" cy="3323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557" y="3747974"/>
              <a:ext cx="4596718" cy="2933314"/>
            </a:xfrm>
            <a:prstGeom prst="rect">
              <a:avLst/>
            </a:prstGeom>
          </p:spPr>
        </p:pic>
        <p:pic>
          <p:nvPicPr>
            <p:cNvPr id="6" name="Picture 5" descr="CALIPSO_Joint_Histogr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6292" y="3747974"/>
              <a:ext cx="4053519" cy="31100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58254" y="5665017"/>
              <a:ext cx="557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SIM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33313" y="5566570"/>
              <a:ext cx="579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OBS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3534126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Cloud-Aerosol Microphysics</a:t>
              </a:r>
              <a:endParaRPr lang="en-US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72106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7512" y="3226205"/>
            <a:ext cx="2636345" cy="143685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Satellite Missions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>
              <a:buFontTx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Current: TRMM, A-Train, </a:t>
            </a:r>
            <a:r>
              <a:rPr lang="en-US" sz="1400" dirty="0" err="1" smtClean="0">
                <a:solidFill>
                  <a:schemeClr val="tx1"/>
                </a:solidFill>
              </a:rPr>
              <a:t>Tera</a:t>
            </a:r>
            <a:r>
              <a:rPr lang="en-US" sz="1400" dirty="0" smtClean="0">
                <a:solidFill>
                  <a:schemeClr val="tx1"/>
                </a:solidFill>
              </a:rPr>
              <a:t>, GOES,…</a:t>
            </a:r>
          </a:p>
          <a:p>
            <a:pPr algn="ctr">
              <a:buFontTx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Future: </a:t>
            </a:r>
            <a:r>
              <a:rPr lang="en-US" sz="1400" b="1" dirty="0" smtClean="0">
                <a:solidFill>
                  <a:srgbClr val="0000FF"/>
                </a:solidFill>
              </a:rPr>
              <a:t>GPM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rgbClr val="0000FF"/>
                </a:solidFill>
              </a:rPr>
              <a:t>SMAP</a:t>
            </a:r>
            <a:r>
              <a:rPr lang="en-US" sz="1400" dirty="0" smtClean="0">
                <a:solidFill>
                  <a:schemeClr val="tx1"/>
                </a:solidFill>
              </a:rPr>
              <a:t>,…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792709" y="1379051"/>
            <a:ext cx="3201156" cy="5090017"/>
            <a:chOff x="5792709" y="1379051"/>
            <a:chExt cx="3201156" cy="5090017"/>
          </a:xfrm>
        </p:grpSpPr>
        <p:pic>
          <p:nvPicPr>
            <p:cNvPr id="31" name="P 9" descr="rain12z.gif"/>
            <p:cNvPicPr/>
            <p:nvPr/>
          </p:nvPicPr>
          <p:blipFill>
            <a:blip r:embed="rId2"/>
            <a:srcRect l="20880" t="65790" r="19680" b="4950"/>
            <a:stretch>
              <a:fillRect/>
            </a:stretch>
          </p:blipFill>
          <p:spPr>
            <a:xfrm>
              <a:off x="7126330" y="5270141"/>
              <a:ext cx="1867535" cy="1198927"/>
            </a:xfrm>
            <a:prstGeom prst="rect">
              <a:avLst/>
            </a:prstGeom>
          </p:spPr>
        </p:pic>
        <p:pic>
          <p:nvPicPr>
            <p:cNvPr id="7" name="Picture 6" descr="water-cyc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0112" y="1379051"/>
              <a:ext cx="1426688" cy="1070016"/>
            </a:xfrm>
            <a:prstGeom prst="rect">
              <a:avLst/>
            </a:prstGeom>
          </p:spPr>
        </p:pic>
        <p:cxnSp>
          <p:nvCxnSpPr>
            <p:cNvPr id="15" name="Elbow Connector 14"/>
            <p:cNvCxnSpPr>
              <a:stCxn id="12" idx="3"/>
              <a:endCxn id="11" idx="3"/>
            </p:cNvCxnSpPr>
            <p:nvPr/>
          </p:nvCxnSpPr>
          <p:spPr>
            <a:xfrm flipH="1" flipV="1">
              <a:off x="5792709" y="2835187"/>
              <a:ext cx="1588" cy="2714114"/>
            </a:xfrm>
            <a:prstGeom prst="bentConnector3">
              <a:avLst>
                <a:gd name="adj1" fmla="val -116983816"/>
              </a:avLst>
            </a:prstGeom>
            <a:ln w="41275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72649" y="4981040"/>
              <a:ext cx="129168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Forecast </a:t>
              </a:r>
            </a:p>
            <a:p>
              <a:r>
                <a:rPr lang="en-US" sz="1600" b="1" dirty="0" smtClean="0"/>
                <a:t>Correction</a:t>
              </a:r>
              <a:endParaRPr lang="en-US" sz="16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7608" y="2379745"/>
              <a:ext cx="1088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Feedback</a:t>
              </a:r>
            </a:p>
          </p:txBody>
        </p:sp>
        <p:sp>
          <p:nvSpPr>
            <p:cNvPr id="23" name="Horizontal Scroll 22"/>
            <p:cNvSpPr/>
            <p:nvPr/>
          </p:nvSpPr>
          <p:spPr>
            <a:xfrm>
              <a:off x="6243583" y="2984075"/>
              <a:ext cx="2557511" cy="1912432"/>
            </a:xfrm>
            <a:prstGeom prst="horizontalScroll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Science Questions</a:t>
              </a:r>
            </a:p>
            <a:p>
              <a:pPr algn="ctr">
                <a:buFontTx/>
                <a:buChar char="•"/>
              </a:pPr>
              <a:r>
                <a:rPr lang="en-US" sz="1200" dirty="0" smtClean="0">
                  <a:solidFill>
                    <a:schemeClr val="tx1"/>
                  </a:solidFill>
                </a:rPr>
                <a:t>Severe Weather Prediction</a:t>
              </a:r>
            </a:p>
            <a:p>
              <a:pPr algn="ctr">
                <a:buFontTx/>
                <a:buChar char="•"/>
              </a:pPr>
              <a:r>
                <a:rPr lang="en-US" sz="1200" dirty="0" smtClean="0">
                  <a:solidFill>
                    <a:schemeClr val="tx1"/>
                  </a:solidFill>
                </a:rPr>
                <a:t>Land-Atmosphere interaction</a:t>
              </a:r>
            </a:p>
            <a:p>
              <a:pPr algn="ctr">
                <a:buFontTx/>
                <a:buChar char="•"/>
              </a:pPr>
              <a:r>
                <a:rPr lang="en-US" sz="1200" dirty="0" smtClean="0">
                  <a:solidFill>
                    <a:schemeClr val="tx1"/>
                  </a:solidFill>
                </a:rPr>
                <a:t>Aerosol and AQM</a:t>
              </a:r>
            </a:p>
            <a:p>
              <a:pPr algn="ctr">
                <a:buFontTx/>
                <a:buChar char="•"/>
              </a:pPr>
              <a:r>
                <a:rPr lang="en-US" sz="1200" dirty="0" smtClean="0">
                  <a:solidFill>
                    <a:schemeClr val="tx1"/>
                  </a:solidFill>
                </a:rPr>
                <a:t>Drought/Flood</a:t>
              </a:r>
            </a:p>
            <a:p>
              <a:pPr algn="ctr"/>
              <a:endParaRPr lang="en-US" sz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7512" y="4663059"/>
            <a:ext cx="5716785" cy="2082868"/>
            <a:chOff x="77512" y="4663059"/>
            <a:chExt cx="5716785" cy="2082868"/>
          </a:xfrm>
        </p:grpSpPr>
        <p:sp>
          <p:nvSpPr>
            <p:cNvPr id="12" name="Rounded Rectangle 11"/>
            <p:cNvSpPr/>
            <p:nvPr/>
          </p:nvSpPr>
          <p:spPr>
            <a:xfrm>
              <a:off x="2912710" y="5013969"/>
              <a:ext cx="2881587" cy="1070664"/>
            </a:xfrm>
            <a:prstGeom prst="roundRect">
              <a:avLst/>
            </a:prstGeom>
            <a:solidFill>
              <a:srgbClr val="0000FF">
                <a:alpha val="1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300" b="1" dirty="0" smtClean="0">
                  <a:solidFill>
                    <a:srgbClr val="000000"/>
                  </a:solidFill>
                </a:rPr>
                <a:t>NU-WRF DAS</a:t>
              </a:r>
            </a:p>
            <a:p>
              <a:pPr algn="ctr">
                <a:buFontTx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LIS-DAS, LIS-RTM (land)</a:t>
              </a:r>
            </a:p>
            <a:p>
              <a:pPr algn="ctr">
                <a:buFontTx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WRF-EDA (Precipitation)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7512" y="4663059"/>
              <a:ext cx="2835198" cy="2082868"/>
              <a:chOff x="77512" y="4663059"/>
              <a:chExt cx="2835198" cy="2082868"/>
            </a:xfrm>
          </p:grpSpPr>
          <p:pic>
            <p:nvPicPr>
              <p:cNvPr id="9" name="Picture 8" descr="IR_MICRO_map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12" y="5672988"/>
                <a:ext cx="2206076" cy="1072939"/>
              </a:xfrm>
              <a:prstGeom prst="rect">
                <a:avLst/>
              </a:prstGeom>
            </p:spPr>
          </p:pic>
          <p:cxnSp>
            <p:nvCxnSpPr>
              <p:cNvPr id="20" name="Shape 19"/>
              <p:cNvCxnSpPr>
                <a:stCxn id="18" idx="4"/>
                <a:endCxn id="12" idx="1"/>
              </p:cNvCxnSpPr>
              <p:nvPr/>
            </p:nvCxnSpPr>
            <p:spPr>
              <a:xfrm rot="16200000" flipH="1">
                <a:off x="1711077" y="4347667"/>
                <a:ext cx="886241" cy="1517025"/>
              </a:xfrm>
              <a:prstGeom prst="bentConnector2">
                <a:avLst/>
              </a:prstGeom>
              <a:ln>
                <a:prstDash val="sysDot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ounded Rectangle 20"/>
              <p:cNvSpPr/>
              <p:nvPr/>
            </p:nvSpPr>
            <p:spPr>
              <a:xfrm>
                <a:off x="874548" y="5401472"/>
                <a:ext cx="1024754" cy="2715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G-SDSU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95684" y="5062918"/>
                <a:ext cx="15154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Forecast error</a:t>
                </a:r>
                <a:endParaRPr lang="en-US" sz="1600" b="1" dirty="0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58971" y="1305021"/>
            <a:ext cx="5849938" cy="3708947"/>
            <a:chOff x="158971" y="1305021"/>
            <a:chExt cx="5849938" cy="3708947"/>
          </a:xfrm>
        </p:grpSpPr>
        <p:grpSp>
          <p:nvGrpSpPr>
            <p:cNvPr id="35" name="Group 34"/>
            <p:cNvGrpSpPr/>
            <p:nvPr/>
          </p:nvGrpSpPr>
          <p:grpSpPr>
            <a:xfrm>
              <a:off x="4351917" y="4026361"/>
              <a:ext cx="1656992" cy="987607"/>
              <a:chOff x="4351917" y="4026361"/>
              <a:chExt cx="1656992" cy="987607"/>
            </a:xfrm>
          </p:grpSpPr>
          <p:cxnSp>
            <p:nvCxnSpPr>
              <p:cNvPr id="13" name="Straight Arrow Connector 12"/>
              <p:cNvCxnSpPr>
                <a:stCxn id="11" idx="2"/>
                <a:endCxn id="12" idx="0"/>
              </p:cNvCxnSpPr>
              <p:nvPr/>
            </p:nvCxnSpPr>
            <p:spPr>
              <a:xfrm rot="16200000" flipH="1">
                <a:off x="3858907" y="4519371"/>
                <a:ext cx="987607" cy="1588"/>
              </a:xfrm>
              <a:prstGeom prst="straightConnector1">
                <a:avLst/>
              </a:prstGeom>
              <a:ln w="38100">
                <a:tailEnd type="arrow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353505" y="4285092"/>
                <a:ext cx="16554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Bias Correction</a:t>
                </a:r>
                <a:endParaRPr lang="en-US" sz="1600" b="1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8971" y="1305021"/>
              <a:ext cx="2752151" cy="1921185"/>
              <a:chOff x="158971" y="1305021"/>
              <a:chExt cx="2752151" cy="1921185"/>
            </a:xfrm>
          </p:grpSpPr>
          <p:pic>
            <p:nvPicPr>
              <p:cNvPr id="8" name="Picture 7" descr="IR_MICRO_diagram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971" y="1305021"/>
                <a:ext cx="2752151" cy="1223614"/>
              </a:xfrm>
              <a:prstGeom prst="rect">
                <a:avLst/>
              </a:prstGeom>
            </p:spPr>
          </p:pic>
          <p:cxnSp>
            <p:nvCxnSpPr>
              <p:cNvPr id="19" name="Shape 18"/>
              <p:cNvCxnSpPr>
                <a:stCxn id="18" idx="0"/>
                <a:endCxn id="11" idx="1"/>
              </p:cNvCxnSpPr>
              <p:nvPr/>
            </p:nvCxnSpPr>
            <p:spPr>
              <a:xfrm rot="5400000" flipH="1" flipV="1">
                <a:off x="1957894" y="2272978"/>
                <a:ext cx="391018" cy="1515437"/>
              </a:xfrm>
              <a:prstGeom prst="bentConnector2">
                <a:avLst/>
              </a:prstGeom>
              <a:ln>
                <a:prstDash val="sysDot"/>
                <a:headEnd type="arrow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ounded Rectangle 21"/>
              <p:cNvSpPr/>
              <p:nvPr/>
            </p:nvSpPr>
            <p:spPr>
              <a:xfrm>
                <a:off x="883307" y="2642502"/>
                <a:ext cx="1024754" cy="2715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G-SDSU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75604" y="2855737"/>
                <a:ext cx="13355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Physics error</a:t>
                </a:r>
                <a:endParaRPr lang="en-US" sz="1600" b="1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911122" y="1644011"/>
            <a:ext cx="2881587" cy="2382351"/>
            <a:chOff x="2911122" y="1644011"/>
            <a:chExt cx="2881587" cy="2382351"/>
          </a:xfrm>
        </p:grpSpPr>
        <p:sp>
          <p:nvSpPr>
            <p:cNvPr id="10" name="Circular Arrow 9"/>
            <p:cNvSpPr/>
            <p:nvPr/>
          </p:nvSpPr>
          <p:spPr>
            <a:xfrm>
              <a:off x="3568392" y="2055673"/>
              <a:ext cx="1769070" cy="182179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911691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11122" y="1644011"/>
              <a:ext cx="2881587" cy="2382351"/>
            </a:xfrm>
            <a:prstGeom prst="roundRect">
              <a:avLst/>
            </a:prstGeom>
            <a:solidFill>
              <a:srgbClr val="3366FF">
                <a:alpha val="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NU-WRF Physics</a:t>
              </a:r>
              <a:endParaRPr lang="en-US" sz="2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722306" y="3562160"/>
              <a:ext cx="1353417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LIS, LIS-OPT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013728" y="2257119"/>
              <a:ext cx="1112358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GOCART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399015" y="2257119"/>
              <a:ext cx="1353417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Microphysics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115661" y="2854172"/>
              <a:ext cx="617677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PBL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996101" y="2836654"/>
              <a:ext cx="938447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Radiation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u="sng" dirty="0" smtClean="0">
                <a:solidFill>
                  <a:srgbClr val="0000FF"/>
                </a:solidFill>
              </a:rPr>
              <a:t>NU-WRF integrated development framework </a:t>
            </a:r>
            <a:br>
              <a:rPr lang="en-US" sz="2600" u="sng" dirty="0" smtClean="0">
                <a:solidFill>
                  <a:srgbClr val="0000FF"/>
                </a:solidFill>
              </a:rPr>
            </a:br>
            <a:r>
              <a:rPr lang="en-US" sz="2600" u="sng" dirty="0" smtClean="0">
                <a:solidFill>
                  <a:srgbClr val="0000FF"/>
                </a:solidFill>
              </a:rPr>
              <a:t>using Satellite Observation </a:t>
            </a:r>
            <a:br>
              <a:rPr lang="en-US" sz="2600" u="sng" dirty="0" smtClean="0">
                <a:solidFill>
                  <a:srgbClr val="0000FF"/>
                </a:solidFill>
              </a:rPr>
            </a:br>
            <a:endParaRPr lang="en-US" sz="2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01046" y="6322597"/>
            <a:ext cx="5429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Zupanski</a:t>
            </a:r>
            <a:r>
              <a:rPr lang="en-US" sz="1400" dirty="0" smtClean="0"/>
              <a:t>, D, 2011: </a:t>
            </a:r>
            <a:r>
              <a:rPr lang="en-US" sz="1400" i="1" dirty="0" smtClean="0"/>
              <a:t>J. Hydrometeor</a:t>
            </a:r>
            <a:r>
              <a:rPr lang="en-US" sz="1400" dirty="0" smtClean="0"/>
              <a:t>, </a:t>
            </a:r>
            <a:r>
              <a:rPr lang="en-US" sz="1400" b="1" dirty="0" smtClean="0"/>
              <a:t>12</a:t>
            </a:r>
            <a:r>
              <a:rPr lang="en-US" sz="1400" dirty="0" smtClean="0"/>
              <a:t>, 118–134.</a:t>
            </a:r>
          </a:p>
          <a:p>
            <a:pPr algn="just"/>
            <a:r>
              <a:rPr lang="en-US" sz="1400" dirty="0" smtClean="0"/>
              <a:t>Zhang, S. Q., et al.,  2013</a:t>
            </a:r>
            <a:r>
              <a:rPr lang="en-US" sz="1400" dirty="0"/>
              <a:t>:</a:t>
            </a:r>
            <a:r>
              <a:rPr lang="en-US" sz="1400" dirty="0" smtClean="0"/>
              <a:t>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</a:t>
            </a:r>
            <a:r>
              <a:rPr lang="en-US" sz="1400" dirty="0" smtClean="0"/>
              <a:t>,  141(2), 754-772.</a:t>
            </a:r>
            <a:endParaRPr lang="en-US" sz="1400" dirty="0"/>
          </a:p>
          <a:p>
            <a:r>
              <a:rPr lang="en-US" sz="1400" dirty="0" smtClean="0"/>
              <a:t>  </a:t>
            </a:r>
          </a:p>
          <a:p>
            <a:endParaRPr lang="en-US" sz="1400" dirty="0"/>
          </a:p>
        </p:txBody>
      </p:sp>
      <p:grpSp>
        <p:nvGrpSpPr>
          <p:cNvPr id="4" name="Group 25"/>
          <p:cNvGrpSpPr/>
          <p:nvPr/>
        </p:nvGrpSpPr>
        <p:grpSpPr>
          <a:xfrm>
            <a:off x="3721312" y="3505200"/>
            <a:ext cx="5568342" cy="2743200"/>
            <a:chOff x="3505200" y="3505200"/>
            <a:chExt cx="5568342" cy="2743200"/>
          </a:xfrm>
        </p:grpSpPr>
        <p:grpSp>
          <p:nvGrpSpPr>
            <p:cNvPr id="6" name="Group 6"/>
            <p:cNvGrpSpPr/>
            <p:nvPr/>
          </p:nvGrpSpPr>
          <p:grpSpPr>
            <a:xfrm>
              <a:off x="3505200" y="4419600"/>
              <a:ext cx="5410200" cy="1828800"/>
              <a:chOff x="3615268" y="1371600"/>
              <a:chExt cx="4842932" cy="1524000"/>
            </a:xfrm>
          </p:grpSpPr>
          <p:pic>
            <p:nvPicPr>
              <p:cNvPr id="5" name="Picture 4" descr="figure11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197" b="48897"/>
              <a:stretch/>
            </p:blipFill>
            <p:spPr>
              <a:xfrm>
                <a:off x="3615268" y="1394884"/>
                <a:ext cx="1566332" cy="1500716"/>
              </a:xfrm>
              <a:prstGeom prst="rect">
                <a:avLst/>
              </a:prstGeom>
            </p:spPr>
          </p:pic>
          <p:pic>
            <p:nvPicPr>
              <p:cNvPr id="18" name="Picture 17" descr="figure11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26" r="51421"/>
              <a:stretch/>
            </p:blipFill>
            <p:spPr>
              <a:xfrm>
                <a:off x="5181600" y="1371600"/>
                <a:ext cx="1591733" cy="1505708"/>
              </a:xfrm>
              <a:prstGeom prst="rect">
                <a:avLst/>
              </a:prstGeom>
            </p:spPr>
          </p:pic>
          <p:pic>
            <p:nvPicPr>
              <p:cNvPr id="20" name="Picture 19" descr="figure11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3" b="48680"/>
              <a:stretch/>
            </p:blipFill>
            <p:spPr>
              <a:xfrm>
                <a:off x="6747934" y="1388533"/>
                <a:ext cx="1710266" cy="1507067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650854" y="3505200"/>
              <a:ext cx="54226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+mn-lt"/>
                </a:rPr>
                <a:t>I</a:t>
              </a:r>
              <a:r>
                <a:rPr lang="en-US" sz="1600" dirty="0" smtClean="0">
                  <a:solidFill>
                    <a:srgbClr val="0000FF"/>
                  </a:solidFill>
                  <a:latin typeface="+mn-lt"/>
                </a:rPr>
                <a:t>mproving precipitation forecast: </a:t>
              </a:r>
              <a:r>
                <a:rPr lang="en-US" sz="1400" i="1" dirty="0" smtClean="0">
                  <a:solidFill>
                    <a:srgbClr val="3366FF"/>
                  </a:solidFill>
                  <a:latin typeface="+mn-lt"/>
                </a:rPr>
                <a:t>surface rainfall accumulation during a flooding  in southeast US, 15-22 September, 2009.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1000" y="4157246"/>
              <a:ext cx="5152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Obs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23901" y="4191000"/>
              <a:ext cx="62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WRF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39000" y="4191000"/>
              <a:ext cx="1233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WRF-EDAS</a:t>
              </a:r>
              <a:endParaRPr lang="en-US" dirty="0"/>
            </a:p>
          </p:txBody>
        </p:sp>
      </p:grpSp>
      <p:grpSp>
        <p:nvGrpSpPr>
          <p:cNvPr id="7" name="Group 29"/>
          <p:cNvGrpSpPr/>
          <p:nvPr/>
        </p:nvGrpSpPr>
        <p:grpSpPr>
          <a:xfrm>
            <a:off x="4198010" y="4839087"/>
            <a:ext cx="4838185" cy="500765"/>
            <a:chOff x="3981898" y="4839087"/>
            <a:chExt cx="4838185" cy="500765"/>
          </a:xfrm>
        </p:grpSpPr>
        <p:sp>
          <p:nvSpPr>
            <p:cNvPr id="28" name="Oval 27"/>
            <p:cNvSpPr/>
            <p:nvPr/>
          </p:nvSpPr>
          <p:spPr>
            <a:xfrm rot="19154342">
              <a:off x="7563040" y="4839087"/>
              <a:ext cx="1257043" cy="380122"/>
            </a:xfrm>
            <a:prstGeom prst="ellipse">
              <a:avLst/>
            </a:prstGeom>
            <a:noFill/>
            <a:ln w="539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rgbClr val="000000"/>
                  </a:solidFill>
                </a:rPr>
                <a:t>flooding</a:t>
              </a:r>
              <a:endParaRPr 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 rot="18952369">
              <a:off x="3981898" y="4970673"/>
              <a:ext cx="1145715" cy="369179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flooding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2726" y="221644"/>
            <a:ext cx="48017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Ensemble Data Assimilation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30" name="Group 53"/>
          <p:cNvGrpSpPr>
            <a:grpSpLocks/>
          </p:cNvGrpSpPr>
          <p:nvPr/>
        </p:nvGrpSpPr>
        <p:grpSpPr bwMode="auto">
          <a:xfrm>
            <a:off x="142872" y="1058862"/>
            <a:ext cx="3371850" cy="1600200"/>
            <a:chOff x="240" y="672"/>
            <a:chExt cx="2124" cy="1008"/>
          </a:xfrm>
        </p:grpSpPr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240" y="672"/>
              <a:ext cx="2112" cy="198"/>
            </a:xfrm>
            <a:prstGeom prst="rect">
              <a:avLst/>
            </a:prstGeom>
            <a:solidFill>
              <a:srgbClr val="99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tx1"/>
                  </a:solidFill>
                </a:rPr>
                <a:t>Maximum Likelihood Ensemble Filter </a:t>
              </a: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H="1">
              <a:off x="1632" y="1680"/>
              <a:ext cx="732" cy="0"/>
            </a:xfrm>
            <a:prstGeom prst="line">
              <a:avLst/>
            </a:prstGeom>
            <a:noFill/>
            <a:ln w="19050">
              <a:solidFill>
                <a:srgbClr val="666699"/>
              </a:solidFill>
              <a:prstDash val="dash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1296" y="1440"/>
              <a:ext cx="552" cy="17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 i="1">
                  <a:solidFill>
                    <a:schemeClr val="tx1"/>
                  </a:solidFill>
                </a:rPr>
                <a:t>x</a:t>
              </a:r>
              <a:r>
                <a:rPr lang="en-US" sz="1200" i="1" baseline="-25000">
                  <a:solidFill>
                    <a:schemeClr val="tx1"/>
                  </a:solidFill>
                </a:rPr>
                <a:t>f</a:t>
              </a:r>
              <a:r>
                <a:rPr lang="en-US" sz="1200">
                  <a:solidFill>
                    <a:schemeClr val="tx1"/>
                  </a:solidFill>
                </a:rPr>
                <a:t>  ; </a:t>
              </a:r>
              <a:r>
                <a:rPr lang="en-US" sz="1200" b="1" i="1">
                  <a:solidFill>
                    <a:schemeClr val="tx1"/>
                  </a:solidFill>
                </a:rPr>
                <a:t>P</a:t>
              </a:r>
              <a:r>
                <a:rPr lang="en-US" sz="1200" i="1" baseline="-25000">
                  <a:solidFill>
                    <a:schemeClr val="tx1"/>
                  </a:solidFill>
                </a:rPr>
                <a:t>f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816" y="1200"/>
              <a:ext cx="14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40" y="1008"/>
              <a:ext cx="577" cy="29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tx1"/>
                  </a:solidFill>
                </a:rPr>
                <a:t>BC-Global Analysis</a:t>
              </a: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960" y="1008"/>
              <a:ext cx="1296" cy="263"/>
            </a:xfrm>
            <a:prstGeom prst="flowChartProcess">
              <a:avLst/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>
                  <a:solidFill>
                    <a:srgbClr val="0000CC"/>
                  </a:solidFill>
                </a:rPr>
                <a:t>WRF high-resolution forecast</a:t>
              </a:r>
              <a:endParaRPr lang="en-US" sz="1200">
                <a:solidFill>
                  <a:srgbClr val="0000CC"/>
                </a:solidFill>
              </a:endParaRPr>
            </a:p>
            <a:p>
              <a:pPr algn="ctr"/>
              <a:r>
                <a:rPr lang="en-US" sz="1200">
                  <a:solidFill>
                    <a:srgbClr val="0000CC"/>
                  </a:solidFill>
                </a:rPr>
                <a:t>Ensemble + Control</a:t>
              </a:r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>
              <a:off x="960" y="1440"/>
              <a:ext cx="120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>
              <a:off x="1008" y="1296"/>
              <a:ext cx="0" cy="12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>
              <a:off x="1248" y="1296"/>
              <a:ext cx="0" cy="12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6"/>
            <p:cNvSpPr>
              <a:spLocks noChangeShapeType="1"/>
            </p:cNvSpPr>
            <p:nvPr/>
          </p:nvSpPr>
          <p:spPr bwMode="auto">
            <a:xfrm>
              <a:off x="1536" y="1296"/>
              <a:ext cx="0" cy="12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>
              <a:off x="1824" y="1296"/>
              <a:ext cx="0" cy="12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2112" y="1296"/>
              <a:ext cx="0" cy="12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54"/>
          <p:cNvGrpSpPr>
            <a:grpSpLocks/>
          </p:cNvGrpSpPr>
          <p:nvPr/>
        </p:nvGrpSpPr>
        <p:grpSpPr bwMode="auto">
          <a:xfrm>
            <a:off x="139912" y="2582862"/>
            <a:ext cx="3375025" cy="2008188"/>
            <a:chOff x="240" y="1632"/>
            <a:chExt cx="2126" cy="1265"/>
          </a:xfrm>
        </p:grpSpPr>
        <p:sp>
          <p:nvSpPr>
            <p:cNvPr id="44" name="AutoShape 8"/>
            <p:cNvSpPr>
              <a:spLocks noChangeArrowheads="1"/>
            </p:cNvSpPr>
            <p:nvPr/>
          </p:nvSpPr>
          <p:spPr bwMode="auto">
            <a:xfrm>
              <a:off x="1056" y="1776"/>
              <a:ext cx="1224" cy="265"/>
            </a:xfrm>
            <a:prstGeom prst="flowChartProcess">
              <a:avLst/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solidFill>
                    <a:srgbClr val="FF3300"/>
                  </a:solidFill>
                </a:rPr>
                <a:t>observation operators</a:t>
              </a:r>
              <a:r>
                <a:rPr lang="en-US" sz="1200" b="1">
                  <a:solidFill>
                    <a:srgbClr val="0000CC"/>
                  </a:solidFill>
                </a:rPr>
                <a:t> </a:t>
              </a:r>
              <a:endParaRPr lang="en-US" sz="1200">
                <a:solidFill>
                  <a:srgbClr val="0000CC"/>
                </a:solidFill>
              </a:endParaRPr>
            </a:p>
            <a:p>
              <a:pPr algn="ctr"/>
              <a:r>
                <a:rPr lang="en-US" sz="1200">
                  <a:solidFill>
                    <a:srgbClr val="0000CC"/>
                  </a:solidFill>
                </a:rPr>
                <a:t>Ensemble + Control</a:t>
              </a: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1632" y="1632"/>
              <a:ext cx="0" cy="14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1"/>
            <p:cNvSpPr>
              <a:spLocks noChangeArrowheads="1"/>
            </p:cNvSpPr>
            <p:nvPr/>
          </p:nvSpPr>
          <p:spPr bwMode="auto">
            <a:xfrm>
              <a:off x="1056" y="2256"/>
              <a:ext cx="1008" cy="258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solidFill>
                    <a:srgbClr val="990000"/>
                  </a:solidFill>
                </a:rPr>
                <a:t>MINIMIZATION</a:t>
              </a:r>
            </a:p>
          </p:txBody>
        </p:sp>
        <p:sp>
          <p:nvSpPr>
            <p:cNvPr id="47" name="AutoShape 12"/>
            <p:cNvSpPr>
              <a:spLocks noChangeArrowheads="1"/>
            </p:cNvSpPr>
            <p:nvPr/>
          </p:nvSpPr>
          <p:spPr bwMode="auto">
            <a:xfrm>
              <a:off x="1008" y="2736"/>
              <a:ext cx="1152" cy="161"/>
            </a:xfrm>
            <a:prstGeom prst="flowChartProcess">
              <a:avLst/>
            </a:prstGeom>
            <a:solidFill>
              <a:srgbClr val="99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990000"/>
                  </a:solidFill>
                </a:rPr>
                <a:t>CONTROL VARIABLE UPDATE</a:t>
              </a:r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 flipH="1" flipV="1">
              <a:off x="2160" y="2832"/>
              <a:ext cx="206" cy="5"/>
            </a:xfrm>
            <a:prstGeom prst="line">
              <a:avLst/>
            </a:prstGeom>
            <a:noFill/>
            <a:ln w="19050">
              <a:solidFill>
                <a:srgbClr val="666699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 flipV="1">
              <a:off x="2366" y="1680"/>
              <a:ext cx="0" cy="1126"/>
            </a:xfrm>
            <a:prstGeom prst="line">
              <a:avLst/>
            </a:prstGeom>
            <a:noFill/>
            <a:ln w="19050">
              <a:solidFill>
                <a:srgbClr val="666699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Text Box 29"/>
            <p:cNvSpPr txBox="1">
              <a:spLocks noChangeArrowheads="1"/>
            </p:cNvSpPr>
            <p:nvPr/>
          </p:nvSpPr>
          <p:spPr bwMode="auto">
            <a:xfrm>
              <a:off x="240" y="1776"/>
              <a:ext cx="672" cy="29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tx1"/>
                  </a:solidFill>
                </a:rPr>
                <a:t>Observation data</a:t>
              </a:r>
            </a:p>
          </p:txBody>
        </p:sp>
        <p:sp>
          <p:nvSpPr>
            <p:cNvPr id="51" name="Line 30"/>
            <p:cNvSpPr>
              <a:spLocks noChangeShapeType="1"/>
            </p:cNvSpPr>
            <p:nvPr/>
          </p:nvSpPr>
          <p:spPr bwMode="auto">
            <a:xfrm>
              <a:off x="1632" y="2064"/>
              <a:ext cx="0" cy="19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>
              <a:off x="1632" y="2544"/>
              <a:ext cx="0" cy="19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>
              <a:off x="912" y="1920"/>
              <a:ext cx="14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Text Box 35"/>
            <p:cNvSpPr txBox="1">
              <a:spLocks noChangeArrowheads="1"/>
            </p:cNvSpPr>
            <p:nvPr/>
          </p:nvSpPr>
          <p:spPr bwMode="auto">
            <a:xfrm>
              <a:off x="240" y="2160"/>
              <a:ext cx="672" cy="54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6600"/>
              </a:solidFill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3300"/>
                  </a:solidFill>
                </a:rPr>
                <a:t>GSDSU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200" dirty="0">
                  <a:solidFill>
                    <a:schemeClr val="accent2"/>
                  </a:solidFill>
                </a:rPr>
                <a:t>for precipitation sensitive radiance</a:t>
              </a:r>
            </a:p>
          </p:txBody>
        </p:sp>
        <p:sp>
          <p:nvSpPr>
            <p:cNvPr id="55" name="Line 36"/>
            <p:cNvSpPr>
              <a:spLocks noChangeShapeType="1"/>
            </p:cNvSpPr>
            <p:nvPr/>
          </p:nvSpPr>
          <p:spPr bwMode="auto">
            <a:xfrm flipV="1">
              <a:off x="912" y="2064"/>
              <a:ext cx="192" cy="144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904872" y="4564062"/>
            <a:ext cx="2609850" cy="1874838"/>
            <a:chOff x="720" y="2880"/>
            <a:chExt cx="1644" cy="1181"/>
          </a:xfrm>
        </p:grpSpPr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1920" y="3552"/>
              <a:ext cx="0" cy="336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xt Box 18"/>
            <p:cNvSpPr txBox="1">
              <a:spLocks noChangeArrowheads="1"/>
            </p:cNvSpPr>
            <p:nvPr/>
          </p:nvSpPr>
          <p:spPr bwMode="auto">
            <a:xfrm>
              <a:off x="1632" y="3312"/>
              <a:ext cx="527" cy="17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 i="1">
                  <a:solidFill>
                    <a:schemeClr val="tx1"/>
                  </a:solidFill>
                </a:rPr>
                <a:t>X</a:t>
              </a:r>
              <a:r>
                <a:rPr lang="en-US" sz="1200" i="1" baseline="-25000">
                  <a:solidFill>
                    <a:schemeClr val="tx1"/>
                  </a:solidFill>
                </a:rPr>
                <a:t>a </a:t>
              </a:r>
              <a:r>
                <a:rPr lang="en-US" sz="1200">
                  <a:solidFill>
                    <a:schemeClr val="tx1"/>
                  </a:solidFill>
                </a:rPr>
                <a:t>; </a:t>
              </a:r>
              <a:r>
                <a:rPr lang="en-US" sz="1200" b="1" i="1">
                  <a:solidFill>
                    <a:schemeClr val="tx1"/>
                  </a:solidFill>
                </a:rPr>
                <a:t>P</a:t>
              </a:r>
              <a:r>
                <a:rPr lang="en-US" sz="1200" i="1" baseline="-25000">
                  <a:solidFill>
                    <a:schemeClr val="tx1"/>
                  </a:solidFill>
                </a:rPr>
                <a:t>a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9" name="Line 24"/>
            <p:cNvSpPr>
              <a:spLocks noChangeShapeType="1"/>
            </p:cNvSpPr>
            <p:nvPr/>
          </p:nvSpPr>
          <p:spPr bwMode="auto">
            <a:xfrm>
              <a:off x="1632" y="2880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AutoShape 33"/>
            <p:cNvSpPr>
              <a:spLocks noChangeArrowheads="1"/>
            </p:cNvSpPr>
            <p:nvPr/>
          </p:nvSpPr>
          <p:spPr bwMode="auto">
            <a:xfrm>
              <a:off x="1008" y="3120"/>
              <a:ext cx="1152" cy="161"/>
            </a:xfrm>
            <a:prstGeom prst="flowChartProcess">
              <a:avLst/>
            </a:prstGeom>
            <a:solidFill>
              <a:srgbClr val="99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990000"/>
                  </a:solidFill>
                </a:rPr>
                <a:t>FINAL ANALYSIS SOLUTIOM </a:t>
              </a:r>
            </a:p>
          </p:txBody>
        </p:sp>
        <p:sp>
          <p:nvSpPr>
            <p:cNvPr id="61" name="Text Box 34"/>
            <p:cNvSpPr txBox="1">
              <a:spLocks noChangeArrowheads="1"/>
            </p:cNvSpPr>
            <p:nvPr/>
          </p:nvSpPr>
          <p:spPr bwMode="auto">
            <a:xfrm>
              <a:off x="720" y="3312"/>
              <a:ext cx="864" cy="409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tx1"/>
                  </a:solidFill>
                </a:rPr>
                <a:t>High resolution Precipitation analysis</a:t>
              </a:r>
            </a:p>
          </p:txBody>
        </p:sp>
        <p:sp>
          <p:nvSpPr>
            <p:cNvPr id="62" name="Text Box 37"/>
            <p:cNvSpPr txBox="1">
              <a:spLocks noChangeArrowheads="1"/>
            </p:cNvSpPr>
            <p:nvPr/>
          </p:nvSpPr>
          <p:spPr bwMode="auto">
            <a:xfrm>
              <a:off x="1248" y="3888"/>
              <a:ext cx="1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 i="1"/>
                <a:t>To next assimilation cycle</a:t>
              </a:r>
              <a:endParaRPr lang="en-US" sz="1200"/>
            </a:p>
          </p:txBody>
        </p:sp>
      </p:grpSp>
      <p:sp>
        <p:nvSpPr>
          <p:cNvPr id="63" name="Rectangle 57"/>
          <p:cNvSpPr>
            <a:spLocks noChangeArrowheads="1"/>
          </p:cNvSpPr>
          <p:nvPr/>
        </p:nvSpPr>
        <p:spPr bwMode="auto">
          <a:xfrm>
            <a:off x="66672" y="5988050"/>
            <a:ext cx="1690688" cy="63976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GPM era</a:t>
            </a:r>
          </a:p>
          <a:p>
            <a:r>
              <a:rPr lang="en-US" sz="1200"/>
              <a:t>3hr assimilation cycle</a:t>
            </a:r>
          </a:p>
          <a:p>
            <a:r>
              <a:rPr lang="en-US" sz="1200"/>
              <a:t>GMI High-frequency Tb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3655034" y="1066800"/>
            <a:ext cx="5552678" cy="2057399"/>
            <a:chOff x="3655034" y="1066800"/>
            <a:chExt cx="5552678" cy="2057399"/>
          </a:xfrm>
        </p:grpSpPr>
        <p:sp>
          <p:nvSpPr>
            <p:cNvPr id="2057" name="Text Box 4"/>
            <p:cNvSpPr txBox="1">
              <a:spLocks noChangeArrowheads="1"/>
            </p:cNvSpPr>
            <p:nvPr/>
          </p:nvSpPr>
          <p:spPr bwMode="auto">
            <a:xfrm>
              <a:off x="3873712" y="1066800"/>
              <a:ext cx="533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/>
              </a:pPr>
              <a:r>
                <a:rPr lang="en-GB" sz="1600" dirty="0" smtClean="0">
                  <a:solidFill>
                    <a:srgbClr val="0000FF"/>
                  </a:solidFill>
                  <a:latin typeface="+mn-lt"/>
                </a:rPr>
                <a:t>Observing precipitation process: </a:t>
              </a:r>
              <a:r>
                <a:rPr lang="en-GB" sz="1400" i="1" dirty="0" smtClean="0">
                  <a:solidFill>
                    <a:srgbClr val="3366FF"/>
                  </a:solidFill>
                  <a:latin typeface="+mn-lt"/>
                </a:rPr>
                <a:t>a storm in southeast US, 1800 UTC September 2009. </a:t>
              </a:r>
            </a:p>
          </p:txBody>
        </p:sp>
        <p:grpSp>
          <p:nvGrpSpPr>
            <p:cNvPr id="64" name="Group 8"/>
            <p:cNvGrpSpPr/>
            <p:nvPr/>
          </p:nvGrpSpPr>
          <p:grpSpPr>
            <a:xfrm>
              <a:off x="3655034" y="1676400"/>
              <a:ext cx="5486400" cy="1447799"/>
              <a:chOff x="1676400" y="1066801"/>
              <a:chExt cx="7423150" cy="2133599"/>
            </a:xfrm>
          </p:grpSpPr>
          <p:pic>
            <p:nvPicPr>
              <p:cNvPr id="65" name="Picture 64" descr="figure6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603" b="45120"/>
              <a:stretch/>
            </p:blipFill>
            <p:spPr>
              <a:xfrm>
                <a:off x="1676400" y="1066801"/>
                <a:ext cx="2590800" cy="2133599"/>
              </a:xfrm>
              <a:prstGeom prst="rect">
                <a:avLst/>
              </a:prstGeom>
            </p:spPr>
          </p:pic>
          <p:pic>
            <p:nvPicPr>
              <p:cNvPr id="66" name="Picture 65" descr="figure6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2" b="71959"/>
              <a:stretch/>
            </p:blipFill>
            <p:spPr>
              <a:xfrm>
                <a:off x="4191000" y="1100668"/>
                <a:ext cx="2590800" cy="2099732"/>
              </a:xfrm>
              <a:prstGeom prst="rect">
                <a:avLst/>
              </a:prstGeom>
            </p:spPr>
          </p:pic>
          <p:pic>
            <p:nvPicPr>
              <p:cNvPr id="67" name="Picture 66" descr="figure6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880" r="4657" b="18063"/>
              <a:stretch/>
            </p:blipFill>
            <p:spPr>
              <a:xfrm>
                <a:off x="6629400" y="1100667"/>
                <a:ext cx="2470150" cy="209973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635856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10728</TotalTime>
  <Words>1101</Words>
  <Application>Microsoft Macintosh PowerPoint</Application>
  <PresentationFormat>On-screen Show (4:3)</PresentationFormat>
  <Paragraphs>165</Paragraphs>
  <Slides>10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NASA-Unified WRF:  Observation-Driven Regional Earth-System Model</vt:lpstr>
      <vt:lpstr>NASA-Unified WRF</vt:lpstr>
      <vt:lpstr>Define the NU-WRF Scale</vt:lpstr>
      <vt:lpstr>PowerPoint Presentation</vt:lpstr>
      <vt:lpstr>PowerPoint Presentation</vt:lpstr>
      <vt:lpstr>Multi-Sensor Satellite Radiance-based Evaluation Methods  for a Regional Earth System Model </vt:lpstr>
      <vt:lpstr>PowerPoint Presentation</vt:lpstr>
      <vt:lpstr>NU-WRF integrated development framework  using Satellite Observation  </vt:lpstr>
      <vt:lpstr>PowerPoint Presentation</vt:lpstr>
      <vt:lpstr>Summary</vt:lpstr>
    </vt:vector>
  </TitlesOfParts>
  <Company>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Toshihisa Matsui</dc:creator>
  <cp:lastModifiedBy>Toshihisa Matsui</cp:lastModifiedBy>
  <cp:revision>112</cp:revision>
  <dcterms:created xsi:type="dcterms:W3CDTF">2013-04-02T21:49:03Z</dcterms:created>
  <dcterms:modified xsi:type="dcterms:W3CDTF">2013-06-02T03:46:36Z</dcterms:modified>
</cp:coreProperties>
</file>