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14" r:id="rId3"/>
    <p:sldId id="316" r:id="rId4"/>
    <p:sldId id="315" r:id="rId5"/>
    <p:sldId id="319" r:id="rId6"/>
    <p:sldId id="320" r:id="rId7"/>
    <p:sldId id="328" r:id="rId8"/>
    <p:sldId id="323" r:id="rId9"/>
    <p:sldId id="327" r:id="rId10"/>
    <p:sldId id="329" r:id="rId11"/>
    <p:sldId id="335" r:id="rId12"/>
    <p:sldId id="336" r:id="rId13"/>
    <p:sldId id="322" r:id="rId14"/>
    <p:sldId id="267" r:id="rId15"/>
    <p:sldId id="269" r:id="rId16"/>
    <p:sldId id="330" r:id="rId17"/>
    <p:sldId id="287" r:id="rId18"/>
    <p:sldId id="302" r:id="rId19"/>
    <p:sldId id="297" r:id="rId20"/>
    <p:sldId id="337" r:id="rId21"/>
    <p:sldId id="338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02" autoAdjust="0"/>
    <p:restoredTop sz="90162" autoAdjust="0"/>
  </p:normalViewPr>
  <p:slideViewPr>
    <p:cSldViewPr snapToGrid="0" snapToObjects="1">
      <p:cViewPr varScale="1">
        <p:scale>
          <a:sx n="135" d="100"/>
          <a:sy n="135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0053-279A-9841-B614-A3C327EF8D47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AE28-5901-0848-8C52-5FA1FA4A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345B1-6255-334D-A0A8-A85FA15CE6A5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3D02F7-9DB8-4514-B17C-2F9C91E23164}" type="slidenum">
              <a:rPr lang="en-GB"/>
              <a:pPr/>
              <a:t>16</a:t>
            </a:fld>
            <a:endParaRPr lang="en-GB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1438" y="8686513"/>
            <a:ext cx="2975162" cy="45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tabLst>
                <a:tab pos="0" algn="l"/>
                <a:tab pos="410247" algn="l"/>
                <a:tab pos="820496" algn="l"/>
                <a:tab pos="1230743" algn="l"/>
                <a:tab pos="1640991" algn="l"/>
                <a:tab pos="2051238" algn="l"/>
                <a:tab pos="2461487" algn="l"/>
                <a:tab pos="2871734" algn="l"/>
                <a:tab pos="3281982" algn="l"/>
                <a:tab pos="3692230" algn="l"/>
                <a:tab pos="4102478" algn="l"/>
                <a:tab pos="4512725" algn="l"/>
                <a:tab pos="4922973" algn="l"/>
                <a:tab pos="5333221" algn="l"/>
                <a:tab pos="5743469" algn="l"/>
                <a:tab pos="6153716" algn="l"/>
                <a:tab pos="6563964" algn="l"/>
                <a:tab pos="6974212" algn="l"/>
                <a:tab pos="7384459" algn="l"/>
                <a:tab pos="7794707" algn="l"/>
                <a:tab pos="8204955" algn="l"/>
              </a:tabLst>
            </a:pPr>
            <a:fld id="{4B2994BB-C4CA-4526-8EDF-43B77E517B31}" type="slidenum">
              <a:rPr lang="en-GB"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rPr>
              <a:pPr algn="r">
                <a:lnSpc>
                  <a:spcPct val="93000"/>
                </a:lnSpc>
                <a:tabLst>
                  <a:tab pos="0" algn="l"/>
                  <a:tab pos="410247" algn="l"/>
                  <a:tab pos="820496" algn="l"/>
                  <a:tab pos="1230743" algn="l"/>
                  <a:tab pos="1640991" algn="l"/>
                  <a:tab pos="2051238" algn="l"/>
                  <a:tab pos="2461487" algn="l"/>
                  <a:tab pos="2871734" algn="l"/>
                  <a:tab pos="3281982" algn="l"/>
                  <a:tab pos="3692230" algn="l"/>
                  <a:tab pos="4102478" algn="l"/>
                  <a:tab pos="4512725" algn="l"/>
                  <a:tab pos="4922973" algn="l"/>
                  <a:tab pos="5333221" algn="l"/>
                  <a:tab pos="5743469" algn="l"/>
                  <a:tab pos="6153716" algn="l"/>
                  <a:tab pos="6563964" algn="l"/>
                  <a:tab pos="6974212" algn="l"/>
                  <a:tab pos="7384459" algn="l"/>
                  <a:tab pos="7794707" algn="l"/>
                  <a:tab pos="8204955" algn="l"/>
                </a:tabLst>
              </a:pPr>
              <a:t>16</a:t>
            </a:fld>
            <a:endParaRPr lang="en-GB" sz="1300" dirty="0">
              <a:solidFill>
                <a:srgbClr val="000000"/>
              </a:solidFill>
              <a:latin typeface="Times New Roman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210237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49" tIns="41025" rIns="82049" bIns="41025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2048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6362" y="4342536"/>
            <a:ext cx="5485279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process</a:t>
            </a:r>
            <a:r>
              <a:rPr lang="en-US" baseline="0" dirty="0" smtClean="0"/>
              <a:t> one scan at a time? We could look at mirror </a:t>
            </a:r>
            <a:r>
              <a:rPr lang="en-US" baseline="0" smtClean="0"/>
              <a:t>side issues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2AE28-5901-0848-8C52-5FA1FA4AFA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E7C0-8749-CC46-9C79-FA55E0ED7099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DB34-C3D3-5B47-9DF9-147E51EAE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wmf"/><Relationship Id="rId5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274" y="402001"/>
            <a:ext cx="8012764" cy="194605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Pushing the limits of dark-target aerosol remote sensing from MODIS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817" y="2868825"/>
            <a:ext cx="6400800" cy="767457"/>
          </a:xfrm>
        </p:spPr>
        <p:txBody>
          <a:bodyPr/>
          <a:lstStyle/>
          <a:p>
            <a:r>
              <a:rPr lang="en-US" dirty="0" smtClean="0"/>
              <a:t>Robert C. Levy (SSAI and 613.2)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3" y="4041277"/>
            <a:ext cx="787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Contributors: S. </a:t>
            </a:r>
            <a:r>
              <a:rPr lang="en-US" dirty="0" err="1" smtClean="0"/>
              <a:t>Mattoo</a:t>
            </a:r>
            <a:r>
              <a:rPr lang="en-US" dirty="0" smtClean="0"/>
              <a:t> (SSAI), L. Remer (NASA), R. </a:t>
            </a:r>
            <a:r>
              <a:rPr lang="en-US" dirty="0" err="1" smtClean="0"/>
              <a:t>Kleidman</a:t>
            </a:r>
            <a:r>
              <a:rPr lang="en-US" dirty="0" smtClean="0"/>
              <a:t> (SSAI), K. Wells (CSU), </a:t>
            </a:r>
          </a:p>
          <a:p>
            <a:r>
              <a:rPr lang="en-US" dirty="0" smtClean="0"/>
              <a:t>L. Zhu (UMBC), J.V. Martins (UMBC), A. von </a:t>
            </a:r>
            <a:r>
              <a:rPr lang="en-US" dirty="0" err="1" smtClean="0"/>
              <a:t>Donkalar</a:t>
            </a:r>
            <a:r>
              <a:rPr lang="en-US" dirty="0" smtClean="0"/>
              <a:t> (Dalhousie), M. Martins (SSAI)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3" y="5638800"/>
            <a:ext cx="8515737" cy="1211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Issues of cloud mask and cloud contamination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2691" y="6488668"/>
            <a:ext cx="292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Livingston, Zhang, </a:t>
            </a:r>
            <a:r>
              <a:rPr lang="en-US" dirty="0" err="1" smtClean="0"/>
              <a:t>Redemann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8289" y="29951"/>
            <a:ext cx="6388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Aqua image of smoke plume: ARCTAS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039"/>
          <a:stretch>
            <a:fillRect/>
          </a:stretch>
        </p:blipFill>
        <p:spPr>
          <a:xfrm>
            <a:off x="251657" y="566347"/>
            <a:ext cx="3937452" cy="26759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2633" y="614727"/>
            <a:ext cx="4446922" cy="262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658" y="3193963"/>
            <a:ext cx="4130976" cy="24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2634" y="3072193"/>
            <a:ext cx="4408942" cy="26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90688" y="2440003"/>
            <a:ext cx="952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740" y="4838098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8118" y="4432481"/>
            <a:ext cx="3063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(no spatial cloud mask)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14" y="5565338"/>
            <a:ext cx="911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10 km resolves plume, avoids clouds and heaviest part of plume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3 km gives more details, while still avoiding clouds and heavy plume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3 km with no cloud mask retrieves heaviest part of plume, but is cloud contaminated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3748" y="2440003"/>
            <a:ext cx="285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NASA P3 Flight Tracks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658" y="153062"/>
            <a:ext cx="816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Resolving 2010 Moscow Fire smoke plumes </a:t>
            </a:r>
          </a:p>
          <a:p>
            <a:pPr algn="ctr"/>
            <a:r>
              <a:rPr lang="en-US" sz="3200" dirty="0" smtClean="0"/>
              <a:t>for health risks and chemistry models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443" y="1230280"/>
            <a:ext cx="9075557" cy="2536820"/>
            <a:chOff x="68443" y="1487714"/>
            <a:chExt cx="9075557" cy="25368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 l="2994" r="2994" b="65275"/>
            <a:stretch>
              <a:fillRect/>
            </a:stretch>
          </p:blipFill>
          <p:spPr>
            <a:xfrm>
              <a:off x="68443" y="1487714"/>
              <a:ext cx="9075557" cy="25368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07619" y="1487714"/>
              <a:ext cx="192278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Operational 10 km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29905" y="1487714"/>
              <a:ext cx="233324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“Relaxed” cloud mask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0876" y="1487714"/>
              <a:ext cx="199285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Aug 8 @ 08:50 UTC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31619" y="1790089"/>
              <a:ext cx="301660" cy="16389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6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4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2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78438" y="1533881"/>
              <a:ext cx="654841" cy="323165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r>
                <a:rPr lang="en-US" dirty="0" smtClean="0"/>
                <a:t>AOD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2165" y="3923847"/>
            <a:ext cx="7796273" cy="2868450"/>
            <a:chOff x="582165" y="3995997"/>
            <a:chExt cx="7796273" cy="2868450"/>
          </a:xfrm>
        </p:grpSpPr>
        <p:grpSp>
          <p:nvGrpSpPr>
            <p:cNvPr id="18" name="Group 17"/>
            <p:cNvGrpSpPr/>
            <p:nvPr/>
          </p:nvGrpSpPr>
          <p:grpSpPr>
            <a:xfrm>
              <a:off x="582165" y="3995997"/>
              <a:ext cx="7796273" cy="2868450"/>
              <a:chOff x="0" y="3752305"/>
              <a:chExt cx="7796273" cy="286845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rcRect l="39245" r="6038" b="42188"/>
              <a:stretch>
                <a:fillRect/>
              </a:stretch>
            </p:blipFill>
            <p:spPr>
              <a:xfrm>
                <a:off x="0" y="3752305"/>
                <a:ext cx="7796273" cy="286845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56250" y="4241399"/>
                <a:ext cx="548209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 months of Moscow Fires (238 granules)</a:t>
                </a:r>
              </a:p>
              <a:p>
                <a:r>
                  <a:rPr lang="en-US" sz="2000" dirty="0" smtClean="0"/>
                  <a:t>20% Increased coverage with relaxed cloud mask</a:t>
                </a:r>
              </a:p>
              <a:p>
                <a:r>
                  <a:rPr lang="en-US" sz="2000" dirty="0" smtClean="0"/>
                  <a:t>Identify regions of exposure to high concentrations</a:t>
                </a:r>
                <a:endParaRPr lang="en-US" sz="20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04534" y="3995997"/>
              <a:ext cx="61326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Using 2.1 </a:t>
              </a:r>
              <a:r>
                <a:rPr lang="en-US" sz="2000" dirty="0" smtClean="0">
                  <a:latin typeface="Symbol" charset="2"/>
                  <a:cs typeface="Symbol" charset="2"/>
                </a:rPr>
                <a:t>m</a:t>
              </a:r>
              <a:r>
                <a:rPr lang="en-US" sz="2000" dirty="0" smtClean="0"/>
                <a:t>m spatial variability to “undo” 0.47 </a:t>
              </a:r>
              <a:r>
                <a:rPr lang="en-US" sz="2000" dirty="0" smtClean="0">
                  <a:latin typeface="Symbol" charset="2"/>
                  <a:cs typeface="Symbol" charset="2"/>
                </a:rPr>
                <a:t>m</a:t>
              </a:r>
              <a:r>
                <a:rPr lang="en-US" sz="2000" dirty="0" smtClean="0"/>
                <a:t>m mask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75723" y="6495115"/>
            <a:ext cx="205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Donkelaar</a:t>
            </a:r>
            <a:r>
              <a:rPr lang="en-US" dirty="0" smtClean="0"/>
              <a:t> et al.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AOD Trends and MODIS calibration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7964" y="6304002"/>
            <a:ext cx="440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Levy, L. Remer, X. </a:t>
            </a:r>
            <a:r>
              <a:rPr lang="en-US" dirty="0" err="1" smtClean="0"/>
              <a:t>Xiong</a:t>
            </a:r>
            <a:r>
              <a:rPr lang="en-US" dirty="0" smtClean="0"/>
              <a:t>, W. Ridgway, et al.,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543"/>
            <a:ext cx="7772400" cy="69530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Trends over land are in question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57347" name="Picture 3" descr="MODIS_MONTHLY_M3_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126" y="1047220"/>
            <a:ext cx="5558447" cy="454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337542" y="5803387"/>
            <a:ext cx="88064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Terra </a:t>
            </a:r>
            <a:r>
              <a:rPr lang="en-US" sz="2000" i="1" dirty="0" smtClean="0">
                <a:solidFill>
                  <a:srgbClr val="000000"/>
                </a:solidFill>
              </a:rPr>
              <a:t>decreases </a:t>
            </a:r>
            <a:r>
              <a:rPr lang="en-US" sz="2000" dirty="0" smtClean="0">
                <a:solidFill>
                  <a:srgbClr val="000000"/>
                </a:solidFill>
              </a:rPr>
              <a:t>(-0.004/yr), </a:t>
            </a:r>
            <a:r>
              <a:rPr lang="en-US" sz="2000" dirty="0" smtClean="0">
                <a:solidFill>
                  <a:srgbClr val="FF0000"/>
                </a:solidFill>
              </a:rPr>
              <a:t>and is significant </a:t>
            </a:r>
            <a:r>
              <a:rPr lang="en-US" sz="2000" dirty="0" smtClean="0">
                <a:solidFill>
                  <a:srgbClr val="000000"/>
                </a:solidFill>
              </a:rPr>
              <a:t>at 95% level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6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Aqua </a:t>
            </a:r>
            <a:r>
              <a:rPr lang="en-US" sz="2000" i="1" dirty="0" smtClean="0">
                <a:solidFill>
                  <a:srgbClr val="000000"/>
                </a:solidFill>
              </a:rPr>
              <a:t>increases </a:t>
            </a:r>
            <a:r>
              <a:rPr lang="en-US" sz="2000" dirty="0" smtClean="0">
                <a:solidFill>
                  <a:srgbClr val="000000"/>
                </a:solidFill>
              </a:rPr>
              <a:t>(+0.0007/yr), and is not significant at 95% level</a:t>
            </a:r>
            <a:endParaRPr lang="en-US" sz="2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540239" y="4414761"/>
            <a:ext cx="78489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7" charset="0"/>
              </a:rPr>
              <a:t>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0" y="120518"/>
            <a:ext cx="8776276" cy="60070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Performance of MODIS instruments may be changing…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20" y="4398205"/>
            <a:ext cx="8723360" cy="221579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Over land: 14 AERONET sites with &gt;7 years of data (plotted)</a:t>
            </a:r>
          </a:p>
          <a:p>
            <a:r>
              <a:rPr lang="en-US" sz="2200" dirty="0" smtClean="0"/>
              <a:t>Metric decreases for </a:t>
            </a:r>
            <a:r>
              <a:rPr lang="en-US" sz="2200" dirty="0" smtClean="0">
                <a:solidFill>
                  <a:srgbClr val="FF0000"/>
                </a:solidFill>
              </a:rPr>
              <a:t>Terra </a:t>
            </a:r>
            <a:r>
              <a:rPr lang="en-US" sz="2200" dirty="0" smtClean="0"/>
              <a:t>(R = -0.275, </a:t>
            </a:r>
            <a:r>
              <a:rPr lang="en-US" sz="2200" b="1" dirty="0" smtClean="0">
                <a:solidFill>
                  <a:srgbClr val="000000"/>
                </a:solidFill>
              </a:rPr>
              <a:t>significant</a:t>
            </a:r>
            <a:r>
              <a:rPr lang="en-US" sz="2200" dirty="0" smtClean="0"/>
              <a:t>), which means that in &lt;2004, MODIS overestimates AOD, but &gt;2004 MODIS underestimates! No trend for Aqua.</a:t>
            </a:r>
          </a:p>
          <a:p>
            <a:r>
              <a:rPr lang="en-US" sz="2200" i="1" dirty="0" smtClean="0"/>
              <a:t>AOD Trends over land are likely changes of instrument “bias”.</a:t>
            </a:r>
          </a:p>
          <a:p>
            <a:r>
              <a:rPr lang="en-US" sz="2200" dirty="0" smtClean="0"/>
              <a:t>We are working with MCST to isolate problems, and “learn each other’s language!” </a:t>
            </a:r>
            <a:r>
              <a:rPr lang="en-US" sz="2200" i="1" dirty="0" smtClean="0"/>
              <a:t> </a:t>
            </a:r>
          </a:p>
          <a:p>
            <a:endParaRPr lang="en-US" sz="2200" b="1" i="1" dirty="0" smtClean="0"/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457200" y="1603810"/>
            <a:ext cx="8009546" cy="2588927"/>
            <a:chOff x="921574" y="23919387"/>
            <a:chExt cx="14039497" cy="5220301"/>
          </a:xfrm>
        </p:grpSpPr>
        <p:pic>
          <p:nvPicPr>
            <p:cNvPr id="9" name="Picture 107" descr="FracEXPUNC_landQA3.TrAq_550.png"/>
            <p:cNvPicPr>
              <a:picLocks noChangeAspect="1"/>
            </p:cNvPicPr>
            <p:nvPr/>
          </p:nvPicPr>
          <p:blipFill>
            <a:blip r:embed="rId2"/>
            <a:srcRect t="4280"/>
            <a:stretch>
              <a:fillRect/>
            </a:stretch>
          </p:blipFill>
          <p:spPr bwMode="auto">
            <a:xfrm>
              <a:off x="921574" y="23919387"/>
              <a:ext cx="14039497" cy="522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19"/>
            <p:cNvSpPr txBox="1">
              <a:spLocks noChangeArrowheads="1"/>
            </p:cNvSpPr>
            <p:nvPr/>
          </p:nvSpPr>
          <p:spPr bwMode="auto">
            <a:xfrm>
              <a:off x="5572233" y="24206986"/>
              <a:ext cx="2190447" cy="992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Terra</a:t>
              </a:r>
            </a:p>
          </p:txBody>
        </p:sp>
        <p:sp>
          <p:nvSpPr>
            <p:cNvPr id="11" name="TextBox 120"/>
            <p:cNvSpPr txBox="1">
              <a:spLocks noChangeArrowheads="1"/>
            </p:cNvSpPr>
            <p:nvPr/>
          </p:nvSpPr>
          <p:spPr bwMode="auto">
            <a:xfrm>
              <a:off x="12647723" y="24084078"/>
              <a:ext cx="2190447" cy="992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Aqua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5920" y="1057914"/>
            <a:ext cx="852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Trends of MODIS-AERONET “agreement” over time (land)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20516" y="2777083"/>
            <a:ext cx="396628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0109" y="2738951"/>
            <a:ext cx="374623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0109" y="2660970"/>
            <a:ext cx="3746230" cy="182727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51825" y="2777083"/>
            <a:ext cx="3614921" cy="1588"/>
          </a:xfrm>
          <a:prstGeom prst="line">
            <a:avLst/>
          </a:prstGeom>
          <a:ln w="508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594" y="1776846"/>
            <a:ext cx="379143" cy="1938992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r"/>
            <a:r>
              <a:rPr lang="en-US" sz="1400" dirty="0" smtClean="0"/>
              <a:t>4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0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37293" y="2659031"/>
            <a:ext cx="1821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Difference Metric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76122" y="1773705"/>
            <a:ext cx="379143" cy="1938992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pPr algn="r"/>
            <a:r>
              <a:rPr lang="en-US" sz="1400" dirty="0" smtClean="0"/>
              <a:t>4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0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-2</a:t>
            </a:r>
          </a:p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-4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3699" y="1694622"/>
            <a:ext cx="2076522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N = 6516; R = -0.275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06647" y="1700760"/>
            <a:ext cx="2076522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N = 3402; R = -0.053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14918" y="3733800"/>
            <a:ext cx="2710481" cy="382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93000"/>
              </a:lnSpc>
              <a:spcBef>
                <a:spcPts val="1474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CEOS </a:t>
            </a:r>
            <a:r>
              <a:rPr lang="en-GB" sz="2000" dirty="0">
                <a:solidFill>
                  <a:srgbClr val="0000FF"/>
                </a:solidFill>
                <a:latin typeface="Times New Roman"/>
                <a:cs typeface="Times New Roman"/>
              </a:rPr>
              <a:t>desert </a:t>
            </a:r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test sites</a:t>
            </a:r>
            <a:endParaRPr lang="en-GB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76200"/>
            <a:ext cx="7010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6" tIns="45718" rIns="91436" bIns="45718" anchor="ctr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</a:pP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Tracking MODIS RSB radiometric stability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from </a:t>
            </a: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reflectance trends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over CEOS </a:t>
            </a:r>
            <a:r>
              <a:rPr lang="en-GB" sz="2400" b="1" dirty="0">
                <a:solidFill>
                  <a:schemeClr val="tx1"/>
                </a:solidFill>
                <a:latin typeface="Times New Roman" pitchFamily="16" charset="0"/>
              </a:rPr>
              <a:t>desert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6" charset="0"/>
              </a:rPr>
              <a:t>sites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713" y="152400"/>
            <a:ext cx="8878887" cy="909638"/>
            <a:chOff x="48" y="59"/>
            <a:chExt cx="5641" cy="57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8" y="76"/>
              <a:ext cx="672" cy="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0" y="632"/>
              <a:ext cx="5328" cy="1"/>
            </a:xfrm>
            <a:prstGeom prst="line">
              <a:avLst/>
            </a:prstGeom>
            <a:noFill/>
            <a:ln w="28440">
              <a:solidFill>
                <a:srgbClr val="3333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59"/>
              <a:ext cx="564" cy="5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8163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141528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81413" y="1324627"/>
            <a:ext cx="58117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Collect clear-sky MODIS data over desert </a:t>
            </a:r>
            <a:r>
              <a:rPr lang="en-US" dirty="0" smtClean="0">
                <a:latin typeface="Calibri"/>
                <a:cs typeface="Calibri"/>
              </a:rPr>
              <a:t>sites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Develop site-specific BRDF from first 3 years of mission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Calibri"/>
                <a:cs typeface="Calibri"/>
              </a:rPr>
              <a:t>Over time, compare “observed” reflectance with BRDF modeled reflectance, for different view angles</a:t>
            </a:r>
          </a:p>
          <a:p>
            <a:pPr marL="342900" indent="-342900">
              <a:buAutoNum type="arabicParenBoth"/>
            </a:pPr>
            <a:r>
              <a:rPr lang="en-US" dirty="0" smtClean="0">
                <a:cs typeface="Calibri"/>
              </a:rPr>
              <a:t>Trends in Band #3 (0.47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Calibri"/>
              </a:rPr>
              <a:t>m) are consistent with Terra’s AOD trends over land!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451" y="3329253"/>
            <a:ext cx="5374047" cy="16271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452" y="4801814"/>
            <a:ext cx="5374048" cy="16868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82571" y="3400753"/>
            <a:ext cx="35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from nadir angles are stable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2571" y="4971143"/>
            <a:ext cx="315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nadir angles have trends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62233" y="6488668"/>
            <a:ext cx="233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MCST (Sun, </a:t>
            </a:r>
            <a:r>
              <a:rPr lang="en-US" dirty="0" err="1" smtClean="0"/>
              <a:t>Xiong</a:t>
            </a:r>
            <a:r>
              <a:rPr lang="en-US" dirty="0" smtClean="0"/>
              <a:t> et al)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Looking ahead to Collection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Looking ahead to Collection 6</a:t>
            </a:r>
            <a:endParaRPr lang="en-US" sz="36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5675" cy="54469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C006 development: 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We know that C006 Radiance product will be different than C005.  We may need to introduce de-trending ourselves.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We are testing versions of C006 radiances over many days, months, and seasons throughout both Terra and Aqua lifetimes, and test with C006 retrieval algorithms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Our goal is to characterize C006</a:t>
            </a:r>
          </a:p>
          <a:p>
            <a:pPr>
              <a:buNone/>
            </a:pP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   product </a:t>
            </a:r>
            <a:r>
              <a:rPr lang="en-US" i="1" dirty="0" smtClean="0">
                <a:ea typeface="ＭＳ Ｐゴシック" pitchFamily="-109" charset="-128"/>
                <a:cs typeface="ＭＳ Ｐゴシック" pitchFamily="-109" charset="-128"/>
              </a:rPr>
              <a:t>before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becoming operational</a:t>
            </a:r>
          </a:p>
          <a:p>
            <a:pPr>
              <a:buNone/>
            </a:pPr>
            <a:r>
              <a:rPr lang="en-US" b="1" dirty="0" smtClean="0">
                <a:ea typeface="ＭＳ Ｐゴシック" pitchFamily="-109" charset="-128"/>
                <a:cs typeface="ＭＳ Ｐゴシック" pitchFamily="-109" charset="-128"/>
              </a:rPr>
              <a:t>Which means that we have held back start date!</a:t>
            </a:r>
          </a:p>
          <a:p>
            <a:pPr>
              <a:buNone/>
            </a:pPr>
            <a:endParaRPr lang="en-US" b="1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4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90" y="4476320"/>
            <a:ext cx="1469686" cy="100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24474"/>
            <a:ext cx="8229600" cy="574784"/>
          </a:xfrm>
          <a:solidFill>
            <a:srgbClr val="EEECE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“Characterizing” the expected C006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930" y="3438730"/>
            <a:ext cx="31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C006 – C005 (Monthly average)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4" y="991426"/>
            <a:ext cx="8332293" cy="4894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3764" y="6209199"/>
            <a:ext cx="2997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 collaboration with LAADS, via B. Ridgway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9990" y="4266691"/>
            <a:ext cx="202619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0.01 increase over land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1697" y="3808062"/>
            <a:ext cx="2685103" cy="17235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Calibration: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Cuts over land-increase in half</a:t>
            </a: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8661" y="5347424"/>
            <a:ext cx="268510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Multiple wind speed LUT </a:t>
            </a:r>
          </a:p>
          <a:p>
            <a:pPr algn="ctr"/>
            <a:r>
              <a:rPr lang="en-US" sz="1600" b="1" dirty="0" smtClean="0"/>
              <a:t>Over ocean</a:t>
            </a: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660066"/>
                </a:solidFill>
              </a:rPr>
              <a:t>&gt;0.02 decrease near glint and where large wind speed (e.g. roaring 40s in SH</a:t>
            </a:r>
          </a:p>
          <a:p>
            <a:endParaRPr lang="en-US" sz="1600" dirty="0" smtClean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2367" y="5092095"/>
            <a:ext cx="14542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MONTHLY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MEANS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(a mishmash of many things)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reflectance and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/>
              <a:t>0</a:t>
            </a:r>
            <a:r>
              <a:rPr lang="en-US" dirty="0" smtClean="0"/>
              <a:t> (New science)</a:t>
            </a:r>
          </a:p>
          <a:p>
            <a:r>
              <a:rPr lang="en-US" dirty="0" smtClean="0"/>
              <a:t>3-km product (New applications)</a:t>
            </a:r>
          </a:p>
          <a:p>
            <a:r>
              <a:rPr lang="en-US" dirty="0" smtClean="0"/>
              <a:t>Balancing cloud masking and contamination</a:t>
            </a:r>
          </a:p>
          <a:p>
            <a:r>
              <a:rPr lang="en-US" dirty="0" smtClean="0"/>
              <a:t>Trends and MODIS calibration</a:t>
            </a:r>
          </a:p>
          <a:p>
            <a:r>
              <a:rPr lang="en-US" dirty="0" smtClean="0"/>
              <a:t>Transitioning to a VIRS world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Transitioning to VIIRS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184"/>
            <a:ext cx="8229600" cy="856293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Transitioning to VIIRS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194" y="1425776"/>
            <a:ext cx="4121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MODIS will not be here forever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VIIRS will be flying soon.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Can we “smooth” the data records?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Simulate VIIRS-like algorithm with MODIS data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Identify differences in instruments, algorithms, data products, etc.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8346" y="4145359"/>
            <a:ext cx="3764640" cy="2386032"/>
            <a:chOff x="236429" y="3094851"/>
            <a:chExt cx="3764640" cy="23860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194" y="3180103"/>
              <a:ext cx="3723262" cy="22673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04952" y="3371850"/>
              <a:ext cx="89618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0" rtlCol="0">
              <a:spAutoFit/>
            </a:bodyPr>
            <a:lstStyle/>
            <a:p>
              <a:r>
                <a:rPr lang="en-US" dirty="0" smtClean="0"/>
                <a:t>MISR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MODIS</a:t>
              </a:r>
            </a:p>
            <a:p>
              <a:r>
                <a:rPr lang="en-US" dirty="0" err="1" smtClean="0">
                  <a:solidFill>
                    <a:srgbClr val="3366FF"/>
                  </a:solidFill>
                </a:rPr>
                <a:t>SeaWIFS</a:t>
              </a:r>
              <a:endParaRPr lang="en-US" dirty="0" smtClean="0">
                <a:solidFill>
                  <a:srgbClr val="3366FF"/>
                </a:solidFill>
              </a:endParaRPr>
            </a:p>
            <a:p>
              <a:r>
                <a:rPr lang="en-US" dirty="0" err="1" smtClean="0">
                  <a:solidFill>
                    <a:srgbClr val="008000"/>
                  </a:solidFill>
                </a:rPr>
                <a:t>PaTMOS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r>
                <a:rPr lang="en-US" dirty="0" smtClean="0">
                  <a:solidFill>
                    <a:srgbClr val="660066"/>
                  </a:solidFill>
                </a:rPr>
                <a:t>GACP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240" y="3094851"/>
              <a:ext cx="266262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AOD Ocean : (Different </a:t>
              </a:r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dirty="0" err="1" smtClean="0"/>
                <a:t>s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6089" y="5203884"/>
              <a:ext cx="345498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2000 ’01  ’02 ‘03 ‘04 ’05 ‘06 ‘07 ‘08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429" y="3314130"/>
              <a:ext cx="501587" cy="19389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rIns="0" bIns="0" rtlCol="0">
              <a:spAutoFit/>
            </a:bodyPr>
            <a:lstStyle/>
            <a:p>
              <a:r>
                <a:rPr lang="en-US" dirty="0" smtClean="0"/>
                <a:t>0.23</a:t>
              </a:r>
            </a:p>
            <a:p>
              <a:r>
                <a:rPr lang="en-US" dirty="0" smtClean="0"/>
                <a:t>0.21</a:t>
              </a:r>
            </a:p>
            <a:p>
              <a:r>
                <a:rPr lang="en-US" dirty="0" smtClean="0"/>
                <a:t>0.19</a:t>
              </a:r>
            </a:p>
            <a:p>
              <a:r>
                <a:rPr lang="en-US" dirty="0" smtClean="0"/>
                <a:t>0.17</a:t>
              </a:r>
            </a:p>
            <a:p>
              <a:r>
                <a:rPr lang="en-US" dirty="0" smtClean="0"/>
                <a:t>0.15</a:t>
              </a:r>
            </a:p>
            <a:p>
              <a:r>
                <a:rPr lang="en-US" dirty="0" smtClean="0"/>
                <a:t>0.13</a:t>
              </a:r>
            </a:p>
            <a:p>
              <a:r>
                <a:rPr lang="en-US" dirty="0" smtClean="0"/>
                <a:t>0.11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78626" y="1799230"/>
            <a:ext cx="3908174" cy="4434380"/>
            <a:chOff x="4611729" y="1358900"/>
            <a:chExt cx="3908174" cy="44343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rcRect l="3934" r="3934" b="11640"/>
            <a:stretch>
              <a:fillRect/>
            </a:stretch>
          </p:blipFill>
          <p:spPr>
            <a:xfrm>
              <a:off x="4611729" y="1358900"/>
              <a:ext cx="3908174" cy="44343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98348" y="3544050"/>
              <a:ext cx="610489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tIns="91440" bIns="45720" rtlCol="0">
              <a:spAutoFit/>
            </a:bodyPr>
            <a:lstStyle/>
            <a:p>
              <a:r>
                <a:rPr lang="en-US" dirty="0" smtClean="0"/>
                <a:t>AOD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1729" y="1425776"/>
              <a:ext cx="380359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VIIRS algorithm, with MODIS radiances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20091" y="3368061"/>
              <a:ext cx="1979929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0.0    0.5    1.0    1.5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1729" y="3953612"/>
              <a:ext cx="841096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MODIS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52825" y="6346725"/>
            <a:ext cx="359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Remer, I. </a:t>
            </a:r>
            <a:r>
              <a:rPr lang="en-US" dirty="0" err="1" smtClean="0"/>
              <a:t>Lazslo</a:t>
            </a:r>
            <a:r>
              <a:rPr lang="en-US" dirty="0" smtClean="0"/>
              <a:t>, R. Levy, S. </a:t>
            </a:r>
            <a:r>
              <a:rPr lang="en-US" dirty="0" err="1" smtClean="0"/>
              <a:t>Mattoo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64161" y="5934298"/>
            <a:ext cx="471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Z. Li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46"/>
            <a:ext cx="8229600" cy="1528015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dirty="0" smtClean="0"/>
              <a:t>New science: </a:t>
            </a:r>
            <a:br>
              <a:rPr lang="en-US" dirty="0" smtClean="0"/>
            </a:br>
            <a:r>
              <a:rPr lang="en-US" dirty="0" smtClean="0"/>
              <a:t>Critical reflectance and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5211" y="633783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Wells, L. Zhu, J.V. Martins, L. Remer, S. </a:t>
            </a:r>
            <a:r>
              <a:rPr lang="en-US" dirty="0" err="1" smtClean="0"/>
              <a:t>Kreidenweis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191"/>
            <a:ext cx="8229600" cy="895048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Critical reflectance and </a:t>
            </a:r>
            <a:r>
              <a:rPr lang="en-US" sz="3200" dirty="0" smtClean="0">
                <a:latin typeface="Symbol" charset="2"/>
                <a:cs typeface="Symbol" charset="2"/>
              </a:rPr>
              <a:t>w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: Theory</a:t>
            </a:r>
            <a:endParaRPr lang="en-US" sz="3200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8974" y="1073664"/>
            <a:ext cx="5791200" cy="4519613"/>
            <a:chOff x="1524000" y="1550193"/>
            <a:chExt cx="5791200" cy="4519613"/>
          </a:xfrm>
        </p:grpSpPr>
        <p:pic>
          <p:nvPicPr>
            <p:cNvPr id="3" name="Picture 19" descr="TOA_v_SFC_example"/>
            <p:cNvPicPr>
              <a:picLocks noChangeAspect="1" noChangeArrowheads="1"/>
            </p:cNvPicPr>
            <p:nvPr/>
          </p:nvPicPr>
          <p:blipFill>
            <a:blip r:embed="rId2"/>
            <a:srcRect l="1265" r="2608"/>
            <a:stretch>
              <a:fillRect/>
            </a:stretch>
          </p:blipFill>
          <p:spPr bwMode="auto">
            <a:xfrm>
              <a:off x="1524000" y="1550193"/>
              <a:ext cx="5791200" cy="4519613"/>
            </a:xfrm>
            <a:prstGeom prst="rect">
              <a:avLst/>
            </a:prstGeom>
            <a:noFill/>
          </p:spPr>
        </p:pic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2362200" y="4140993"/>
              <a:ext cx="1143000" cy="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3657600" y="4140993"/>
              <a:ext cx="30480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590800" y="3683793"/>
              <a:ext cx="946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4389438"/>
              <a:r>
                <a:rPr lang="en-US" sz="2000" b="1" dirty="0">
                  <a:solidFill>
                    <a:srgbClr val="800000"/>
                  </a:solidFill>
                  <a:latin typeface="Calibri" pitchFamily="-107" charset="0"/>
                </a:rPr>
                <a:t>F</a:t>
              </a:r>
              <a:r>
                <a:rPr lang="en-US" sz="2000" b="1" baseline="-25000" dirty="0">
                  <a:solidFill>
                    <a:srgbClr val="800000"/>
                  </a:solidFill>
                  <a:latin typeface="Calibri" pitchFamily="-107" charset="0"/>
                </a:rPr>
                <a:t>TOA</a:t>
              </a:r>
              <a:r>
                <a:rPr lang="en-US" sz="2000" b="1" dirty="0">
                  <a:solidFill>
                    <a:srgbClr val="800000"/>
                  </a:solidFill>
                  <a:latin typeface="Calibri" pitchFamily="-107" charset="0"/>
                </a:rPr>
                <a:t>&lt;0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05400" y="3683793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4389438"/>
              <a:r>
                <a:rPr lang="en-US" sz="2000" b="1" dirty="0">
                  <a:solidFill>
                    <a:srgbClr val="800000"/>
                  </a:solidFill>
                  <a:latin typeface="Calibri" pitchFamily="-107" charset="0"/>
                </a:rPr>
                <a:t>F</a:t>
              </a:r>
              <a:r>
                <a:rPr lang="en-US" sz="2000" b="1" baseline="-25000" dirty="0">
                  <a:solidFill>
                    <a:srgbClr val="800000"/>
                  </a:solidFill>
                  <a:latin typeface="Calibri" pitchFamily="-107" charset="0"/>
                </a:rPr>
                <a:t>TOA</a:t>
              </a:r>
              <a:r>
                <a:rPr lang="en-US" sz="2000" b="1" dirty="0">
                  <a:solidFill>
                    <a:srgbClr val="800000"/>
                  </a:solidFill>
                  <a:latin typeface="Calibri" pitchFamily="-107" charset="0"/>
                </a:rPr>
                <a:t>&gt;0</a:t>
              </a: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2286000" y="4293393"/>
              <a:ext cx="1295400" cy="0"/>
            </a:xfrm>
            <a:prstGeom prst="line">
              <a:avLst/>
            </a:prstGeom>
            <a:noFill/>
            <a:ln w="50800">
              <a:solidFill>
                <a:srgbClr val="4F81BD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171700" y="3074193"/>
              <a:ext cx="1333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4389438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hlink"/>
                  </a:solidFill>
                  <a:latin typeface="Calibri" pitchFamily="-107" charset="0"/>
                </a:rPr>
                <a:t>Rcrit</a:t>
              </a:r>
              <a:r>
                <a:rPr lang="en-US" sz="2400" b="1" baseline="-25000" dirty="0" err="1" smtClean="0">
                  <a:solidFill>
                    <a:schemeClr val="hlink"/>
                  </a:solidFill>
                  <a:latin typeface="Calibri" pitchFamily="-107" charset="0"/>
                </a:rPr>
                <a:t>TOA</a:t>
              </a:r>
              <a:endParaRPr lang="en-US" sz="2400" b="1" baseline="-25000" dirty="0">
                <a:solidFill>
                  <a:schemeClr val="hlink"/>
                </a:solidFill>
                <a:latin typeface="Calibri" pitchFamily="-107" charset="0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2362200" y="3390057"/>
              <a:ext cx="228600" cy="90333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676900" y="2480468"/>
              <a:ext cx="838200" cy="3968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4389438"/>
              <a:r>
                <a:rPr lang="el-GR" sz="2000" dirty="0">
                  <a:solidFill>
                    <a:srgbClr val="800000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Δτ</a:t>
              </a:r>
              <a:r>
                <a:rPr lang="en-US" sz="2000" dirty="0">
                  <a:solidFill>
                    <a:srgbClr val="800000"/>
                  </a:solidFill>
                  <a:latin typeface="Calibri" pitchFamily="-107" charset="0"/>
                </a:rPr>
                <a:t>&gt;0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2209800" y="5207793"/>
              <a:ext cx="838200" cy="39687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4389438"/>
              <a:r>
                <a:rPr lang="el-GR" sz="2000" dirty="0">
                  <a:solidFill>
                    <a:srgbClr val="800000"/>
                  </a:solidFill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Δτ</a:t>
              </a:r>
              <a:r>
                <a:rPr lang="en-US" sz="2000" dirty="0">
                  <a:solidFill>
                    <a:srgbClr val="800000"/>
                  </a:solidFill>
                  <a:latin typeface="Calibri" pitchFamily="-107" charset="0"/>
                </a:rPr>
                <a:t>&gt;0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2514600" y="4598193"/>
              <a:ext cx="0" cy="60960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2286000" y="1947068"/>
              <a:ext cx="2971800" cy="92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srgbClr val="800000"/>
                  </a:solidFill>
                  <a:latin typeface="Calibri" pitchFamily="-107" charset="0"/>
                  <a:ea typeface="Arial" pitchFamily="-107" charset="0"/>
                  <a:cs typeface="Arial" pitchFamily="-107" charset="0"/>
                </a:rPr>
                <a:t>R</a:t>
              </a:r>
              <a:r>
                <a:rPr lang="en-US" sz="2000" b="1" baseline="-25000" dirty="0" err="1" smtClean="0">
                  <a:solidFill>
                    <a:srgbClr val="800000"/>
                  </a:solidFill>
                  <a:latin typeface="Calibri" pitchFamily="-107" charset="0"/>
                  <a:ea typeface="Arial" pitchFamily="-107" charset="0"/>
                  <a:cs typeface="Arial" pitchFamily="-107" charset="0"/>
                </a:rPr>
                <a:t>crit</a:t>
              </a:r>
              <a:r>
                <a:rPr lang="en-US" sz="2000" b="1" dirty="0" smtClean="0">
                  <a:solidFill>
                    <a:srgbClr val="800000"/>
                  </a:solidFill>
                  <a:latin typeface="Calibri" pitchFamily="-107" charset="0"/>
                  <a:ea typeface="Arial" pitchFamily="-107" charset="0"/>
                  <a:cs typeface="Arial" pitchFamily="-107" charset="0"/>
                </a:rPr>
                <a:t> = where adding aerosol mass does not change TOA </a:t>
              </a:r>
              <a:r>
                <a:rPr lang="en-US" sz="2000" b="1" dirty="0" err="1" smtClean="0">
                  <a:solidFill>
                    <a:srgbClr val="800000"/>
                  </a:solidFill>
                  <a:latin typeface="Calibri" pitchFamily="-107" charset="0"/>
                  <a:ea typeface="Arial" pitchFamily="-107" charset="0"/>
                  <a:cs typeface="Arial" pitchFamily="-107" charset="0"/>
                </a:rPr>
                <a:t>refl</a:t>
              </a:r>
              <a:endParaRPr lang="el-GR" sz="2000" dirty="0">
                <a:solidFill>
                  <a:srgbClr val="800000"/>
                </a:solidFill>
                <a:latin typeface="Calibri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V="1">
              <a:off x="6629400" y="2007393"/>
              <a:ext cx="0" cy="1066800"/>
            </a:xfrm>
            <a:prstGeom prst="line">
              <a:avLst/>
            </a:prstGeom>
            <a:noFill/>
            <a:ln w="25400">
              <a:solidFill>
                <a:srgbClr val="4F81BD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3581400" y="2672977"/>
              <a:ext cx="76200" cy="154421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8148" y="5851026"/>
            <a:ext cx="28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 of Two Dissertations: 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K. Wells @ CSU: Dust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L. Zhu @ UMBC: Smoke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9502" y="3816864"/>
            <a:ext cx="3390672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multiple images 16 days apart </a:t>
            </a:r>
          </a:p>
          <a:p>
            <a:r>
              <a:rPr lang="en-US" dirty="0" smtClean="0"/>
              <a:t>(“clean” </a:t>
            </a:r>
            <a:r>
              <a:rPr lang="en-US" dirty="0" err="1" smtClean="0"/>
              <a:t>vs</a:t>
            </a:r>
            <a:r>
              <a:rPr lang="en-US" dirty="0" smtClean="0"/>
              <a:t> “dirty”)</a:t>
            </a:r>
          </a:p>
          <a:p>
            <a:r>
              <a:rPr lang="en-US" dirty="0" smtClean="0"/>
              <a:t>Plus </a:t>
            </a:r>
            <a:r>
              <a:rPr lang="en-US" dirty="0" err="1" smtClean="0"/>
              <a:t>Radiative</a:t>
            </a:r>
            <a:r>
              <a:rPr lang="en-US" dirty="0" smtClean="0"/>
              <a:t> transfer, etc -&gt;</a:t>
            </a:r>
          </a:p>
          <a:p>
            <a:r>
              <a:rPr lang="en-US" b="1" dirty="0" smtClean="0"/>
              <a:t>Retrieves SSA, Forcing, etc.  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48" y="3943201"/>
            <a:ext cx="2954310" cy="28181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68" y="973606"/>
            <a:ext cx="2956390" cy="28939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08986" y="3902479"/>
            <a:ext cx="1597613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SSA at 0.55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050" y="1071473"/>
            <a:ext cx="1584538" cy="276999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crit</a:t>
            </a:r>
            <a:r>
              <a:rPr lang="en-US" dirty="0" smtClean="0"/>
              <a:t> at 0.55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5570555" y="2196448"/>
            <a:ext cx="619238" cy="43804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71"/>
            <a:ext cx="8229600" cy="616858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Critical reflectance and </a:t>
            </a:r>
            <a:r>
              <a:rPr lang="en-US" sz="3200" dirty="0" smtClean="0">
                <a:latin typeface="Symbol" charset="2"/>
                <a:cs typeface="Symbol" charset="2"/>
              </a:rPr>
              <a:t>w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: Results 1</a:t>
            </a:r>
            <a:endParaRPr lang="en-US" sz="3200" baseline="-25000" dirty="0"/>
          </a:p>
        </p:txBody>
      </p:sp>
      <p:grpSp>
        <p:nvGrpSpPr>
          <p:cNvPr id="3" name="Group 33"/>
          <p:cNvGrpSpPr/>
          <p:nvPr/>
        </p:nvGrpSpPr>
        <p:grpSpPr>
          <a:xfrm>
            <a:off x="228600" y="967619"/>
            <a:ext cx="5334000" cy="4000500"/>
            <a:chOff x="1905000" y="1752600"/>
            <a:chExt cx="5334000" cy="4000500"/>
          </a:xfrm>
        </p:grpSpPr>
        <p:pic>
          <p:nvPicPr>
            <p:cNvPr id="35" name="Picture 11" descr="2007053to2007037_1250_Aqua_SSA60k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752600"/>
              <a:ext cx="5334000" cy="4000500"/>
            </a:xfrm>
            <a:prstGeom prst="rect">
              <a:avLst/>
            </a:prstGeom>
            <a:noFill/>
          </p:spPr>
        </p:pic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971800" y="3048000"/>
              <a:ext cx="2438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alibri" pitchFamily="-107" charset="0"/>
                </a:rPr>
                <a:t>AERONET SSA ± 0.03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4724400" y="2476500"/>
              <a:ext cx="2057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pitchFamily="-107" charset="0"/>
                </a:rPr>
                <a:t>MODIS R</a:t>
              </a:r>
              <a:r>
                <a:rPr lang="en-US" baseline="-25000">
                  <a:solidFill>
                    <a:srgbClr val="0000FF"/>
                  </a:solidFill>
                  <a:latin typeface="Calibri" pitchFamily="-107" charset="0"/>
                </a:rPr>
                <a:t>crit</a:t>
              </a:r>
              <a:r>
                <a:rPr lang="en-US">
                  <a:solidFill>
                    <a:srgbClr val="0000FF"/>
                  </a:solidFill>
                  <a:latin typeface="Calibri" pitchFamily="-107" charset="0"/>
                </a:rPr>
                <a:t> SSA 30km mean ± </a:t>
              </a:r>
              <a:r>
                <a:rPr lang="el-GR">
                  <a:solidFill>
                    <a:srgbClr val="0000FF"/>
                  </a:solidFill>
                  <a:latin typeface="Calibri" pitchFamily="-107" charset="0"/>
                </a:rPr>
                <a:t>σ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05400" y="1984190"/>
            <a:ext cx="368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24 cases at the </a:t>
            </a:r>
            <a:r>
              <a:rPr lang="en-US" sz="2400" dirty="0" err="1" smtClean="0"/>
              <a:t>Tamanrasset</a:t>
            </a:r>
            <a:endParaRPr lang="en-US" sz="2400" dirty="0" smtClean="0"/>
          </a:p>
          <a:p>
            <a:pPr algn="ctr"/>
            <a:r>
              <a:rPr lang="en-US" sz="2400" dirty="0" smtClean="0"/>
              <a:t>AERONET site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91035" y="2962821"/>
            <a:ext cx="2913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Retrieval across </a:t>
            </a:r>
          </a:p>
          <a:p>
            <a:r>
              <a:rPr lang="en-US" sz="2400" dirty="0" smtClean="0"/>
              <a:t>7 MODIS wavelengths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6406718"/>
            <a:ext cx="208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Wells dissertation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18115" y="1106743"/>
            <a:ext cx="1107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DUST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293782"/>
            <a:ext cx="477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Agrees with AERONET within ±0.03 at 4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Retrieves spectral </a:t>
            </a:r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(including 2.1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m!) 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74052" y="3187415"/>
            <a:ext cx="4333663" cy="3561407"/>
            <a:chOff x="4628912" y="3100333"/>
            <a:chExt cx="4333663" cy="356140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8912" y="3108476"/>
              <a:ext cx="4224808" cy="3140494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922762" y="6107742"/>
              <a:ext cx="403981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/>
                <a:t>0	    5	       10	   15	      20	25</a:t>
              </a:r>
            </a:p>
            <a:p>
              <a:pPr algn="ctr"/>
              <a:r>
                <a:rPr lang="en-US" dirty="0" smtClean="0"/>
                <a:t>Case #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3577" y="3377332"/>
              <a:ext cx="476488" cy="2754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0.12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0.09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0.06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0.03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0.00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en-US" dirty="0" smtClean="0"/>
                <a:t>-0.03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31641" y="3100333"/>
              <a:ext cx="33011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TOA </a:t>
              </a:r>
              <a:r>
                <a:rPr lang="en-US" dirty="0" err="1" smtClean="0"/>
                <a:t>vs</a:t>
              </a:r>
              <a:r>
                <a:rPr lang="en-US" dirty="0" smtClean="0"/>
                <a:t> AERONET (SSA difference)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r="52850"/>
          <a:stretch>
            <a:fillRect/>
          </a:stretch>
        </p:blipFill>
        <p:spPr>
          <a:xfrm>
            <a:off x="202098" y="748131"/>
            <a:ext cx="5937509" cy="2937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l="51147" r="262"/>
          <a:stretch>
            <a:fillRect/>
          </a:stretch>
        </p:blipFill>
        <p:spPr>
          <a:xfrm>
            <a:off x="3464089" y="3685615"/>
            <a:ext cx="5679911" cy="31723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24272" y="1494602"/>
            <a:ext cx="2624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SMOKE</a:t>
            </a:r>
          </a:p>
          <a:p>
            <a:pPr algn="ctr"/>
            <a:r>
              <a:rPr lang="en-US" sz="3200" dirty="0" smtClean="0"/>
              <a:t>Africa and </a:t>
            </a:r>
          </a:p>
          <a:p>
            <a:pPr algn="ctr"/>
            <a:r>
              <a:rPr lang="en-US" sz="3200" dirty="0" smtClean="0"/>
              <a:t>South America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24100" y="3485560"/>
            <a:ext cx="4624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Differences between MODIS and AERONET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83816" y="2602597"/>
            <a:ext cx="11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470 nm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26857" y="5757688"/>
            <a:ext cx="11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470 nm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434249"/>
            <a:ext cx="328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Smoke SSA retrieval is only in visible </a:t>
            </a:r>
            <a:r>
              <a:rPr lang="en-US" sz="2000" dirty="0" err="1" smtClean="0">
                <a:latin typeface="Symbol" charset="2"/>
                <a:cs typeface="Symbol" charset="2"/>
              </a:rPr>
              <a:t>l</a:t>
            </a:r>
            <a:r>
              <a:rPr lang="en-US" sz="2000" dirty="0" err="1" smtClean="0"/>
              <a:t>s</a:t>
            </a:r>
            <a:r>
              <a:rPr lang="en-US" sz="2000" dirty="0" smtClean="0"/>
              <a:t>,  because smoke is  transparent in mid-IR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Agrees with AERONET ±0.05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763" y="6488668"/>
            <a:ext cx="275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Zhu, Martins, Remer (2011)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71"/>
            <a:ext cx="8229600" cy="675560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Critical reflectance and </a:t>
            </a:r>
            <a:r>
              <a:rPr lang="en-US" sz="3200" dirty="0" smtClean="0">
                <a:latin typeface="Symbol" charset="2"/>
                <a:cs typeface="Symbol" charset="2"/>
              </a:rPr>
              <a:t>w</a:t>
            </a:r>
            <a:r>
              <a:rPr lang="en-US" sz="3200" baseline="-25000" dirty="0" smtClean="0"/>
              <a:t>0 </a:t>
            </a:r>
            <a:r>
              <a:rPr lang="en-US" sz="3200" dirty="0" smtClean="0"/>
              <a:t>: Results 2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50" y="2213429"/>
            <a:ext cx="8229600" cy="937380"/>
          </a:xfrm>
          <a:solidFill>
            <a:srgbClr val="EEECE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New applications:</a:t>
            </a:r>
            <a:br>
              <a:rPr lang="en-US" sz="3200" dirty="0" smtClean="0"/>
            </a:br>
            <a:r>
              <a:rPr lang="en-US" sz="3200" dirty="0" smtClean="0"/>
              <a:t> MODIS 3 km product (operational for C006)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3329" y="6138733"/>
            <a:ext cx="474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Mattoo</a:t>
            </a:r>
            <a:r>
              <a:rPr lang="en-US" dirty="0" smtClean="0"/>
              <a:t>, M. Martins, L. Remer, B. </a:t>
            </a:r>
            <a:r>
              <a:rPr lang="en-US" dirty="0" err="1" smtClean="0"/>
              <a:t>Holben</a:t>
            </a:r>
            <a:r>
              <a:rPr lang="en-US" dirty="0" smtClean="0"/>
              <a:t>,  et 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50" y="78619"/>
            <a:ext cx="8229600" cy="937380"/>
          </a:xfrm>
          <a:solidFill>
            <a:srgbClr val="EEECE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MODIS 3 km product over suburban (MD) landscape (DRAGON, summer 2010)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17" y="1088570"/>
            <a:ext cx="2988483" cy="2320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41" y="1088569"/>
            <a:ext cx="2949222" cy="229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8487" r="10370" b="41970"/>
          <a:stretch>
            <a:fillRect/>
          </a:stretch>
        </p:blipFill>
        <p:spPr>
          <a:xfrm>
            <a:off x="0" y="1088570"/>
            <a:ext cx="3165280" cy="232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7989" y="2946911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621" y="2856114"/>
            <a:ext cx="102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</a:t>
            </a:r>
            <a:r>
              <a:rPr lang="en-US" sz="2800" dirty="0" smtClean="0">
                <a:solidFill>
                  <a:srgbClr val="FFFF00"/>
                </a:solidFill>
              </a:rPr>
              <a:t> km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5" y="2946911"/>
            <a:ext cx="268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Aqua: Day 209 2010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518" y="3588012"/>
            <a:ext cx="2988482" cy="207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542" y="3588012"/>
            <a:ext cx="2950976" cy="209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 l="6780" t="9436" r="12429" b="10694"/>
          <a:stretch>
            <a:fillRect/>
          </a:stretch>
        </p:blipFill>
        <p:spPr>
          <a:xfrm>
            <a:off x="0" y="3588012"/>
            <a:ext cx="3092706" cy="2097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203807"/>
            <a:ext cx="266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Terra: Day 219 2010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0721" y="5203807"/>
            <a:ext cx="79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km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0353" y="5113010"/>
            <a:ext cx="102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</a:t>
            </a:r>
            <a:r>
              <a:rPr lang="en-US" sz="2800" dirty="0" smtClean="0">
                <a:solidFill>
                  <a:srgbClr val="FFFF00"/>
                </a:solidFill>
              </a:rPr>
              <a:t> km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75" y="5922408"/>
            <a:ext cx="90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3 km mirrors 10 km product (pattern and magnitude)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3 km introduces </a:t>
            </a:r>
            <a:r>
              <a:rPr lang="en-US" sz="2400" dirty="0" smtClean="0">
                <a:solidFill>
                  <a:srgbClr val="FF0000"/>
                </a:solidFill>
              </a:rPr>
              <a:t>noise</a:t>
            </a:r>
            <a:r>
              <a:rPr lang="en-US" sz="2400" dirty="0" smtClean="0"/>
              <a:t>, but also can reduce spatial impact of </a:t>
            </a:r>
            <a:r>
              <a:rPr lang="en-US" sz="2400" dirty="0" smtClean="0">
                <a:solidFill>
                  <a:srgbClr val="FF0000"/>
                </a:solidFill>
              </a:rPr>
              <a:t>outliers</a:t>
            </a:r>
          </a:p>
        </p:txBody>
      </p:sp>
      <p:sp>
        <p:nvSpPr>
          <p:cNvPr id="16" name="Oval 15"/>
          <p:cNvSpPr/>
          <p:nvPr/>
        </p:nvSpPr>
        <p:spPr>
          <a:xfrm>
            <a:off x="4703150" y="4372810"/>
            <a:ext cx="848941" cy="8309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6250" y="4372810"/>
            <a:ext cx="848941" cy="8309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894395" y="3957311"/>
            <a:ext cx="424468" cy="415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967495" y="3957311"/>
            <a:ext cx="424468" cy="4154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92706" y="4300240"/>
            <a:ext cx="3874789" cy="2037667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441868" y="5579059"/>
            <a:ext cx="1297468" cy="220236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588350" y="78619"/>
            <a:ext cx="8229600" cy="93738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MODIS 3 km product over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Maryland, Summer 2010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 with AERONET (DRAGON)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333" t="16000" r="9333" b="2667"/>
              <a:stretch>
                <a:fillRect/>
              </a:stretch>
            </p:blipFill>
          </mc:Choice>
          <mc:Fallback>
            <p:blipFill>
              <a:blip r:embed="rId3"/>
              <a:srcRect l="5333" t="16000" r="9333" b="2667"/>
              <a:stretch>
                <a:fillRect/>
              </a:stretch>
            </p:blipFill>
          </mc:Fallback>
        </mc:AlternateContent>
        <p:spPr>
          <a:xfrm>
            <a:off x="0" y="1331968"/>
            <a:ext cx="4802653" cy="45774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575" y="5909441"/>
            <a:ext cx="90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Overall, 3 km mirrors 10 km “validation”.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3 km validation sometimes improves with higher resolution matching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2653" y="1331968"/>
            <a:ext cx="35097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 AERONET stations from Baltimore to College Park;  Olney to Bowie.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15255" y="2860863"/>
          <a:ext cx="370072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875"/>
                <a:gridCol w="821793"/>
                <a:gridCol w="933850"/>
                <a:gridCol w="9712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AERONET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MODIS 3 km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MODIS 10km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BLTIM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0.28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LAUMD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RCKMD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1273</Words>
  <Application>Microsoft Macintosh PowerPoint</Application>
  <PresentationFormat>On-screen Show (4:3)</PresentationFormat>
  <Paragraphs>222</Paragraphs>
  <Slides>22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Pushing the limits of dark-target aerosol remote sensing from MODIS</vt:lpstr>
      <vt:lpstr>Outline (a mishmash of many things)</vt:lpstr>
      <vt:lpstr>New science:  Critical reflectance and w0</vt:lpstr>
      <vt:lpstr>Critical reflectance and w0 : Theory</vt:lpstr>
      <vt:lpstr>Critical reflectance and w0 : Results 1</vt:lpstr>
      <vt:lpstr>Critical reflectance and w0 : Results 2</vt:lpstr>
      <vt:lpstr>New applications:  MODIS 3 km product (operational for C006) </vt:lpstr>
      <vt:lpstr>MODIS 3 km product over suburban (MD) landscape (DRAGON, summer 2010)</vt:lpstr>
      <vt:lpstr>Slide 9</vt:lpstr>
      <vt:lpstr>Issues of cloud mask and cloud contamination</vt:lpstr>
      <vt:lpstr>Slide 11</vt:lpstr>
      <vt:lpstr>Slide 12</vt:lpstr>
      <vt:lpstr>AOD Trends and MODIS calibration</vt:lpstr>
      <vt:lpstr>Trends over land are in question</vt:lpstr>
      <vt:lpstr>Performance of MODIS instruments may be changing…</vt:lpstr>
      <vt:lpstr>Slide 16</vt:lpstr>
      <vt:lpstr>Looking ahead to Collection 6</vt:lpstr>
      <vt:lpstr>Looking ahead to Collection 6</vt:lpstr>
      <vt:lpstr>“Characterizing” the expected C006</vt:lpstr>
      <vt:lpstr>Transitioning to VIIRS world</vt:lpstr>
      <vt:lpstr>Transitioning to VIIRS world</vt:lpstr>
      <vt:lpstr>Thank you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 of Atmospheric Aerosol Information: The importance of “getting it right”.</dc:title>
  <dc:creator>Robert Levy</dc:creator>
  <cp:lastModifiedBy>Robert Levy</cp:lastModifiedBy>
  <cp:revision>138</cp:revision>
  <dcterms:created xsi:type="dcterms:W3CDTF">2011-03-28T17:34:20Z</dcterms:created>
  <dcterms:modified xsi:type="dcterms:W3CDTF">2011-03-28T20:07:25Z</dcterms:modified>
</cp:coreProperties>
</file>