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unknown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80" r:id="rId2"/>
    <p:sldId id="478" r:id="rId3"/>
    <p:sldId id="371" r:id="rId4"/>
    <p:sldId id="481" r:id="rId5"/>
    <p:sldId id="482" r:id="rId6"/>
    <p:sldId id="483" r:id="rId7"/>
    <p:sldId id="484" r:id="rId8"/>
    <p:sldId id="485" r:id="rId9"/>
    <p:sldId id="381" r:id="rId10"/>
    <p:sldId id="489" r:id="rId11"/>
    <p:sldId id="486" r:id="rId12"/>
    <p:sldId id="488" r:id="rId13"/>
    <p:sldId id="477" r:id="rId14"/>
    <p:sldId id="491" r:id="rId15"/>
    <p:sldId id="492" r:id="rId16"/>
    <p:sldId id="493" r:id="rId17"/>
    <p:sldId id="495" r:id="rId18"/>
    <p:sldId id="450" r:id="rId19"/>
    <p:sldId id="451" r:id="rId20"/>
    <p:sldId id="462" r:id="rId21"/>
    <p:sldId id="496" r:id="rId22"/>
    <p:sldId id="498" r:id="rId23"/>
    <p:sldId id="472" r:id="rId24"/>
    <p:sldId id="452" r:id="rId25"/>
    <p:sldId id="428" r:id="rId26"/>
    <p:sldId id="454" r:id="rId27"/>
    <p:sldId id="433" r:id="rId28"/>
    <p:sldId id="455" r:id="rId29"/>
    <p:sldId id="456" r:id="rId30"/>
    <p:sldId id="457" r:id="rId31"/>
    <p:sldId id="416" r:id="rId32"/>
    <p:sldId id="420" r:id="rId33"/>
    <p:sldId id="460" r:id="rId34"/>
    <p:sldId id="459" r:id="rId35"/>
    <p:sldId id="461" r:id="rId36"/>
    <p:sldId id="444" r:id="rId37"/>
    <p:sldId id="471" r:id="rId38"/>
    <p:sldId id="445" r:id="rId39"/>
    <p:sldId id="446" r:id="rId40"/>
    <p:sldId id="447" r:id="rId41"/>
    <p:sldId id="402" r:id="rId42"/>
    <p:sldId id="434" r:id="rId43"/>
    <p:sldId id="497" r:id="rId44"/>
    <p:sldId id="48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B"/>
    <a:srgbClr val="6600FF"/>
    <a:srgbClr val="FF00FF"/>
    <a:srgbClr val="EEECE0"/>
    <a:srgbClr val="A13E00"/>
    <a:srgbClr val="00FFFF"/>
    <a:srgbClr val="06FF00"/>
    <a:srgbClr val="25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73" autoAdjust="0"/>
  </p:normalViewPr>
  <p:slideViewPr>
    <p:cSldViewPr snapToGrid="0" snapToObjects="1">
      <p:cViewPr>
        <p:scale>
          <a:sx n="100" d="100"/>
          <a:sy n="100" d="100"/>
        </p:scale>
        <p:origin x="-1576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66D9-FDC1-EF41-AECC-B8F90E41E2BD}" type="datetimeFigureOut">
              <a:rPr lang="en-US" smtClean="0"/>
              <a:t>5/28/13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09AB7-E450-D043-9C62-88E08E06A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2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0053-279A-9841-B614-A3C327EF8D47}" type="datetimeFigureOut">
              <a:rPr lang="en-US" smtClean="0"/>
              <a:pPr/>
              <a:t>5/28/13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AE28-5901-0848-8C52-5FA1FA4AF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2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only want one slide, use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58FFA-AC03-D141-BFE7-56F0BBC2D7A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additional retrieval coverage in</a:t>
            </a:r>
            <a:r>
              <a:rPr lang="en-US" baseline="0" dirty="0" smtClean="0"/>
              <a:t> higher solar zenith angles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9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AC7C-F0DC-FD44-B857-0EE4B66586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5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 additional retrieval coverage in</a:t>
            </a:r>
            <a:r>
              <a:rPr lang="en-US" baseline="0" dirty="0" smtClean="0"/>
              <a:t> higher solar zenith angles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9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0345B1-6255-334D-A0A8-A85FA15CE6A5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3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83AB3-512D-2C45-B4BE-39D162B85ED9}" type="slidenum">
              <a:rPr lang="en-US"/>
              <a:pPr/>
              <a:t>34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4B33-9B1D-7845-8970-E3185B3DC8BA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AE1A-D694-9340-B617-55A2B1D87DD5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0E74-024A-5645-A663-D87632A00313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42C1-943F-7142-B34B-30330DFCA049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396-E5B9-794B-AD81-E78D27EFB204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466A-1DA0-334A-A2E3-5674CED36DB3}" type="datetime1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0B3F-1B12-5443-B6EF-70C9B0C3FA09}" type="datetime1">
              <a:rPr lang="en-US" smtClean="0"/>
              <a:t>5/28/13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D2D0-B681-7E46-8B76-CFD31CAEBEDC}" type="datetime1">
              <a:rPr lang="en-US" smtClean="0"/>
              <a:t>5/28/13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22EB-C9C5-0644-B929-6C256BF2A140}" type="datetime1">
              <a:rPr lang="en-US" smtClean="0"/>
              <a:t>5/28/13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94C1-7B88-1B40-8F56-958EFE742B9F}" type="datetime1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A5B2-9042-9841-92A7-4C1B0BDD625B}" type="datetime1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86FA-F697-B345-B070-C437B5A5E939}" type="datetime1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hana.Mattoo-1@nasa.gov" TargetMode="External"/><Relationship Id="rId4" Type="http://schemas.openxmlformats.org/officeDocument/2006/relationships/hyperlink" Target="mailto:Leigh.Munchak@gmail.com" TargetMode="External"/><Relationship Id="rId5" Type="http://schemas.openxmlformats.org/officeDocument/2006/relationships/hyperlink" Target="mailto:laremer@hotmail.com" TargetMode="External"/><Relationship Id="rId6" Type="http://schemas.openxmlformats.org/officeDocument/2006/relationships/hyperlink" Target="mailto:Andrew.Sayer@nasa.gov" TargetMode="External"/><Relationship Id="rId7" Type="http://schemas.openxmlformats.org/officeDocument/2006/relationships/hyperlink" Target="mailto:Christina.Hsu@nas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obert.C.Levy@nasa.go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obert.C.Levy@nasa.go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Relationship Id="rId3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jpe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4" y="186100"/>
            <a:ext cx="8289826" cy="1376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dirty="0" smtClean="0"/>
              <a:t>“Introducing the Collection 6 </a:t>
            </a:r>
            <a:r>
              <a:rPr lang="en-US" dirty="0" smtClean="0"/>
              <a:t>MODIS Aerosol </a:t>
            </a:r>
            <a:r>
              <a:rPr lang="en-US" dirty="0" smtClean="0"/>
              <a:t>products”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274" y="2583597"/>
            <a:ext cx="8605640" cy="193918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Season III </a:t>
            </a:r>
            <a:endParaRPr lang="en-US" sz="40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3660" y="4908981"/>
            <a:ext cx="6678257" cy="1230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3682" y="6352143"/>
            <a:ext cx="519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AeroCenter</a:t>
            </a:r>
            <a:r>
              <a:rPr lang="en-US" dirty="0" smtClean="0"/>
              <a:t> Update</a:t>
            </a:r>
            <a:r>
              <a:rPr lang="en-US" dirty="0" smtClean="0"/>
              <a:t>					</a:t>
            </a:r>
            <a:r>
              <a:rPr lang="en-US" dirty="0" smtClean="0"/>
              <a:t>May 31, </a:t>
            </a:r>
            <a:r>
              <a:rPr lang="en-US" dirty="0" smtClean="0"/>
              <a:t>2013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1196975" y="1578054"/>
            <a:ext cx="2000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1300" b="0"/>
          </a:p>
        </p:txBody>
      </p:sp>
      <p:sp>
        <p:nvSpPr>
          <p:cNvPr id="84" name="Text Box 75"/>
          <p:cNvSpPr txBox="1">
            <a:spLocks noChangeArrowheads="1"/>
          </p:cNvSpPr>
          <p:nvPr/>
        </p:nvSpPr>
        <p:spPr bwMode="auto">
          <a:xfrm>
            <a:off x="177800" y="1071086"/>
            <a:ext cx="6553200" cy="1545114"/>
          </a:xfrm>
          <a:prstGeom prst="rect">
            <a:avLst/>
          </a:prstGeom>
          <a:solidFill>
            <a:srgbClr val="FFFFB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Helvetica" charset="0"/>
              </a:rPr>
              <a:t>				INPUTS / UPSTREAM PRODUCTS</a:t>
            </a:r>
          </a:p>
          <a:p>
            <a:pPr>
              <a:buFontTx/>
              <a:buChar char="•"/>
            </a:pPr>
            <a:r>
              <a:rPr lang="en-US" sz="1300" b="0" dirty="0" smtClean="0">
                <a:latin typeface="Helvetica" charset="0"/>
              </a:rPr>
              <a:t> </a:t>
            </a:r>
            <a:r>
              <a:rPr lang="en-US" sz="1600" b="0" dirty="0" smtClean="0">
                <a:latin typeface="Helvetica" charset="0"/>
              </a:rPr>
              <a:t>MOD02 = MODIS spectral reflectance pixels (at 500 m resolution)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MOD03 = geo-location: geometry and surface type ( 1 km resolution)</a:t>
            </a:r>
          </a:p>
          <a:p>
            <a:pPr>
              <a:buFontTx/>
              <a:buChar char="•"/>
            </a:pPr>
            <a:r>
              <a:rPr lang="en-US" sz="1600" b="0" dirty="0">
                <a:latin typeface="Helvetica" charset="0"/>
              </a:rPr>
              <a:t> </a:t>
            </a:r>
            <a:r>
              <a:rPr lang="en-US" sz="1600" b="0" dirty="0" smtClean="0">
                <a:latin typeface="Helvetica" charset="0"/>
              </a:rPr>
              <a:t>MOD35 = cloud mask, including IR tests. Also has surface type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Ancillary data: GDAS 1° ozone, water vapor, surface wind speed</a:t>
            </a:r>
          </a:p>
        </p:txBody>
      </p:sp>
      <p:sp>
        <p:nvSpPr>
          <p:cNvPr id="86" name="Line 80"/>
          <p:cNvSpPr>
            <a:spLocks noChangeShapeType="1"/>
          </p:cNvSpPr>
          <p:nvPr/>
        </p:nvSpPr>
        <p:spPr bwMode="auto">
          <a:xfrm flipH="1" flipV="1">
            <a:off x="711200" y="3242786"/>
            <a:ext cx="22018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87" name="Line 81"/>
          <p:cNvSpPr>
            <a:spLocks noChangeShapeType="1"/>
          </p:cNvSpPr>
          <p:nvPr/>
        </p:nvSpPr>
        <p:spPr bwMode="auto">
          <a:xfrm flipH="1">
            <a:off x="711200" y="3242786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grpSp>
        <p:nvGrpSpPr>
          <p:cNvPr id="88" name="Group 195"/>
          <p:cNvGrpSpPr>
            <a:grpSpLocks/>
          </p:cNvGrpSpPr>
          <p:nvPr/>
        </p:nvGrpSpPr>
        <p:grpSpPr bwMode="auto">
          <a:xfrm>
            <a:off x="2540000" y="2633186"/>
            <a:ext cx="3505200" cy="838200"/>
            <a:chOff x="1632" y="1104"/>
            <a:chExt cx="2208" cy="528"/>
          </a:xfrm>
        </p:grpSpPr>
        <p:sp>
          <p:nvSpPr>
            <p:cNvPr id="89" name="AutoShape 79"/>
            <p:cNvSpPr>
              <a:spLocks noChangeArrowheads="1"/>
            </p:cNvSpPr>
            <p:nvPr/>
          </p:nvSpPr>
          <p:spPr bwMode="auto">
            <a:xfrm>
              <a:off x="1632" y="1104"/>
              <a:ext cx="2208" cy="528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" tIns="1" rIns="1" bIns="1" anchor="ctr"/>
            <a:lstStyle/>
            <a:p>
              <a:endParaRPr lang="en-US"/>
            </a:p>
          </p:txBody>
        </p:sp>
        <p:sp>
          <p:nvSpPr>
            <p:cNvPr id="90" name="Text Box 82"/>
            <p:cNvSpPr txBox="1">
              <a:spLocks noChangeArrowheads="1"/>
            </p:cNvSpPr>
            <p:nvPr/>
          </p:nvSpPr>
          <p:spPr bwMode="auto">
            <a:xfrm>
              <a:off x="1920" y="1152"/>
              <a:ext cx="1584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" tIns="1" rIns="1" bIns="1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3700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 dirty="0" smtClean="0">
                  <a:latin typeface="Helvetica" charset="0"/>
                </a:rPr>
                <a:t>What surface are we?</a:t>
              </a:r>
              <a:endParaRPr lang="en-US" sz="1800" b="0" dirty="0">
                <a:latin typeface="Helvetica" charset="0"/>
              </a:endParaRPr>
            </a:p>
          </p:txBody>
        </p:sp>
      </p:grpSp>
      <p:sp>
        <p:nvSpPr>
          <p:cNvPr id="91" name="Line 83"/>
          <p:cNvSpPr>
            <a:spLocks noChangeShapeType="1"/>
          </p:cNvSpPr>
          <p:nvPr/>
        </p:nvSpPr>
        <p:spPr bwMode="auto">
          <a:xfrm>
            <a:off x="7950200" y="3254454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92" name="Text Box 84"/>
          <p:cNvSpPr txBox="1">
            <a:spLocks noChangeArrowheads="1"/>
          </p:cNvSpPr>
          <p:nvPr/>
        </p:nvSpPr>
        <p:spPr bwMode="auto">
          <a:xfrm>
            <a:off x="863600" y="2937986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100% water? </a:t>
            </a:r>
            <a:endParaRPr lang="en-US" sz="1800" b="0" dirty="0"/>
          </a:p>
        </p:txBody>
      </p:sp>
      <p:sp>
        <p:nvSpPr>
          <p:cNvPr id="93" name="Text Box 85"/>
          <p:cNvSpPr txBox="1">
            <a:spLocks noChangeArrowheads="1"/>
          </p:cNvSpPr>
          <p:nvPr/>
        </p:nvSpPr>
        <p:spPr bwMode="auto">
          <a:xfrm>
            <a:off x="6121400" y="2937986"/>
            <a:ext cx="2057400" cy="29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At least 1% land? </a:t>
            </a:r>
            <a:endParaRPr lang="en-US" sz="1800" b="0" dirty="0">
              <a:latin typeface="Helvetica" charset="0"/>
            </a:endParaRPr>
          </a:p>
        </p:txBody>
      </p:sp>
      <p:sp>
        <p:nvSpPr>
          <p:cNvPr id="122" name="Line 196"/>
          <p:cNvSpPr>
            <a:spLocks noChangeShapeType="1"/>
          </p:cNvSpPr>
          <p:nvPr/>
        </p:nvSpPr>
        <p:spPr bwMode="auto">
          <a:xfrm flipH="1" flipV="1">
            <a:off x="5664199" y="3242786"/>
            <a:ext cx="2285999" cy="116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2" name="Right Brace 1"/>
          <p:cNvSpPr/>
          <p:nvPr/>
        </p:nvSpPr>
        <p:spPr bwMode="auto">
          <a:xfrm>
            <a:off x="6731000" y="1227217"/>
            <a:ext cx="457200" cy="12192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3900" y="1100772"/>
            <a:ext cx="207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Aggregate into    N x N boxes 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sz="1800" dirty="0" smtClean="0">
                <a:latin typeface="Helvetica"/>
                <a:cs typeface="Helvetica"/>
              </a:rPr>
              <a:t>= 20x20 for 10 km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28600" y="3471386"/>
            <a:ext cx="254000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Try Ocean retrieval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02400" y="3471386"/>
            <a:ext cx="2286000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Try land retrieval 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45" name="Line 78"/>
          <p:cNvSpPr>
            <a:spLocks noChangeShapeType="1"/>
          </p:cNvSpPr>
          <p:nvPr/>
        </p:nvSpPr>
        <p:spPr bwMode="auto">
          <a:xfrm>
            <a:off x="4368800" y="3471386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46" name="Text Box 85"/>
          <p:cNvSpPr txBox="1">
            <a:spLocks noChangeArrowheads="1"/>
          </p:cNvSpPr>
          <p:nvPr/>
        </p:nvSpPr>
        <p:spPr bwMode="auto">
          <a:xfrm>
            <a:off x="3378200" y="3471386"/>
            <a:ext cx="2057400" cy="29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Coastal?    lakeshore? </a:t>
            </a:r>
            <a:endParaRPr lang="en-US" sz="1800" b="0" dirty="0">
              <a:latin typeface="Helvetica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606800" y="3776186"/>
            <a:ext cx="144780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No retrieval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54000"/>
            <a:ext cx="8229600" cy="660400"/>
          </a:xfrm>
          <a:solidFill>
            <a:srgbClr val="EEECE0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Generic MODIS-DT retrieval algorithm</a:t>
            </a:r>
            <a:endParaRPr lang="en-US" sz="3200" dirty="0"/>
          </a:p>
        </p:txBody>
      </p:sp>
      <p:sp>
        <p:nvSpPr>
          <p:cNvPr id="25" name="Text Box 75"/>
          <p:cNvSpPr txBox="1">
            <a:spLocks noChangeArrowheads="1"/>
          </p:cNvSpPr>
          <p:nvPr/>
        </p:nvSpPr>
        <p:spPr bwMode="auto">
          <a:xfrm>
            <a:off x="1619250" y="4227710"/>
            <a:ext cx="4883150" cy="1319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Helvetica" charset="0"/>
              </a:rPr>
              <a:t>	  “Massaging” input data</a:t>
            </a:r>
          </a:p>
          <a:p>
            <a:pPr>
              <a:buFontTx/>
              <a:buChar char="•"/>
            </a:pPr>
            <a:r>
              <a:rPr lang="en-US" sz="1300" b="0" dirty="0" smtClean="0">
                <a:latin typeface="Helvetica" charset="0"/>
              </a:rPr>
              <a:t> </a:t>
            </a:r>
            <a:r>
              <a:rPr lang="en-US" sz="1600" b="0" dirty="0" smtClean="0">
                <a:latin typeface="Helvetica" charset="0"/>
              </a:rPr>
              <a:t>Cloud masking (MOD35 IR tests + our tests)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Perform spectral gas absorption correction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Other masking (glint, deserts, sediments, </a:t>
            </a:r>
            <a:r>
              <a:rPr lang="en-US" sz="1600" b="0" dirty="0" err="1" smtClean="0">
                <a:latin typeface="Helvetica" charset="0"/>
              </a:rPr>
              <a:t>etc</a:t>
            </a:r>
            <a:r>
              <a:rPr lang="en-US" sz="1600" b="0" dirty="0" smtClean="0">
                <a:latin typeface="Helvetica" charset="0"/>
              </a:rPr>
              <a:t>)</a:t>
            </a:r>
          </a:p>
          <a:p>
            <a:pPr>
              <a:buFontTx/>
              <a:buChar char="•"/>
            </a:pPr>
            <a:r>
              <a:rPr lang="en-US" sz="1600" dirty="0">
                <a:latin typeface="Helvetica" charset="0"/>
              </a:rPr>
              <a:t> </a:t>
            </a:r>
            <a:r>
              <a:rPr lang="en-US" sz="1600" dirty="0" smtClean="0">
                <a:latin typeface="Helvetica" charset="0"/>
              </a:rPr>
              <a:t>Sort and select valid pixels </a:t>
            </a:r>
            <a:r>
              <a:rPr lang="en-US" sz="1600" dirty="0" smtClean="0">
                <a:latin typeface="Helvetica" charset="0"/>
                <a:sym typeface="Wingdings"/>
              </a:rPr>
              <a:t> one value per N x N</a:t>
            </a:r>
          </a:p>
        </p:txBody>
      </p:sp>
      <p:sp>
        <p:nvSpPr>
          <p:cNvPr id="26" name="Line 81"/>
          <p:cNvSpPr>
            <a:spLocks noChangeShapeType="1"/>
          </p:cNvSpPr>
          <p:nvPr/>
        </p:nvSpPr>
        <p:spPr bwMode="auto">
          <a:xfrm flipH="1">
            <a:off x="5664198" y="3993118"/>
            <a:ext cx="1225551" cy="41378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24" name="Line 81"/>
          <p:cNvSpPr>
            <a:spLocks noChangeShapeType="1"/>
          </p:cNvSpPr>
          <p:nvPr/>
        </p:nvSpPr>
        <p:spPr bwMode="auto">
          <a:xfrm>
            <a:off x="1409700" y="3840718"/>
            <a:ext cx="520700" cy="7525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27" name="Right Brace 26"/>
          <p:cNvSpPr/>
          <p:nvPr/>
        </p:nvSpPr>
        <p:spPr bwMode="auto">
          <a:xfrm>
            <a:off x="6705598" y="5638800"/>
            <a:ext cx="457200" cy="12192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24698" y="5177135"/>
            <a:ext cx="2000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We expected to change these for C6</a:t>
            </a:r>
          </a:p>
        </p:txBody>
      </p:sp>
      <p:sp>
        <p:nvSpPr>
          <p:cNvPr id="29" name="Text Box 75"/>
          <p:cNvSpPr txBox="1">
            <a:spLocks noChangeArrowheads="1"/>
          </p:cNvSpPr>
          <p:nvPr/>
        </p:nvSpPr>
        <p:spPr bwMode="auto">
          <a:xfrm>
            <a:off x="1143000" y="5690969"/>
            <a:ext cx="5454650" cy="1155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Helvetica" charset="0"/>
              </a:rPr>
              <a:t>		      The retrieval itself</a:t>
            </a:r>
            <a:endParaRPr lang="en-US" sz="1600" b="0" dirty="0" smtClean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Compare with pre-computed Lookup tables (LUTs)</a:t>
            </a:r>
          </a:p>
          <a:p>
            <a:pPr>
              <a:buFontTx/>
              <a:buChar char="•"/>
            </a:pPr>
            <a:r>
              <a:rPr lang="en-US" sz="1600" dirty="0">
                <a:latin typeface="Helvetica" charset="0"/>
              </a:rPr>
              <a:t> </a:t>
            </a:r>
            <a:r>
              <a:rPr lang="en-US" sz="1600" dirty="0" smtClean="0">
                <a:latin typeface="Helvetica" charset="0"/>
              </a:rPr>
              <a:t>Decisions about what is a “successful” retrieval </a:t>
            </a:r>
            <a:endParaRPr lang="en-US" sz="1600" b="0" dirty="0" smtClean="0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600" dirty="0">
                <a:latin typeface="Helvetica" charset="0"/>
                <a:sym typeface="Wingdings"/>
              </a:rPr>
              <a:t> </a:t>
            </a:r>
            <a:r>
              <a:rPr lang="en-US" sz="1600" dirty="0" smtClean="0">
                <a:latin typeface="Helvetica" charset="0"/>
                <a:sym typeface="Wingdings"/>
              </a:rPr>
              <a:t>Decisions about what to report, and under what conditions</a:t>
            </a:r>
          </a:p>
        </p:txBody>
      </p:sp>
      <p:sp>
        <p:nvSpPr>
          <p:cNvPr id="30" name="Right Brace 29"/>
          <p:cNvSpPr/>
          <p:nvPr/>
        </p:nvSpPr>
        <p:spPr bwMode="auto">
          <a:xfrm>
            <a:off x="6584950" y="4471769"/>
            <a:ext cx="457200" cy="12192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1" name="Line 83"/>
          <p:cNvSpPr>
            <a:spLocks noChangeShapeType="1"/>
          </p:cNvSpPr>
          <p:nvPr/>
        </p:nvSpPr>
        <p:spPr bwMode="auto">
          <a:xfrm>
            <a:off x="4191000" y="55245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3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Last November we submitted Collection 6 overview paper to AMTD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30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hlinkClick r:id="rId2"/>
              </a:rPr>
              <a:t>Levy</a:t>
            </a:r>
            <a:r>
              <a:rPr lang="en-US" sz="2400" dirty="0">
                <a:hlinkClick r:id="rId2"/>
              </a:rPr>
              <a:t>, R., </a:t>
            </a:r>
            <a:r>
              <a:rPr lang="en-US" sz="2400" dirty="0">
                <a:hlinkClick r:id="rId3"/>
              </a:rPr>
              <a:t>S. Mattoo, </a:t>
            </a:r>
            <a:r>
              <a:rPr lang="en-US" sz="2400" dirty="0">
                <a:hlinkClick r:id="rId4"/>
              </a:rPr>
              <a:t>L.A. Munchak, </a:t>
            </a:r>
            <a:r>
              <a:rPr lang="en-US" sz="2400" dirty="0">
                <a:hlinkClick r:id="rId5"/>
              </a:rPr>
              <a:t>L.A. Remer, </a:t>
            </a:r>
            <a:r>
              <a:rPr lang="en-US" sz="2400" dirty="0">
                <a:hlinkClick r:id="rId6"/>
              </a:rPr>
              <a:t>A.M. Sayer, </a:t>
            </a:r>
            <a:r>
              <a:rPr lang="en-US" sz="2400" dirty="0"/>
              <a:t>and </a:t>
            </a:r>
            <a:r>
              <a:rPr lang="en-US" sz="2400" dirty="0">
                <a:hlinkClick r:id="rId7"/>
              </a:rPr>
              <a:t>N. Hsu</a:t>
            </a:r>
            <a:r>
              <a:rPr lang="en-US" sz="2400" dirty="0"/>
              <a:t> (2013). The Collection 6 MODIS Aerosol Products over Land and Ocean </a:t>
            </a:r>
            <a:r>
              <a:rPr lang="en-US" sz="2400" i="1" dirty="0"/>
              <a:t>Atmos. Meas. Tech. Disc</a:t>
            </a:r>
            <a:r>
              <a:rPr lang="en-US" sz="2400" i="1" dirty="0" smtClean="0"/>
              <a:t>. </a:t>
            </a:r>
            <a:r>
              <a:rPr lang="en-US" sz="2400" dirty="0" smtClean="0"/>
              <a:t>(</a:t>
            </a:r>
            <a:r>
              <a:rPr lang="en-US" sz="2400" dirty="0"/>
              <a:t>6), 159-</a:t>
            </a:r>
            <a:r>
              <a:rPr lang="en-US" sz="2400" dirty="0" smtClean="0"/>
              <a:t>259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3100" y="3459619"/>
            <a:ext cx="764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We thought it would be a service to our users to have paper out when C6 processing began.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was a really long paper (100 AMTD pages) describing major updates and effects on the “products”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It received 40 pages of online criticism and comments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Then the rug was pulled out from under us.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32400" y="5979467"/>
            <a:ext cx="234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What happened?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4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60338"/>
            <a:ext cx="8623300" cy="8556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The world changed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(or at least the MODIS-observed view of the world)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1661" y="5707786"/>
            <a:ext cx="553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“Our” changes for C6 needed to be revised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132987"/>
            <a:ext cx="8229600" cy="15747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MOD02: Different decisions about bad/missing pixels, plus calibration</a:t>
            </a:r>
          </a:p>
          <a:p>
            <a:r>
              <a:rPr lang="en-US" sz="2000" dirty="0" smtClean="0"/>
              <a:t>For MOD03: Definitions of land/water/coastal were changed</a:t>
            </a:r>
          </a:p>
          <a:p>
            <a:r>
              <a:rPr lang="en-US" sz="2000" dirty="0" smtClean="0"/>
              <a:t>For MOD35:  IR test finding high cirrus clouds was changed</a:t>
            </a:r>
          </a:p>
          <a:p>
            <a:r>
              <a:rPr lang="en-US" sz="2000" dirty="0" smtClean="0"/>
              <a:t>For ozone:  Input stream changed from TOAST to GDAS</a:t>
            </a:r>
          </a:p>
        </p:txBody>
      </p:sp>
      <p:sp>
        <p:nvSpPr>
          <p:cNvPr id="8" name="Text Box 75"/>
          <p:cNvSpPr txBox="1">
            <a:spLocks noChangeArrowheads="1"/>
          </p:cNvSpPr>
          <p:nvPr/>
        </p:nvSpPr>
        <p:spPr bwMode="auto">
          <a:xfrm>
            <a:off x="457200" y="1109028"/>
            <a:ext cx="7137400" cy="1621472"/>
          </a:xfrm>
          <a:prstGeom prst="rect">
            <a:avLst/>
          </a:prstGeom>
          <a:solidFill>
            <a:srgbClr val="FFFFB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Helvetica" charset="0"/>
              </a:rPr>
              <a:t>				INPUTS / UPSTREAM PRODUCTS</a:t>
            </a:r>
          </a:p>
          <a:p>
            <a:pPr>
              <a:buFontTx/>
              <a:buChar char="•"/>
            </a:pPr>
            <a:r>
              <a:rPr lang="en-US" sz="1300" b="0" dirty="0" smtClean="0">
                <a:latin typeface="Helvetica" charset="0"/>
              </a:rPr>
              <a:t> </a:t>
            </a:r>
            <a:r>
              <a:rPr lang="en-US" sz="1600" b="0" dirty="0" smtClean="0">
                <a:latin typeface="Helvetica" charset="0"/>
              </a:rPr>
              <a:t>MOD02 = </a:t>
            </a:r>
            <a:r>
              <a:rPr lang="en-US" sz="1600" b="0" dirty="0" smtClean="0">
                <a:solidFill>
                  <a:srgbClr val="FF0000"/>
                </a:solidFill>
                <a:latin typeface="Helvetica" charset="0"/>
              </a:rPr>
              <a:t>MODIS spectral reflectance </a:t>
            </a:r>
            <a:r>
              <a:rPr lang="en-US" sz="1600" b="0" dirty="0" smtClean="0">
                <a:latin typeface="Helvetica" charset="0"/>
              </a:rPr>
              <a:t>pixels (at 500 m resolution)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MOD03 = geo-location: geometry and </a:t>
            </a:r>
            <a:r>
              <a:rPr lang="en-US" sz="1600" b="0" dirty="0" smtClean="0">
                <a:solidFill>
                  <a:srgbClr val="FF0000"/>
                </a:solidFill>
                <a:latin typeface="Helvetica" charset="0"/>
              </a:rPr>
              <a:t>surface type </a:t>
            </a:r>
            <a:r>
              <a:rPr lang="en-US" sz="1600" b="0" dirty="0" smtClean="0">
                <a:latin typeface="Helvetica" charset="0"/>
              </a:rPr>
              <a:t>( 1 km resolution)</a:t>
            </a:r>
          </a:p>
          <a:p>
            <a:pPr>
              <a:buFontTx/>
              <a:buChar char="•"/>
            </a:pPr>
            <a:r>
              <a:rPr lang="en-US" sz="1600" b="0" dirty="0">
                <a:latin typeface="Helvetica" charset="0"/>
              </a:rPr>
              <a:t> </a:t>
            </a:r>
            <a:r>
              <a:rPr lang="en-US" sz="1600" b="0" dirty="0" smtClean="0">
                <a:latin typeface="Helvetica" charset="0"/>
              </a:rPr>
              <a:t>MOD35 = cloud mask, </a:t>
            </a:r>
            <a:r>
              <a:rPr lang="en-US" sz="1600" b="0" dirty="0" smtClean="0">
                <a:solidFill>
                  <a:srgbClr val="FF0000"/>
                </a:solidFill>
                <a:latin typeface="Helvetica" charset="0"/>
              </a:rPr>
              <a:t>including IR tests</a:t>
            </a:r>
            <a:r>
              <a:rPr lang="en-US" sz="1600" b="0" dirty="0" smtClean="0">
                <a:latin typeface="Helvetica" charset="0"/>
              </a:rPr>
              <a:t>. Also has </a:t>
            </a:r>
            <a:r>
              <a:rPr lang="en-US" sz="1600" b="0" dirty="0" smtClean="0">
                <a:solidFill>
                  <a:srgbClr val="FF0000"/>
                </a:solidFill>
                <a:latin typeface="Helvetica" charset="0"/>
              </a:rPr>
              <a:t>surface type</a:t>
            </a:r>
          </a:p>
          <a:p>
            <a:pPr>
              <a:buFontTx/>
              <a:buChar char="•"/>
            </a:pPr>
            <a:r>
              <a:rPr lang="en-US" sz="1600" b="0" dirty="0" smtClean="0">
                <a:latin typeface="Helvetica" charset="0"/>
              </a:rPr>
              <a:t> Ancillary data: GDAS 1° </a:t>
            </a:r>
            <a:r>
              <a:rPr lang="en-US" sz="1600" b="0" dirty="0" smtClean="0">
                <a:solidFill>
                  <a:srgbClr val="FF0000"/>
                </a:solidFill>
                <a:latin typeface="Helvetica" charset="0"/>
              </a:rPr>
              <a:t>ozone</a:t>
            </a:r>
            <a:r>
              <a:rPr lang="en-US" sz="1600" b="0" dirty="0" smtClean="0">
                <a:latin typeface="Helvetica" charset="0"/>
              </a:rPr>
              <a:t>, water vapor, surface wind speed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706" y="6305916"/>
            <a:ext cx="8156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Note: that “our” also refers to </a:t>
            </a:r>
            <a:r>
              <a:rPr lang="en-US" sz="2000" b="1" i="1" dirty="0" smtClean="0"/>
              <a:t>ALL</a:t>
            </a:r>
            <a:r>
              <a:rPr lang="en-US" sz="2000" dirty="0" smtClean="0"/>
              <a:t> MODIS products (clouds, land surface, </a:t>
            </a:r>
            <a:r>
              <a:rPr lang="en-US" sz="2000" dirty="0" err="1" smtClean="0"/>
              <a:t>etc</a:t>
            </a:r>
            <a:r>
              <a:rPr lang="en-US" sz="2000" dirty="0" smtClean="0"/>
              <a:t>) </a:t>
            </a:r>
            <a:endParaRPr lang="en-US" sz="2000" dirty="0"/>
          </a:p>
        </p:txBody>
      </p:sp>
      <p:sp>
        <p:nvSpPr>
          <p:cNvPr id="10" name="Line 80"/>
          <p:cNvSpPr>
            <a:spLocks noChangeShapeType="1"/>
          </p:cNvSpPr>
          <p:nvPr/>
        </p:nvSpPr>
        <p:spPr bwMode="auto">
          <a:xfrm flipH="1" flipV="1">
            <a:off x="711200" y="3242786"/>
            <a:ext cx="22018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1" name="Line 81"/>
          <p:cNvSpPr>
            <a:spLocks noChangeShapeType="1"/>
          </p:cNvSpPr>
          <p:nvPr/>
        </p:nvSpPr>
        <p:spPr bwMode="auto">
          <a:xfrm flipH="1">
            <a:off x="711200" y="3242786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grpSp>
        <p:nvGrpSpPr>
          <p:cNvPr id="12" name="Group 195"/>
          <p:cNvGrpSpPr>
            <a:grpSpLocks/>
          </p:cNvGrpSpPr>
          <p:nvPr/>
        </p:nvGrpSpPr>
        <p:grpSpPr bwMode="auto">
          <a:xfrm>
            <a:off x="2540000" y="2633186"/>
            <a:ext cx="3505200" cy="838200"/>
            <a:chOff x="1632" y="1104"/>
            <a:chExt cx="2208" cy="528"/>
          </a:xfrm>
        </p:grpSpPr>
        <p:sp>
          <p:nvSpPr>
            <p:cNvPr id="13" name="AutoShape 79"/>
            <p:cNvSpPr>
              <a:spLocks noChangeArrowheads="1"/>
            </p:cNvSpPr>
            <p:nvPr/>
          </p:nvSpPr>
          <p:spPr bwMode="auto">
            <a:xfrm>
              <a:off x="1632" y="1104"/>
              <a:ext cx="2208" cy="528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" tIns="1" rIns="1" bIns="1" anchor="ctr"/>
            <a:lstStyle/>
            <a:p>
              <a:endParaRPr lang="en-US"/>
            </a:p>
          </p:txBody>
        </p:sp>
        <p:sp>
          <p:nvSpPr>
            <p:cNvPr id="14" name="Text Box 82"/>
            <p:cNvSpPr txBox="1">
              <a:spLocks noChangeArrowheads="1"/>
            </p:cNvSpPr>
            <p:nvPr/>
          </p:nvSpPr>
          <p:spPr bwMode="auto">
            <a:xfrm>
              <a:off x="1920" y="1152"/>
              <a:ext cx="1584" cy="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" tIns="1" rIns="1" bIns="1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37001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0" dirty="0" smtClean="0">
                  <a:latin typeface="Helvetica" charset="0"/>
                </a:rPr>
                <a:t>What surface are we?</a:t>
              </a:r>
              <a:endParaRPr lang="en-US" sz="1800" b="0" dirty="0">
                <a:latin typeface="Helvetica" charset="0"/>
              </a:endParaRPr>
            </a:p>
          </p:txBody>
        </p:sp>
      </p:grpSp>
      <p:sp>
        <p:nvSpPr>
          <p:cNvPr id="15" name="Line 83"/>
          <p:cNvSpPr>
            <a:spLocks noChangeShapeType="1"/>
          </p:cNvSpPr>
          <p:nvPr/>
        </p:nvSpPr>
        <p:spPr bwMode="auto">
          <a:xfrm>
            <a:off x="7950200" y="3254454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6" name="Text Box 84"/>
          <p:cNvSpPr txBox="1">
            <a:spLocks noChangeArrowheads="1"/>
          </p:cNvSpPr>
          <p:nvPr/>
        </p:nvSpPr>
        <p:spPr bwMode="auto">
          <a:xfrm>
            <a:off x="863600" y="2937986"/>
            <a:ext cx="152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100% water? </a:t>
            </a:r>
            <a:endParaRPr lang="en-US" sz="1800" b="0" dirty="0"/>
          </a:p>
        </p:txBody>
      </p:sp>
      <p:sp>
        <p:nvSpPr>
          <p:cNvPr id="17" name="Text Box 85"/>
          <p:cNvSpPr txBox="1">
            <a:spLocks noChangeArrowheads="1"/>
          </p:cNvSpPr>
          <p:nvPr/>
        </p:nvSpPr>
        <p:spPr bwMode="auto">
          <a:xfrm>
            <a:off x="6121400" y="2937986"/>
            <a:ext cx="2057400" cy="29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At least </a:t>
            </a:r>
            <a:r>
              <a:rPr lang="en-US" sz="1800" b="0" dirty="0" smtClean="0">
                <a:solidFill>
                  <a:srgbClr val="FF0000"/>
                </a:solidFill>
                <a:latin typeface="Helvetica" charset="0"/>
              </a:rPr>
              <a:t>20%</a:t>
            </a:r>
            <a:r>
              <a:rPr lang="en-US" sz="1800" b="0" dirty="0" smtClean="0">
                <a:latin typeface="Helvetica" charset="0"/>
              </a:rPr>
              <a:t> land? </a:t>
            </a:r>
            <a:endParaRPr lang="en-US" sz="1800" b="0" dirty="0">
              <a:latin typeface="Helvetica" charset="0"/>
            </a:endParaRPr>
          </a:p>
        </p:txBody>
      </p:sp>
      <p:sp>
        <p:nvSpPr>
          <p:cNvPr id="18" name="Line 196"/>
          <p:cNvSpPr>
            <a:spLocks noChangeShapeType="1"/>
          </p:cNvSpPr>
          <p:nvPr/>
        </p:nvSpPr>
        <p:spPr bwMode="auto">
          <a:xfrm flipH="1" flipV="1">
            <a:off x="5664199" y="3242786"/>
            <a:ext cx="2285999" cy="116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8600" y="3471386"/>
            <a:ext cx="2540000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Try Ocean retrieval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2400" y="3471386"/>
            <a:ext cx="2286000" cy="36933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Try land retrieval 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21" name="Line 78"/>
          <p:cNvSpPr>
            <a:spLocks noChangeShapeType="1"/>
          </p:cNvSpPr>
          <p:nvPr/>
        </p:nvSpPr>
        <p:spPr bwMode="auto">
          <a:xfrm>
            <a:off x="4368800" y="3471386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22" name="Text Box 85"/>
          <p:cNvSpPr txBox="1">
            <a:spLocks noChangeArrowheads="1"/>
          </p:cNvSpPr>
          <p:nvPr/>
        </p:nvSpPr>
        <p:spPr bwMode="auto">
          <a:xfrm>
            <a:off x="3378200" y="3471386"/>
            <a:ext cx="2057400" cy="29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 smtClean="0">
                <a:latin typeface="Helvetica" charset="0"/>
              </a:rPr>
              <a:t>Coastal?    lakeshore? </a:t>
            </a:r>
            <a:endParaRPr lang="en-US" sz="1800" b="0" dirty="0">
              <a:latin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06800" y="3776186"/>
            <a:ext cx="1447800" cy="369332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No retrieval</a:t>
            </a:r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634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745632" y="0"/>
            <a:ext cx="8063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“Definitions” of land/coastal/water: </a:t>
            </a:r>
          </a:p>
          <a:p>
            <a:pPr algn="ctr"/>
            <a:r>
              <a:rPr lang="en-US" sz="2800" b="1" dirty="0" smtClean="0"/>
              <a:t>C5: Used MOD35;  C6:  Use MOD03  (It</a:t>
            </a:r>
            <a:r>
              <a:rPr lang="fr-FR" sz="2800" b="1" dirty="0" smtClean="0"/>
              <a:t>’</a:t>
            </a:r>
            <a:r>
              <a:rPr lang="en-US" sz="2800" b="1" dirty="0" smtClean="0"/>
              <a:t>s a long story)</a:t>
            </a:r>
            <a:endParaRPr lang="en-US" sz="2800" b="1" dirty="0"/>
          </a:p>
        </p:txBody>
      </p:sp>
      <p:grpSp>
        <p:nvGrpSpPr>
          <p:cNvPr id="2" name="Group 35"/>
          <p:cNvGrpSpPr/>
          <p:nvPr/>
        </p:nvGrpSpPr>
        <p:grpSpPr>
          <a:xfrm>
            <a:off x="1616937" y="983462"/>
            <a:ext cx="5923380" cy="5874538"/>
            <a:chOff x="1533965" y="983462"/>
            <a:chExt cx="5923380" cy="5874538"/>
          </a:xfrm>
        </p:grpSpPr>
        <p:grpSp>
          <p:nvGrpSpPr>
            <p:cNvPr id="3" name="Group 33"/>
            <p:cNvGrpSpPr/>
            <p:nvPr/>
          </p:nvGrpSpPr>
          <p:grpSpPr>
            <a:xfrm>
              <a:off x="1533965" y="1039215"/>
              <a:ext cx="5923380" cy="5818785"/>
              <a:chOff x="1533965" y="1039215"/>
              <a:chExt cx="5923380" cy="5818785"/>
            </a:xfrm>
          </p:grpSpPr>
          <p:pic>
            <p:nvPicPr>
              <p:cNvPr id="12" name="Picture 11" descr="arctas_landsea_fromMOD03_C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3049" y="4107377"/>
                <a:ext cx="2783387" cy="2750623"/>
              </a:xfrm>
              <a:prstGeom prst="rect">
                <a:avLst/>
              </a:prstGeom>
            </p:spPr>
          </p:pic>
          <p:pic>
            <p:nvPicPr>
              <p:cNvPr id="13" name="Picture 12" descr="arctas_landsea_fromMOD03_C6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6913" y="4123873"/>
                <a:ext cx="2621993" cy="2734127"/>
              </a:xfrm>
              <a:prstGeom prst="rect">
                <a:avLst/>
              </a:prstGeom>
            </p:spPr>
          </p:pic>
          <p:grpSp>
            <p:nvGrpSpPr>
              <p:cNvPr id="4" name="Group 36"/>
              <p:cNvGrpSpPr/>
              <p:nvPr/>
            </p:nvGrpSpPr>
            <p:grpSpPr>
              <a:xfrm>
                <a:off x="1632931" y="3939093"/>
                <a:ext cx="5824414" cy="398067"/>
                <a:chOff x="1435000" y="3939093"/>
                <a:chExt cx="5824414" cy="398067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435000" y="3939093"/>
                  <a:ext cx="295077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C5 MOD03 Land/Sea Mask</a:t>
                  </a:r>
                  <a:endParaRPr lang="en-US" b="1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496328" y="3967828"/>
                  <a:ext cx="27630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/>
                    <a:t>C6 MOD03 Land/Sea Mask</a:t>
                  </a:r>
                  <a:endParaRPr lang="en-US" b="1" dirty="0"/>
                </a:p>
              </p:txBody>
            </p:sp>
          </p:grpSp>
          <p:pic>
            <p:nvPicPr>
              <p:cNvPr id="14" name="Picture 13" descr="arctas_shana_C6L1B_allQA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3965" y="1039215"/>
                <a:ext cx="5904944" cy="297384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624153" y="983462"/>
              <a:ext cx="27630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MODIS AOD, with coastline pixels</a:t>
              </a:r>
              <a:endParaRPr lang="en-US" sz="1400" b="1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17471" y="970908"/>
            <a:ext cx="321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MODIS AOD, with no coastline pixels</a:t>
            </a:r>
            <a:endParaRPr lang="en-US" sz="1400" b="1" dirty="0"/>
          </a:p>
        </p:txBody>
      </p:sp>
      <p:sp>
        <p:nvSpPr>
          <p:cNvPr id="25" name="Oval 24"/>
          <p:cNvSpPr/>
          <p:nvPr/>
        </p:nvSpPr>
        <p:spPr>
          <a:xfrm>
            <a:off x="3447298" y="2903206"/>
            <a:ext cx="923678" cy="527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86191" y="2907147"/>
            <a:ext cx="923678" cy="527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614803" y="1781511"/>
            <a:ext cx="152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improved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coverage near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water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7450235" y="2733107"/>
            <a:ext cx="313415" cy="2577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46569" y="4308425"/>
            <a:ext cx="1697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very little “coastal” in C5.</a:t>
            </a:r>
          </a:p>
          <a:p>
            <a:endParaRPr lang="en-US" dirty="0"/>
          </a:p>
          <a:p>
            <a:r>
              <a:rPr lang="en-US" dirty="0" smtClean="0"/>
              <a:t>Clean divide between Green (land) and Yellow (Lakes) 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540317" y="4152398"/>
            <a:ext cx="169793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much more “coastal” in C6.</a:t>
            </a:r>
          </a:p>
          <a:p>
            <a:endParaRPr lang="en-US" dirty="0"/>
          </a:p>
          <a:p>
            <a:r>
              <a:rPr lang="en-US" dirty="0" smtClean="0"/>
              <a:t>Lots of shorelines (lime colored) pixels that would be thrown out. </a:t>
            </a:r>
          </a:p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8087" y="1278685"/>
            <a:ext cx="1697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ARCTAS region in northern Canada. </a:t>
            </a:r>
          </a:p>
          <a:p>
            <a:endParaRPr lang="en-US" dirty="0"/>
          </a:p>
          <a:p>
            <a:r>
              <a:rPr lang="en-US" dirty="0" smtClean="0"/>
              <a:t>Land ‘o lakes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 Now they are promising “final” delivery of Collection 6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571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00"/>
                </a:solidFill>
              </a:rPr>
              <a:t>Compensated for upstream changes!!!!!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Better RT (gas corrections, LUTs)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Cloud mask and pixel decision-making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“Science” upgrades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“Quality assurance” upgrades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DT products (expected C6 versus C5)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0000FF"/>
                </a:solidFill>
              </a:rPr>
              <a:t>Other stuff:  3 km, DT/DB merge, </a:t>
            </a:r>
            <a:r>
              <a:rPr lang="en-US" dirty="0" err="1" smtClean="0">
                <a:solidFill>
                  <a:srgbClr val="0000FF"/>
                </a:solidFill>
              </a:rPr>
              <a:t>etc</a:t>
            </a:r>
            <a:endParaRPr lang="en-US" dirty="0" smtClean="0">
              <a:solidFill>
                <a:srgbClr val="0000FF"/>
              </a:solidFill>
            </a:endParaRPr>
          </a:p>
          <a:p>
            <a:pPr>
              <a:spcBef>
                <a:spcPts val="900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9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233268"/>
            <a:ext cx="538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(Shana will allow NO MORE CHANGES!!!!)</a:t>
            </a:r>
          </a:p>
          <a:p>
            <a:pPr algn="ctr"/>
            <a:r>
              <a:rPr lang="en-US" sz="2400" b="1" dirty="0" smtClean="0"/>
              <a:t>		OUTLINE of REST of TALK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713" y="1233268"/>
            <a:ext cx="1650999" cy="10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8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Better RT:  </a:t>
            </a:r>
            <a:r>
              <a:rPr lang="en-US" sz="3600" dirty="0" smtClean="0"/>
              <a:t>Gas Corrections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61670"/>
            <a:ext cx="8229600" cy="4247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smtClean="0"/>
              <a:t>Gases (H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O,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,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etc… ) absorb </a:t>
            </a:r>
            <a:r>
              <a:rPr lang="en-US" sz="2400" dirty="0" smtClean="0"/>
              <a:t>radiation</a:t>
            </a:r>
            <a:r>
              <a:rPr lang="en-US" sz="2400" dirty="0"/>
              <a:t>, </a:t>
            </a:r>
            <a:r>
              <a:rPr lang="en-US" sz="2400" dirty="0" err="1"/>
              <a:t>T</a:t>
            </a:r>
            <a:r>
              <a:rPr lang="en-US" sz="2400" baseline="-25000" dirty="0" err="1"/>
              <a:t>gas</a:t>
            </a:r>
            <a:r>
              <a:rPr lang="en-US" sz="2400" dirty="0"/>
              <a:t> &lt; 1.0</a:t>
            </a:r>
            <a:endParaRPr lang="en-US" sz="2400" dirty="0" smtClean="0"/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err="1" smtClean="0"/>
              <a:t>T</a:t>
            </a:r>
            <a:r>
              <a:rPr lang="en-US" sz="2400" baseline="-25000" dirty="0" err="1" smtClean="0"/>
              <a:t>gas</a:t>
            </a:r>
            <a:r>
              <a:rPr lang="en-US" sz="2400" dirty="0" smtClean="0"/>
              <a:t> </a:t>
            </a:r>
            <a:r>
              <a:rPr lang="en-US" sz="2400" dirty="0" smtClean="0"/>
              <a:t>varies </a:t>
            </a:r>
            <a:r>
              <a:rPr lang="en-US" sz="2400" dirty="0" smtClean="0"/>
              <a:t>spectrally and function of gas optical depth:      </a:t>
            </a:r>
            <a:endParaRPr lang="en-US" sz="2400" dirty="0"/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err="1"/>
              <a:t>T</a:t>
            </a:r>
            <a:r>
              <a:rPr lang="en-US" sz="2400" baseline="-25000" dirty="0" err="1"/>
              <a:t>gas</a:t>
            </a:r>
            <a:r>
              <a:rPr lang="en-US" sz="2400" dirty="0"/>
              <a:t> </a:t>
            </a:r>
            <a:r>
              <a:rPr lang="en-US" sz="2400" dirty="0" smtClean="0"/>
              <a:t>≈ 1-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/>
              <a:t>gas</a:t>
            </a:r>
            <a:r>
              <a:rPr lang="en-US" sz="2400" dirty="0" smtClean="0"/>
              <a:t>:     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C5 </a:t>
            </a:r>
            <a:r>
              <a:rPr lang="en-US" sz="2400" dirty="0" smtClean="0">
                <a:solidFill>
                  <a:srgbClr val="FF0000"/>
                </a:solidFill>
              </a:rPr>
              <a:t>assumptions </a:t>
            </a:r>
            <a:r>
              <a:rPr lang="en-US" sz="2400" dirty="0" smtClean="0">
                <a:solidFill>
                  <a:srgbClr val="FF0000"/>
                </a:solidFill>
              </a:rPr>
              <a:t>were undocumented (circa 1995)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Used modern RT code and found changes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Changes for C6 have impacts. 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4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LS_tau_band_me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708026"/>
            <a:ext cx="8128001" cy="47402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Corrections (cont.)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500" y="5467171"/>
            <a:ext cx="8674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Consistent “bias” of </a:t>
            </a:r>
            <a:r>
              <a:rPr lang="en-US" dirty="0" err="1">
                <a:latin typeface="Symbol" charset="2"/>
                <a:cs typeface="Symbol" charset="2"/>
              </a:rPr>
              <a:t>Dr</a:t>
            </a:r>
            <a:r>
              <a:rPr lang="en-US" baseline="30000" dirty="0">
                <a:latin typeface="Symbol" charset="2"/>
                <a:cs typeface="Symbol" charset="2"/>
              </a:rPr>
              <a:t>*</a:t>
            </a:r>
            <a:r>
              <a:rPr lang="en-US" dirty="0">
                <a:latin typeface="Symbol" charset="2"/>
                <a:cs typeface="Symbol" charset="2"/>
              </a:rPr>
              <a:t> </a:t>
            </a:r>
            <a:r>
              <a:rPr lang="en-US" dirty="0"/>
              <a:t>≈ 0.001 </a:t>
            </a:r>
            <a:r>
              <a:rPr lang="en-US" dirty="0" smtClean="0">
                <a:sym typeface="Wingdings"/>
              </a:rPr>
              <a:t> “bias” of AOD of 0.01. 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Bias is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double</a:t>
            </a:r>
            <a:r>
              <a:rPr lang="en-US" dirty="0" smtClean="0">
                <a:sym typeface="Wingdings"/>
              </a:rPr>
              <a:t> for Z=60°.       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Quadruple</a:t>
            </a:r>
            <a:r>
              <a:rPr lang="en-US" dirty="0" smtClean="0">
                <a:sym typeface="Wingdings"/>
              </a:rPr>
              <a:t> for two-way transmission!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Something really weird is happening at 1.24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m </a:t>
            </a:r>
            <a:r>
              <a:rPr lang="en-US" dirty="0" smtClean="0">
                <a:sym typeface="Wingdings"/>
              </a:rPr>
              <a:t>channel</a:t>
            </a:r>
            <a:r>
              <a:rPr lang="en-US" dirty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(big impact on land retrieval)</a:t>
            </a:r>
            <a:endParaRPr lang="en-US" b="1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ym typeface="Wingdings"/>
              </a:rPr>
              <a:t>ACE:  We want to know global AOD to ±0.01?   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Not when we don’t know gas!!!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0699" y="1296935"/>
            <a:ext cx="30238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For Z=0°: </a:t>
            </a:r>
            <a:r>
              <a:rPr lang="en-US" sz="2000" dirty="0" err="1" smtClean="0"/>
              <a:t>T’</a:t>
            </a:r>
            <a:r>
              <a:rPr lang="en-US" sz="2000" baseline="-25000" dirty="0" err="1" smtClean="0"/>
              <a:t>gas</a:t>
            </a:r>
            <a:r>
              <a:rPr lang="en-US" sz="2000" dirty="0" smtClean="0"/>
              <a:t> </a:t>
            </a:r>
            <a:r>
              <a:rPr lang="en-US" sz="2000" dirty="0"/>
              <a:t>≈ 1 + </a:t>
            </a:r>
            <a:r>
              <a:rPr lang="en-US" sz="2000" dirty="0" err="1" smtClean="0">
                <a:latin typeface="Symbol" charset="2"/>
                <a:cs typeface="Symbol" charset="2"/>
              </a:rPr>
              <a:t>t</a:t>
            </a:r>
            <a:r>
              <a:rPr lang="en-US" sz="2000" baseline="-25000" dirty="0" err="1" smtClean="0"/>
              <a:t>gas</a:t>
            </a:r>
            <a:endParaRPr lang="en-US" sz="2000" baseline="-25000" dirty="0" smtClean="0"/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T’</a:t>
            </a:r>
            <a:r>
              <a:rPr lang="en-US" sz="2000" baseline="-25000" dirty="0" err="1" smtClean="0"/>
              <a:t>gas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≈ 0.01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>
                <a:latin typeface="Symbol" charset="2"/>
                <a:cs typeface="Symbol" charset="2"/>
              </a:rPr>
              <a:t>Dr</a:t>
            </a:r>
            <a:r>
              <a:rPr lang="en-US" sz="2000" baseline="30000" dirty="0">
                <a:latin typeface="Symbol" charset="2"/>
                <a:cs typeface="Symbol" charset="2"/>
              </a:rPr>
              <a:t>*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/>
              <a:t>≈ 0.001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52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7540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Radiative</a:t>
            </a:r>
            <a:r>
              <a:rPr lang="en-US" sz="3600" dirty="0" smtClean="0"/>
              <a:t> Transfer </a:t>
            </a:r>
            <a:r>
              <a:rPr lang="en-US" sz="3600" dirty="0" smtClean="0"/>
              <a:t>updates (applied to C5)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0" y="1377950"/>
            <a:ext cx="2921000" cy="497840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Recalculate “center wavelengths” from MODIS filter </a:t>
            </a:r>
            <a:r>
              <a:rPr lang="en-US" sz="2200" dirty="0" smtClean="0"/>
              <a:t>functions, and spectral Rayleigh optical depths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Recalculate gas absorption coefficients and optical depths for 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O, 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, CO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, CH</a:t>
            </a:r>
            <a:r>
              <a:rPr lang="en-US" sz="2200" baseline="-25000" dirty="0"/>
              <a:t>4</a:t>
            </a:r>
            <a:r>
              <a:rPr lang="en-US" sz="2200" dirty="0" smtClean="0"/>
              <a:t>, 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, </a:t>
            </a:r>
            <a:r>
              <a:rPr lang="en-US" sz="2200" dirty="0" err="1" smtClean="0"/>
              <a:t>etc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Extend valid solar zenith angle from 72° to 84°.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>
                <a:solidFill>
                  <a:srgbClr val="FF0000"/>
                </a:solidFill>
              </a:rPr>
              <a:t>Pretty big changes, but they are justified.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 descr="Diff_Counts_528_V6LUT_2013VSC005.Aqua.20080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8" y="863600"/>
            <a:ext cx="6051141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 cloud masking (ocean &amp; 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4900" y="1333500"/>
            <a:ext cx="26797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Retrieve more “heavy smoke” cases</a:t>
            </a:r>
          </a:p>
          <a:p>
            <a:endParaRPr lang="en-US" sz="2200" dirty="0" smtClean="0"/>
          </a:p>
          <a:p>
            <a:r>
              <a:rPr lang="en-US" sz="2200" dirty="0" smtClean="0"/>
              <a:t>Retrieve fewer “thin cirrus” cases</a:t>
            </a:r>
          </a:p>
          <a:p>
            <a:endParaRPr lang="en-US" sz="2200" dirty="0" smtClean="0"/>
          </a:p>
          <a:p>
            <a:r>
              <a:rPr lang="en-US" sz="2200" dirty="0" smtClean="0"/>
              <a:t>Correct assignment of QAC due to clouds</a:t>
            </a:r>
            <a:endParaRPr lang="en-US" sz="2200" dirty="0"/>
          </a:p>
        </p:txBody>
      </p:sp>
      <p:pic>
        <p:nvPicPr>
          <p:cNvPr id="4" name="Picture 3" descr="figur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054100"/>
            <a:ext cx="5956300" cy="5511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8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794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Science: wind </a:t>
            </a:r>
            <a:r>
              <a:rPr lang="en-US" sz="3600" dirty="0" smtClean="0"/>
              <a:t>speed dependence (ocean) </a:t>
            </a:r>
            <a:endParaRPr lang="en-US" sz="3600" dirty="0"/>
          </a:p>
        </p:txBody>
      </p:sp>
      <p:pic>
        <p:nvPicPr>
          <p:cNvPr id="5" name="Picture 4" descr="figure6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762000"/>
            <a:ext cx="3060700" cy="2730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figure6.pn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138" y="901700"/>
            <a:ext cx="3124200" cy="309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3833871"/>
            <a:ext cx="3082038" cy="28876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0" y="1143000"/>
            <a:ext cx="26797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Higher wind speeds </a:t>
            </a:r>
            <a:r>
              <a:rPr lang="en-US" sz="2200" dirty="0" smtClean="0">
                <a:sym typeface="Wingdings"/>
              </a:rPr>
              <a:t> more ocean foam and diffused glitter pattern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Aerosol LUT now calculated for 4 wind speeds </a:t>
            </a:r>
          </a:p>
          <a:p>
            <a:pPr marL="0" indent="0">
              <a:buNone/>
            </a:pPr>
            <a:r>
              <a:rPr lang="en-US" sz="2200" dirty="0" smtClean="0"/>
              <a:t>  (v=2, 6*, 10, 14 m/s)</a:t>
            </a:r>
          </a:p>
          <a:p>
            <a:endParaRPr lang="en-US" sz="2200" dirty="0" smtClean="0"/>
          </a:p>
          <a:p>
            <a:r>
              <a:rPr lang="en-US" sz="2200" dirty="0" smtClean="0"/>
              <a:t>Retrieved AOD reduced when v≥6 </a:t>
            </a:r>
          </a:p>
          <a:p>
            <a:endParaRPr lang="en-US" sz="2200" dirty="0"/>
          </a:p>
          <a:p>
            <a:r>
              <a:rPr lang="en-US" sz="2200" dirty="0" smtClean="0"/>
              <a:t>Reduces AOD near 40° glint mask edges and in “Roaring 40s” of southern Oceans. 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165600" y="2977634"/>
            <a:ext cx="133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granule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5781257"/>
            <a:ext cx="96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day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140" y="4052102"/>
            <a:ext cx="2747360" cy="26693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5781257"/>
            <a:ext cx="125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month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3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67979" y="594043"/>
            <a:ext cx="7607161" cy="6365198"/>
            <a:chOff x="651819" y="92364"/>
            <a:chExt cx="7607161" cy="6673273"/>
          </a:xfrm>
        </p:grpSpPr>
        <p:grpSp>
          <p:nvGrpSpPr>
            <p:cNvPr id="2" name="Group 1"/>
            <p:cNvGrpSpPr/>
            <p:nvPr/>
          </p:nvGrpSpPr>
          <p:grpSpPr>
            <a:xfrm>
              <a:off x="1812636" y="92364"/>
              <a:ext cx="5726546" cy="6673273"/>
              <a:chOff x="1812636" y="92364"/>
              <a:chExt cx="5726546" cy="66732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12636" y="92364"/>
                <a:ext cx="5726546" cy="667327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1009" y="2488232"/>
                <a:ext cx="592281" cy="62965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5273" y="3555997"/>
                <a:ext cx="617254" cy="60603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1455" y="3238501"/>
                <a:ext cx="554181" cy="71940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3924" y="927307"/>
                <a:ext cx="543989" cy="68905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7828" y="4242847"/>
                <a:ext cx="592281" cy="626288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21726" y="676566"/>
                <a:ext cx="536863" cy="6684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7828" y="448584"/>
                <a:ext cx="490682" cy="651906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6428510" y="310460"/>
              <a:ext cx="16361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Lorraine Remer 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(UMBC)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19388" y="2278960"/>
              <a:ext cx="1439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Pawan</a:t>
              </a:r>
              <a:r>
                <a:rPr lang="en-US" dirty="0" smtClean="0">
                  <a:solidFill>
                    <a:srgbClr val="FF0000"/>
                  </a:solidFill>
                </a:rPr>
                <a:t> Gupta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(USRA)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03290" y="4545969"/>
              <a:ext cx="1025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Rob Levy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(GSFC)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1819" y="3232831"/>
              <a:ext cx="16081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Leigh </a:t>
              </a:r>
              <a:r>
                <a:rPr lang="en-US" dirty="0" err="1" smtClean="0">
                  <a:solidFill>
                    <a:srgbClr val="FF0000"/>
                  </a:solidFill>
                </a:rPr>
                <a:t>Munchak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(SSAI)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7054" y="918898"/>
              <a:ext cx="1504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Shana </a:t>
              </a:r>
              <a:r>
                <a:rPr lang="en-US" dirty="0" err="1" smtClean="0">
                  <a:solidFill>
                    <a:srgbClr val="FF0000"/>
                  </a:solidFill>
                </a:rPr>
                <a:t>Mattoo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(SSAI)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82106" y="5593029"/>
              <a:ext cx="16131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Falguni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Patadia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(USRA)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8834" y="92364"/>
              <a:ext cx="15122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Rich </a:t>
              </a:r>
              <a:r>
                <a:rPr lang="en-US" dirty="0" err="1" smtClean="0">
                  <a:solidFill>
                    <a:srgbClr val="FF0000"/>
                  </a:solidFill>
                </a:rPr>
                <a:t>Kleidman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(SSAI)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384274" y="-60758"/>
            <a:ext cx="7540526" cy="7477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</a:rPr>
              <a:t>Starring</a:t>
            </a:r>
            <a:r>
              <a:rPr lang="en-US" sz="3600" dirty="0" smtClean="0"/>
              <a:t>: The “Dark Target” Aerosol Team</a:t>
            </a:r>
            <a:endParaRPr lang="en-US" sz="3600" dirty="0"/>
          </a:p>
        </p:txBody>
      </p:sp>
      <p:sp>
        <p:nvSpPr>
          <p:cNvPr id="38" name="Rectangle 37"/>
          <p:cNvSpPr/>
          <p:nvPr/>
        </p:nvSpPr>
        <p:spPr>
          <a:xfrm>
            <a:off x="7315200" y="687592"/>
            <a:ext cx="18288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Disclaimer: </a:t>
            </a:r>
            <a:r>
              <a:rPr lang="en-US" i="1" dirty="0"/>
              <a:t> Lorraine is </a:t>
            </a:r>
            <a:r>
              <a:rPr lang="en-US" i="1" dirty="0" smtClean="0"/>
              <a:t>an renegade superhero. She receives no </a:t>
            </a:r>
            <a:r>
              <a:rPr lang="en-US" i="1" dirty="0"/>
              <a:t>financial contribution from the MODIS aerosol group, and </a:t>
            </a:r>
            <a:r>
              <a:rPr lang="en-US" i="1" dirty="0" smtClean="0"/>
              <a:t>does </a:t>
            </a:r>
            <a:r>
              <a:rPr lang="en-US" i="1" dirty="0"/>
              <a:t>not </a:t>
            </a:r>
            <a:r>
              <a:rPr lang="en-US" i="1" dirty="0" smtClean="0"/>
              <a:t>in </a:t>
            </a:r>
            <a:r>
              <a:rPr lang="en-US" i="1" dirty="0"/>
              <a:t>any way "influence the government on this particular matter on behalf </a:t>
            </a:r>
            <a:r>
              <a:rPr lang="en-US" i="1" dirty="0" smtClean="0"/>
              <a:t>of </a:t>
            </a:r>
            <a:r>
              <a:rPr lang="en-US" i="1" dirty="0"/>
              <a:t>UMBC".  </a:t>
            </a:r>
            <a:endParaRPr lang="en-US" i="1" dirty="0" smtClean="0"/>
          </a:p>
          <a:p>
            <a:pPr algn="ctr"/>
            <a:endParaRPr lang="en-US" i="1" dirty="0" smtClean="0"/>
          </a:p>
          <a:p>
            <a:pPr algn="ctr"/>
            <a:r>
              <a:rPr lang="en-US" sz="1400" i="1" dirty="0" smtClean="0"/>
              <a:t>Telling </a:t>
            </a:r>
            <a:r>
              <a:rPr lang="en-US" sz="1400" i="1" dirty="0"/>
              <a:t>Rob what to do, on a personal level, is perfectly </a:t>
            </a:r>
            <a:r>
              <a:rPr lang="en-US" sz="1400" i="1" dirty="0" smtClean="0"/>
              <a:t>legal</a:t>
            </a:r>
            <a:r>
              <a:rPr lang="en-US" sz="1400" i="1" dirty="0"/>
              <a:t>.  That's just female-male communication.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41884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08312"/>
          </a:xfrm>
        </p:spPr>
        <p:txBody>
          <a:bodyPr>
            <a:normAutofit/>
          </a:bodyPr>
          <a:lstStyle/>
          <a:p>
            <a:r>
              <a:rPr lang="en-US" dirty="0" smtClean="0"/>
              <a:t>Quality Confidence “definitions”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6700" y="1358900"/>
            <a:ext cx="3797300" cy="47371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Old (C5):  Quality assurance depends on success of a retrieval solution.  If aerosol signal is too small, then do not include in daily/monthly statistics. </a:t>
            </a:r>
          </a:p>
          <a:p>
            <a:r>
              <a:rPr lang="en-US" sz="2400" dirty="0" smtClean="0"/>
              <a:t>New (C6) : Sometimes signal is small, but we are confident that it is small. Include in daily/monthly statistics.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612"/>
            <a:ext cx="5567279" cy="4920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300" y="6248400"/>
            <a:ext cx="7299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- But “major” influence on estimating regional and global mean AOD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7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810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Major bug fix: surface reflectance relationship to </a:t>
            </a:r>
            <a:r>
              <a:rPr lang="en-US" sz="3600" dirty="0" err="1" smtClean="0"/>
              <a:t>NDVI_swir</a:t>
            </a:r>
            <a:r>
              <a:rPr lang="en-US" sz="3600" dirty="0" smtClean="0"/>
              <a:t>	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0" y="1271155"/>
            <a:ext cx="2679700" cy="5257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Coding error from C5 continued to C6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Surface reflectance dependence on </a:t>
            </a:r>
            <a:r>
              <a:rPr lang="en-US" sz="2200" dirty="0" err="1" smtClean="0"/>
              <a:t>NDVI_swir</a:t>
            </a:r>
            <a:r>
              <a:rPr lang="en-US" sz="2200" dirty="0" smtClean="0"/>
              <a:t> was reversed</a:t>
            </a:r>
          </a:p>
          <a:p>
            <a:endParaRPr lang="en-US" sz="2200" dirty="0"/>
          </a:p>
          <a:p>
            <a:r>
              <a:rPr lang="en-US" sz="2200" dirty="0" smtClean="0"/>
              <a:t>New: Reduces super-high bias for semi-arid regions. 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38" y="1981200"/>
            <a:ext cx="3120705" cy="3429000"/>
          </a:xfrm>
          <a:prstGeom prst="rect">
            <a:avLst/>
          </a:prstGeom>
        </p:spPr>
      </p:pic>
      <p:pic>
        <p:nvPicPr>
          <p:cNvPr id="4" name="Picture 3" descr="Diff_Counts_874VS863.Aqua.20080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500" y="1271155"/>
            <a:ext cx="2910660" cy="241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iff_Counts_874VS863.Aqua.200807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3758757"/>
            <a:ext cx="2641600" cy="2597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374650" y="5905500"/>
            <a:ext cx="1638300" cy="228600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92200" y="2743200"/>
            <a:ext cx="1638300" cy="228600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30300" y="2400300"/>
            <a:ext cx="1638300" cy="228600"/>
          </a:xfrm>
          <a:prstGeom prst="ellipse">
            <a:avLst/>
          </a:prstGeom>
          <a:noFill/>
          <a:ln w="127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4650" y="6178673"/>
            <a:ext cx="273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labels were reversed</a:t>
            </a:r>
          </a:p>
          <a:p>
            <a:r>
              <a:rPr lang="en-US" dirty="0" smtClean="0"/>
              <a:t>Resulting in coding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5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3007846" cy="227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036" y="25265"/>
            <a:ext cx="2648555" cy="215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998" y="56444"/>
            <a:ext cx="2644333" cy="2141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606" y="2268932"/>
            <a:ext cx="2625725" cy="216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963" y="4611377"/>
            <a:ext cx="2700628" cy="2246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998" y="4611377"/>
            <a:ext cx="2610554" cy="2127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1036" y="2268933"/>
            <a:ext cx="2670763" cy="2165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09" y="1872467"/>
            <a:ext cx="3145361" cy="2562011"/>
          </a:xfrm>
          <a:prstGeom prst="rect">
            <a:avLst/>
          </a:prstGeom>
        </p:spPr>
      </p:pic>
      <p:sp>
        <p:nvSpPr>
          <p:cNvPr id="14" name="Line 81"/>
          <p:cNvSpPr>
            <a:spLocks noChangeShapeType="1"/>
          </p:cNvSpPr>
          <p:nvPr/>
        </p:nvSpPr>
        <p:spPr bwMode="auto">
          <a:xfrm flipV="1">
            <a:off x="2770717" y="1604434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5" name="Line 81"/>
          <p:cNvSpPr>
            <a:spLocks noChangeShapeType="1"/>
          </p:cNvSpPr>
          <p:nvPr/>
        </p:nvSpPr>
        <p:spPr bwMode="auto">
          <a:xfrm flipV="1">
            <a:off x="5717641" y="1649602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auto">
          <a:xfrm>
            <a:off x="6593941" y="1989668"/>
            <a:ext cx="0" cy="5926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7" name="Line 81"/>
          <p:cNvSpPr>
            <a:spLocks noChangeShapeType="1"/>
          </p:cNvSpPr>
          <p:nvPr/>
        </p:nvSpPr>
        <p:spPr bwMode="auto">
          <a:xfrm>
            <a:off x="6499215" y="4315044"/>
            <a:ext cx="0" cy="5926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8" name="Line 81"/>
          <p:cNvSpPr>
            <a:spLocks noChangeShapeType="1"/>
          </p:cNvSpPr>
          <p:nvPr/>
        </p:nvSpPr>
        <p:spPr bwMode="auto">
          <a:xfrm flipH="1">
            <a:off x="5717641" y="5404556"/>
            <a:ext cx="78157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9" name="Line 81"/>
          <p:cNvSpPr>
            <a:spLocks noChangeShapeType="1"/>
          </p:cNvSpPr>
          <p:nvPr/>
        </p:nvSpPr>
        <p:spPr bwMode="auto">
          <a:xfrm flipV="1">
            <a:off x="5889615" y="4315044"/>
            <a:ext cx="0" cy="6461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315044"/>
            <a:ext cx="3318170" cy="25197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79333" y="25265"/>
            <a:ext cx="145344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/>
              <a:t>New INPUTS   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81345" y="-5779"/>
            <a:ext cx="168142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New GAS and LUT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881345" y="2203886"/>
            <a:ext cx="165629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Switch </a:t>
            </a:r>
            <a:r>
              <a:rPr lang="en-US" dirty="0" err="1" smtClean="0"/>
              <a:t>NDVI_swir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97902" y="4571654"/>
            <a:ext cx="197143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Add wind speed dep.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12443" y="4515210"/>
            <a:ext cx="216946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Fix cirrus bug over land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00088" y="2198376"/>
            <a:ext cx="184699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Degrade coastal QA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868" y="3959563"/>
            <a:ext cx="3043800" cy="420730"/>
          </a:xfrm>
          <a:prstGeom prst="rect">
            <a:avLst/>
          </a:prstGeom>
        </p:spPr>
      </p:pic>
      <p:sp>
        <p:nvSpPr>
          <p:cNvPr id="20" name="Line 81"/>
          <p:cNvSpPr>
            <a:spLocks noChangeShapeType="1"/>
          </p:cNvSpPr>
          <p:nvPr/>
        </p:nvSpPr>
        <p:spPr bwMode="auto">
          <a:xfrm flipH="1" flipV="1">
            <a:off x="3007846" y="4134555"/>
            <a:ext cx="60459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195" y="6439355"/>
            <a:ext cx="2872596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4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3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 from </a:t>
            </a:r>
            <a:r>
              <a:rPr lang="en-US" sz="3600" b="1" i="1" dirty="0" smtClean="0"/>
              <a:t>ALL</a:t>
            </a:r>
            <a:r>
              <a:rPr lang="en-US" sz="3600" dirty="0" smtClean="0"/>
              <a:t> changes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47742"/>
            <a:ext cx="8229600" cy="1210258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lower </a:t>
            </a:r>
            <a:r>
              <a:rPr lang="en-US" sz="2000" dirty="0" smtClean="0">
                <a:solidFill>
                  <a:srgbClr val="0000FF"/>
                </a:solidFill>
              </a:rPr>
              <a:t>AOD over ocean, but significantly lower over southern oceans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Higher AOD over </a:t>
            </a:r>
            <a:r>
              <a:rPr lang="en-US" sz="2000" dirty="0" smtClean="0">
                <a:solidFill>
                  <a:srgbClr val="FF0000"/>
                </a:solidFill>
              </a:rPr>
              <a:t>most land</a:t>
            </a:r>
            <a:r>
              <a:rPr lang="en-US" sz="2000" dirty="0" smtClean="0">
                <a:solidFill>
                  <a:srgbClr val="FF0000"/>
                </a:solidFill>
              </a:rPr>
              <a:t>, but </a:t>
            </a:r>
            <a:r>
              <a:rPr lang="en-US" sz="2000" dirty="0" smtClean="0">
                <a:solidFill>
                  <a:srgbClr val="FF0000"/>
                </a:solidFill>
              </a:rPr>
              <a:t>lower in semi-arid regions.</a:t>
            </a:r>
          </a:p>
          <a:p>
            <a:pPr lvl="1"/>
            <a:r>
              <a:rPr lang="en-US" sz="2000" dirty="0" smtClean="0"/>
              <a:t>Changes in decisions to retrieve (see Aral sea).  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Diff_Counts_874VS051.Aqua.2008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908313"/>
            <a:ext cx="5334000" cy="445108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34100" y="3568700"/>
            <a:ext cx="304800" cy="266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00900" y="3506568"/>
            <a:ext cx="1803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Decisions about land/sea/coastal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00900" y="4471768"/>
            <a:ext cx="1803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Higher zenith angle valid</a:t>
            </a:r>
            <a:endParaRPr lang="en-US" dirty="0"/>
          </a:p>
        </p:txBody>
      </p:sp>
      <p:sp>
        <p:nvSpPr>
          <p:cNvPr id="10" name="Line 81"/>
          <p:cNvSpPr>
            <a:spLocks noChangeShapeType="1"/>
          </p:cNvSpPr>
          <p:nvPr/>
        </p:nvSpPr>
        <p:spPr bwMode="auto">
          <a:xfrm flipH="1">
            <a:off x="6438900" y="37211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1" name="Line 81"/>
          <p:cNvSpPr>
            <a:spLocks noChangeShapeType="1"/>
          </p:cNvSpPr>
          <p:nvPr/>
        </p:nvSpPr>
        <p:spPr bwMode="auto">
          <a:xfrm flipH="1" flipV="1">
            <a:off x="6591300" y="4610100"/>
            <a:ext cx="6096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3000" y="3587750"/>
            <a:ext cx="406400" cy="2667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4000" y="3474134"/>
            <a:ext cx="14351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NDVI switch</a:t>
            </a:r>
            <a:endParaRPr lang="en-US" dirty="0"/>
          </a:p>
        </p:txBody>
      </p:sp>
      <p:sp>
        <p:nvSpPr>
          <p:cNvPr id="14" name="Line 81"/>
          <p:cNvSpPr>
            <a:spLocks noChangeShapeType="1"/>
          </p:cNvSpPr>
          <p:nvPr/>
        </p:nvSpPr>
        <p:spPr bwMode="auto">
          <a:xfrm flipV="1">
            <a:off x="1689100" y="3721100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8900" y="4152899"/>
            <a:ext cx="14351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Mostly wind speed upgrades</a:t>
            </a:r>
            <a:endParaRPr lang="en-US" dirty="0"/>
          </a:p>
        </p:txBody>
      </p:sp>
      <p:sp>
        <p:nvSpPr>
          <p:cNvPr id="16" name="Line 81"/>
          <p:cNvSpPr>
            <a:spLocks noChangeShapeType="1"/>
          </p:cNvSpPr>
          <p:nvPr/>
        </p:nvSpPr>
        <p:spPr bwMode="auto">
          <a:xfrm flipV="1">
            <a:off x="1524000" y="4471768"/>
            <a:ext cx="723900" cy="2399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7" name="Line 81"/>
          <p:cNvSpPr>
            <a:spLocks noChangeShapeType="1"/>
          </p:cNvSpPr>
          <p:nvPr/>
        </p:nvSpPr>
        <p:spPr bwMode="auto">
          <a:xfrm flipH="1">
            <a:off x="6972300" y="16002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" tIns="1" rIns="1" bIns="1" anchor="ctr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00900" y="1746934"/>
            <a:ext cx="1803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Version 6.0.27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9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>
            <a:noAutofit/>
          </a:bodyPr>
          <a:lstStyle/>
          <a:p>
            <a:r>
              <a:rPr lang="en-US" sz="3600" dirty="0" smtClean="0"/>
              <a:t>Preliminary “validation” of C6</a:t>
            </a:r>
            <a:br>
              <a:rPr lang="en-US" sz="3600" dirty="0" smtClean="0"/>
            </a:br>
            <a:r>
              <a:rPr lang="en-US" sz="3600" dirty="0" smtClean="0"/>
              <a:t>6 months testing (on Aqua)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4203"/>
            <a:ext cx="8382000" cy="105727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No dramatic changes, but 10-20% more valid collocations with AERONET </a:t>
            </a:r>
          </a:p>
          <a:p>
            <a:r>
              <a:rPr lang="en-US" sz="2200" dirty="0" smtClean="0"/>
              <a:t>C6 algorithm has slightly better (68% </a:t>
            </a:r>
            <a:r>
              <a:rPr lang="en-US" sz="2200" dirty="0" err="1" smtClean="0"/>
              <a:t>vs</a:t>
            </a:r>
            <a:r>
              <a:rPr lang="en-US" sz="2200" dirty="0" smtClean="0"/>
              <a:t> 64%) retrieved over ocean</a:t>
            </a:r>
            <a:endParaRPr lang="en-US" sz="2200" dirty="0"/>
          </a:p>
          <a:p>
            <a:r>
              <a:rPr lang="en-US" sz="2200" dirty="0" smtClean="0"/>
              <a:t>C6 will have more of a high bias over land, but slightly better correlation. </a:t>
            </a:r>
            <a:endParaRPr lang="en-US" sz="2200" dirty="0"/>
          </a:p>
        </p:txBody>
      </p:sp>
      <p:pic>
        <p:nvPicPr>
          <p:cNvPr id="4" name="Picture 3" descr="Macintosh HD:Users:levy:MyFiles:MODIS_V6_Develop:C6_Intro_Paper:MAPSS_C005_C006_Ocean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700" y="1219200"/>
            <a:ext cx="44958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levy:MyFiles:MODIS_V6_Develop:C6_Intro_Paper:MAPSS_C005_C006_Land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1130300"/>
            <a:ext cx="42799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96977" y="4514334"/>
            <a:ext cx="93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QAC = 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54677" y="4482068"/>
            <a:ext cx="98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QAC ≥  </a:t>
            </a:r>
            <a:r>
              <a:rPr lang="en-US" dirty="0"/>
              <a:t>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542"/>
            <a:ext cx="7772400" cy="99774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C5: Trends Terra ≠ Aqua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496645" name="Rectangle 5"/>
          <p:cNvSpPr>
            <a:spLocks noChangeArrowheads="1"/>
          </p:cNvSpPr>
          <p:nvPr/>
        </p:nvSpPr>
        <p:spPr bwMode="auto">
          <a:xfrm>
            <a:off x="232271" y="5429917"/>
            <a:ext cx="8806458" cy="109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/>
              <a:t>Over land, </a:t>
            </a: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i="1" dirty="0">
                <a:solidFill>
                  <a:srgbClr val="000000"/>
                </a:solidFill>
              </a:rPr>
              <a:t>decreases </a:t>
            </a:r>
            <a:r>
              <a:rPr lang="en-US" sz="2400" dirty="0">
                <a:solidFill>
                  <a:srgbClr val="000000"/>
                </a:solidFill>
              </a:rPr>
              <a:t>(-0.04/decade),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i="1" dirty="0">
                <a:solidFill>
                  <a:srgbClr val="000000"/>
                </a:solidFill>
              </a:rPr>
              <a:t>constant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dirty="0" smtClean="0">
                <a:solidFill>
                  <a:srgbClr val="000000"/>
                </a:solidFill>
              </a:rPr>
              <a:t>/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dirty="0">
                <a:solidFill>
                  <a:srgbClr val="000000"/>
                </a:solidFill>
              </a:rPr>
              <a:t>divergence is the same everywhere on the globe</a:t>
            </a:r>
            <a:r>
              <a:rPr lang="en-US" sz="2400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Artificial Terra trend traced to degrading of Terra’s calibration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6" name="Picture 1028" descr="TerraAquaDiff_TimeSer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9401" y="1402301"/>
            <a:ext cx="3134599" cy="321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MonthlyA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270" y="1016286"/>
            <a:ext cx="5618587" cy="41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C6: Impact of New Terra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34000"/>
            <a:ext cx="7791450" cy="13128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Main impacts over land</a:t>
            </a:r>
          </a:p>
          <a:p>
            <a:pPr lvl="1"/>
            <a:r>
              <a:rPr lang="en-US" sz="2000" dirty="0" smtClean="0"/>
              <a:t>Global increase by 0.02 (for this particular month)</a:t>
            </a:r>
          </a:p>
          <a:p>
            <a:r>
              <a:rPr lang="en-US" sz="2400" dirty="0" smtClean="0"/>
              <a:t>Impact over ocean is small</a:t>
            </a:r>
          </a:p>
          <a:p>
            <a:pPr lvl="1"/>
            <a:r>
              <a:rPr lang="en-US" sz="2000" dirty="0" smtClean="0"/>
              <a:t>Global increase by 0.004 (for this particular month) </a:t>
            </a:r>
            <a:endParaRPr lang="en-US" sz="2000" dirty="0"/>
          </a:p>
        </p:txBody>
      </p:sp>
      <p:pic>
        <p:nvPicPr>
          <p:cNvPr id="4" name="Picture 3" descr="Macintosh HD:Users:levy:MyFiles:MODIS_V6_Develop:C6_Intro_Paper:For_C6_Intro_Paper:Monthly_QA_Means_fromL2:MapPlots:Diff_L2_Counts_Map_c_6011_C6L1BVS6011_C5L1B.Terra.200807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117600"/>
            <a:ext cx="8623300" cy="3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24700" y="5461158"/>
            <a:ext cx="193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Jack </a:t>
            </a:r>
            <a:r>
              <a:rPr lang="en-US" dirty="0" err="1" smtClean="0"/>
              <a:t>Xiong</a:t>
            </a:r>
            <a:r>
              <a:rPr lang="en-US" dirty="0" smtClean="0"/>
              <a:t>, </a:t>
            </a:r>
            <a:r>
              <a:rPr lang="en-US" dirty="0" err="1" smtClean="0"/>
              <a:t>Junqing</a:t>
            </a:r>
            <a:r>
              <a:rPr lang="en-US" dirty="0" smtClean="0"/>
              <a:t> Sun and MCST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1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od_land_nandan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1208240"/>
            <a:ext cx="6692900" cy="3693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5" y="198437"/>
            <a:ext cx="8229600" cy="933603"/>
          </a:xfrm>
          <a:solidFill>
            <a:srgbClr val="EEECE0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C6: Impact of new calibration on trend?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4933008"/>
            <a:ext cx="82125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6 months processed with same dark-target aerosol algorithms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Terra (T) </a:t>
            </a:r>
            <a:r>
              <a:rPr lang="en-US" sz="2400" dirty="0" smtClean="0"/>
              <a:t>now </a:t>
            </a:r>
            <a:r>
              <a:rPr lang="en-US" sz="2400" dirty="0" smtClean="0"/>
              <a:t>“in sync” with Aqua (A) time series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(Terra-Aqua) offset remains 0.01 (ocean) and 0.015 (land)</a:t>
            </a: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New calibration 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/>
              <a:t>Terra/Aqua divergence removed for C006! </a:t>
            </a:r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141642" y="1913105"/>
            <a:ext cx="311285" cy="19130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449684" y="1631227"/>
            <a:ext cx="2991580" cy="28187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441264" y="1631228"/>
            <a:ext cx="323736" cy="78177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65000" y="1913105"/>
            <a:ext cx="994575" cy="49989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759576" y="1913106"/>
            <a:ext cx="337726" cy="52846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795433" y="2373832"/>
            <a:ext cx="964143" cy="421232"/>
          </a:xfrm>
          <a:prstGeom prst="line">
            <a:avLst/>
          </a:prstGeom>
          <a:ln w="28575" cmpd="sng"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  <a:gs pos="99000">
                  <a:srgbClr val="FF0000"/>
                </a:gs>
              </a:gsLst>
              <a:lin ang="0" scaled="1"/>
              <a:tileRect/>
            </a:gra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205142" y="2283883"/>
            <a:ext cx="311285" cy="191302"/>
          </a:xfrm>
          <a:prstGeom prst="line">
            <a:avLst/>
          </a:prstGeom>
          <a:ln w="28575" cmpd="sng">
            <a:solidFill>
              <a:srgbClr val="06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602084" y="1892998"/>
            <a:ext cx="2829713" cy="390886"/>
          </a:xfrm>
          <a:prstGeom prst="line">
            <a:avLst/>
          </a:prstGeom>
          <a:ln w="28575" cmpd="sng">
            <a:solidFill>
              <a:srgbClr val="06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431797" y="1892998"/>
            <a:ext cx="333203" cy="902066"/>
          </a:xfrm>
          <a:prstGeom prst="line">
            <a:avLst/>
          </a:prstGeom>
          <a:ln w="28575" cmpd="sng">
            <a:solidFill>
              <a:srgbClr val="06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6759576" y="2373832"/>
            <a:ext cx="337727" cy="556797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138399" y="1913105"/>
            <a:ext cx="314528" cy="279584"/>
          </a:xfrm>
          <a:prstGeom prst="line">
            <a:avLst/>
          </a:prstGeom>
          <a:ln>
            <a:solidFill>
              <a:srgbClr val="25F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52927" y="1913105"/>
            <a:ext cx="2988337" cy="224728"/>
          </a:xfrm>
          <a:prstGeom prst="line">
            <a:avLst/>
          </a:prstGeom>
          <a:ln>
            <a:solidFill>
              <a:srgbClr val="25F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445498" y="2142505"/>
            <a:ext cx="320492" cy="772142"/>
          </a:xfrm>
          <a:prstGeom prst="line">
            <a:avLst/>
          </a:prstGeom>
          <a:ln>
            <a:solidFill>
              <a:srgbClr val="25F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761757" y="2876550"/>
            <a:ext cx="997820" cy="571500"/>
          </a:xfrm>
          <a:prstGeom prst="line">
            <a:avLst/>
          </a:prstGeom>
          <a:ln>
            <a:solidFill>
              <a:srgbClr val="25F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6759575" y="3448051"/>
            <a:ext cx="337728" cy="603249"/>
          </a:xfrm>
          <a:prstGeom prst="line">
            <a:avLst/>
          </a:prstGeom>
          <a:ln>
            <a:solidFill>
              <a:srgbClr val="25F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983372" y="18160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264070" y="13842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22673" y="220455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580772" y="16488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23225" y="21552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317431" y="168690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96072" y="20043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290798" y="17510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89470" y="193263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72863" y="279617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580772" y="319816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86726" y="383757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T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090931" y="227540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A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423757" y="2101907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A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702490" y="252847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A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402119" y="164675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5FC00"/>
                </a:solidFill>
              </a:rPr>
              <a:t>A</a:t>
            </a:r>
            <a:endParaRPr lang="en-US" sz="2400" dirty="0">
              <a:solidFill>
                <a:srgbClr val="25FC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138399" y="3422074"/>
            <a:ext cx="215681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5FC00"/>
                </a:solidFill>
              </a:rPr>
              <a:t>Old Calibration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New calibration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999178" y="263629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673076" y="203610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for C6 Level 2?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1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8350" y="183146"/>
            <a:ext cx="8229600" cy="937380"/>
          </a:xfrm>
          <a:prstGeom prst="rect">
            <a:avLst/>
          </a:prstGeom>
          <a:solidFill>
            <a:srgbClr val="EEECE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New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Diagnostic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SDSs</a:t>
            </a:r>
          </a:p>
        </p:txBody>
      </p:sp>
      <p:pic>
        <p:nvPicPr>
          <p:cNvPr id="7" name="Picture 6" descr="003.0720.rgb14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87469" y="2412739"/>
            <a:ext cx="2717800" cy="2514600"/>
          </a:xfrm>
          <a:prstGeom prst="rect">
            <a:avLst/>
          </a:prstGeom>
        </p:spPr>
      </p:pic>
      <p:pic>
        <p:nvPicPr>
          <p:cNvPr id="8" name="Picture 7" descr="figure10_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1020687"/>
            <a:ext cx="2768600" cy="2768600"/>
          </a:xfrm>
          <a:prstGeom prst="rect">
            <a:avLst/>
          </a:prstGeom>
        </p:spPr>
      </p:pic>
      <p:pic>
        <p:nvPicPr>
          <p:cNvPr id="9" name="Picture 8" descr="figure10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69" y="1020687"/>
            <a:ext cx="2778429" cy="2778429"/>
          </a:xfrm>
          <a:prstGeom prst="rect">
            <a:avLst/>
          </a:prstGeom>
        </p:spPr>
      </p:pic>
      <p:pic>
        <p:nvPicPr>
          <p:cNvPr id="10" name="Picture 9" descr="figure10_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9" y="3799116"/>
            <a:ext cx="2925700" cy="2925700"/>
          </a:xfrm>
          <a:prstGeom prst="rect">
            <a:avLst/>
          </a:prstGeom>
        </p:spPr>
      </p:pic>
      <p:pic>
        <p:nvPicPr>
          <p:cNvPr id="11" name="Picture 10" descr="figure10_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00" y="3956216"/>
            <a:ext cx="2768599" cy="27685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4" y="1125900"/>
            <a:ext cx="8289826" cy="33318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5400" dirty="0" smtClean="0"/>
              <a:t>When we last saw our motley gang of heroes… 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06474" y="4540981"/>
            <a:ext cx="8605640" cy="193918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(Scenes from Season II)</a:t>
            </a:r>
          </a:p>
          <a:p>
            <a:r>
              <a:rPr lang="en-US" sz="4000" dirty="0" err="1" smtClean="0">
                <a:solidFill>
                  <a:srgbClr val="000000"/>
                </a:solidFill>
              </a:rPr>
              <a:t>AeroCenter</a:t>
            </a:r>
            <a:r>
              <a:rPr lang="en-US" sz="4000" dirty="0" smtClean="0">
                <a:solidFill>
                  <a:srgbClr val="000000"/>
                </a:solidFill>
              </a:rPr>
              <a:t> update: May 2012 </a:t>
            </a:r>
            <a:endParaRPr lang="en-US" sz="4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7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8350" y="183146"/>
            <a:ext cx="8229600" cy="937380"/>
          </a:xfrm>
          <a:prstGeom prst="rect">
            <a:avLst/>
          </a:prstGeom>
          <a:solidFill>
            <a:srgbClr val="EEECE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Cloud and Aerosol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SDSs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20118" y="5317559"/>
            <a:ext cx="4040188" cy="83818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500 meter resolution cloud mask used in aerosol retrieval. Can be (at times, significantly) different than MOD35</a:t>
            </a:r>
            <a:endParaRPr lang="en-US" dirty="0"/>
          </a:p>
        </p:txBody>
      </p:sp>
      <p:pic>
        <p:nvPicPr>
          <p:cNvPr id="18" name="Content Placeholder 17" descr="figure14_a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5" r="-1125"/>
          <a:stretch>
            <a:fillRect/>
          </a:stretch>
        </p:blipFill>
        <p:spPr>
          <a:xfrm>
            <a:off x="642606" y="1127286"/>
            <a:ext cx="3918385" cy="3951288"/>
          </a:xfrm>
        </p:spPr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746998" y="5382454"/>
            <a:ext cx="4041775" cy="71766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Number of pixels between an aerosol retrieval and the closest cloud. Not thoroughly validated yet.</a:t>
            </a:r>
            <a:endParaRPr lang="en-US" dirty="0"/>
          </a:p>
        </p:txBody>
      </p:sp>
      <p:pic>
        <p:nvPicPr>
          <p:cNvPr id="19" name="Content Placeholder 18" descr="figure14_b.pn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5" r="-1145"/>
          <a:stretch>
            <a:fillRect/>
          </a:stretch>
        </p:blipFill>
        <p:spPr>
          <a:xfrm>
            <a:off x="4654295" y="1127286"/>
            <a:ext cx="4041775" cy="39512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4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2-05-31 at 10.53.1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87" y="3407247"/>
            <a:ext cx="3692561" cy="3185319"/>
          </a:xfrm>
          <a:prstGeom prst="rect">
            <a:avLst/>
          </a:prstGeom>
        </p:spPr>
      </p:pic>
      <p:pic>
        <p:nvPicPr>
          <p:cNvPr id="16" name="Picture 15" descr="Screen shot 2012-05-31 at 10.10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67" y="3294106"/>
            <a:ext cx="2949519" cy="29246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79389" y="3294106"/>
            <a:ext cx="2326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DeepDark</a:t>
            </a:r>
            <a:r>
              <a:rPr lang="en-US" sz="1600" b="1" dirty="0" smtClean="0"/>
              <a:t> Algorithm Flag</a:t>
            </a:r>
            <a:endParaRPr lang="en-US" sz="1600" b="1" dirty="0"/>
          </a:p>
        </p:txBody>
      </p:sp>
      <p:pic>
        <p:nvPicPr>
          <p:cNvPr id="33" name="Picture 32" descr="aod_colorba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51" y="5896927"/>
            <a:ext cx="4794005" cy="79022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219200" y="2031999"/>
            <a:ext cx="304800" cy="262467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184640" y="3316552"/>
            <a:ext cx="25034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DeepDark</a:t>
            </a:r>
            <a:r>
              <a:rPr lang="en-US" sz="1600" b="1" dirty="0" smtClean="0"/>
              <a:t> 550 nm AOD</a:t>
            </a:r>
            <a:endParaRPr lang="en-US" sz="1600" b="1" dirty="0"/>
          </a:p>
        </p:txBody>
      </p:sp>
      <p:pic>
        <p:nvPicPr>
          <p:cNvPr id="18" name="Picture 17" descr="021.1340.rgb14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86" y="748424"/>
            <a:ext cx="2641600" cy="23488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3509" y="363703"/>
            <a:ext cx="257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Jan 21 2010 at 13:40 UTC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43300" y="832321"/>
            <a:ext cx="4957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Dark</a:t>
            </a:r>
            <a:r>
              <a:rPr lang="en-US" sz="2000" b="1" dirty="0" smtClean="0">
                <a:solidFill>
                  <a:srgbClr val="000000"/>
                </a:solidFill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</a:rPr>
              <a:t>bright</a:t>
            </a:r>
            <a:r>
              <a:rPr lang="en-US" sz="2000" b="1" dirty="0" smtClean="0">
                <a:solidFill>
                  <a:srgbClr val="000000"/>
                </a:solidFill>
              </a:rPr>
              <a:t>, and </a:t>
            </a:r>
            <a:r>
              <a:rPr lang="en-US" sz="2000" b="1" dirty="0" smtClean="0">
                <a:solidFill>
                  <a:srgbClr val="FF00FF"/>
                </a:solidFill>
              </a:rPr>
              <a:t>transitional</a:t>
            </a:r>
            <a:r>
              <a:rPr lang="en-US" sz="2000" b="1" dirty="0" smtClean="0">
                <a:solidFill>
                  <a:srgbClr val="000000"/>
                </a:solidFill>
              </a:rPr>
              <a:t> regions are identified by monthly mean NDVI</a:t>
            </a:r>
            <a:endParaRPr lang="en-US" sz="20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In</a:t>
            </a:r>
            <a:r>
              <a:rPr lang="en-US" sz="2000" b="1" dirty="0" smtClean="0">
                <a:solidFill>
                  <a:srgbClr val="008000"/>
                </a:solidFill>
              </a:rPr>
              <a:t> Dark </a:t>
            </a:r>
            <a:r>
              <a:rPr lang="en-US" sz="2000" b="1" dirty="0" smtClean="0">
                <a:solidFill>
                  <a:srgbClr val="000000"/>
                </a:solidFill>
              </a:rPr>
              <a:t>regions, value from dark-target retrieval is used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In </a:t>
            </a:r>
            <a:r>
              <a:rPr lang="en-US" sz="2000" b="1" dirty="0" smtClean="0">
                <a:solidFill>
                  <a:srgbClr val="0000FF"/>
                </a:solidFill>
              </a:rPr>
              <a:t>bright </a:t>
            </a:r>
            <a:r>
              <a:rPr lang="en-US" sz="2000" b="1" dirty="0" smtClean="0">
                <a:solidFill>
                  <a:srgbClr val="000000"/>
                </a:solidFill>
              </a:rPr>
              <a:t>regions, deep-blue is used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In </a:t>
            </a:r>
            <a:r>
              <a:rPr lang="en-US" sz="2000" b="1" dirty="0" smtClean="0">
                <a:solidFill>
                  <a:srgbClr val="FF00FF"/>
                </a:solidFill>
              </a:rPr>
              <a:t>transition </a:t>
            </a:r>
            <a:r>
              <a:rPr lang="en-US" sz="2000" b="1" dirty="0" smtClean="0">
                <a:solidFill>
                  <a:srgbClr val="000000"/>
                </a:solidFill>
              </a:rPr>
              <a:t>regions, AOD is merged, dependent on QA of retrievals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44800" y="30635"/>
            <a:ext cx="6515100" cy="81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gradFill flip="none" rotWithShape="1">
                    <a:gsLst>
                      <a:gs pos="0">
                        <a:srgbClr val="0000FF"/>
                      </a:gs>
                      <a:gs pos="100000">
                        <a:prstClr val="white"/>
                      </a:gs>
                      <a:gs pos="99000">
                        <a:srgbClr val="008000"/>
                      </a:gs>
                      <a:gs pos="52000">
                        <a:srgbClr val="FF0000"/>
                      </a:gs>
                    </a:gsLst>
                    <a:lin ang="0" scaled="1"/>
                    <a:tileRect/>
                  </a:gradFill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rgbClr val="FFFFFF"/>
                    </a:gs>
                    <a:gs pos="99000">
                      <a:srgbClr val="008000"/>
                    </a:gs>
                    <a:gs pos="1000">
                      <a:srgbClr val="0000FF"/>
                    </a:gs>
                    <a:gs pos="50000">
                      <a:srgbClr val="FF00FF"/>
                    </a:gs>
                  </a:gsLst>
                  <a:lin ang="0" scaled="1"/>
                  <a:tileRect/>
                </a:gradFill>
              </a:rPr>
              <a:t>The Deep/Dark merge</a:t>
            </a:r>
            <a:endParaRPr lang="en-US" dirty="0">
              <a:ln>
                <a:gradFill flip="none" rotWithShape="1">
                  <a:gsLst>
                    <a:gs pos="0">
                      <a:srgbClr val="0000FF"/>
                    </a:gs>
                    <a:gs pos="100000">
                      <a:prstClr val="white"/>
                    </a:gs>
                    <a:gs pos="99000">
                      <a:srgbClr val="008000"/>
                    </a:gs>
                    <a:gs pos="52000">
                      <a:srgbClr val="FF0000"/>
                    </a:gs>
                  </a:gsLst>
                  <a:lin ang="0" scaled="1"/>
                  <a:tileRect/>
                </a:gradFill>
              </a:ln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99000">
                    <a:srgbClr val="008000"/>
                  </a:gs>
                  <a:gs pos="1000">
                    <a:srgbClr val="0000FF"/>
                  </a:gs>
                  <a:gs pos="50000">
                    <a:srgbClr val="FF00FF"/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35" y="6211669"/>
            <a:ext cx="403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Hsu, A. </a:t>
            </a:r>
            <a:r>
              <a:rPr lang="en-US" dirty="0" err="1" smtClean="0"/>
              <a:t>Sayer</a:t>
            </a:r>
            <a:r>
              <a:rPr lang="en-US" dirty="0" smtClean="0"/>
              <a:t>, C. </a:t>
            </a:r>
            <a:r>
              <a:rPr lang="en-US" dirty="0" err="1" smtClean="0"/>
              <a:t>Bettenhousen</a:t>
            </a:r>
            <a:r>
              <a:rPr lang="en-US" dirty="0" smtClean="0"/>
              <a:t>, S. </a:t>
            </a:r>
            <a:r>
              <a:rPr lang="en-US" dirty="0" err="1" smtClean="0"/>
              <a:t>Mattoo</a:t>
            </a:r>
            <a:r>
              <a:rPr lang="en-US" dirty="0" smtClean="0"/>
              <a:t>, L. </a:t>
            </a:r>
            <a:r>
              <a:rPr lang="en-US" dirty="0" err="1" smtClean="0"/>
              <a:t>Munchak</a:t>
            </a:r>
            <a:r>
              <a:rPr lang="en-US" dirty="0" smtClean="0"/>
              <a:t>, R. </a:t>
            </a:r>
            <a:r>
              <a:rPr lang="en-US" dirty="0" err="1" smtClean="0"/>
              <a:t>Kleidman</a:t>
            </a:r>
            <a:r>
              <a:rPr lang="en-US" dirty="0" smtClean="0"/>
              <a:t>, et al.,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2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23237" y="763099"/>
            <a:ext cx="8372931" cy="4050205"/>
            <a:chOff x="819837" y="1448083"/>
            <a:chExt cx="7215029" cy="2962503"/>
          </a:xfrm>
        </p:grpSpPr>
        <p:grpSp>
          <p:nvGrpSpPr>
            <p:cNvPr id="8" name="Group 7"/>
            <p:cNvGrpSpPr/>
            <p:nvPr/>
          </p:nvGrpSpPr>
          <p:grpSpPr>
            <a:xfrm>
              <a:off x="819837" y="1448083"/>
              <a:ext cx="3371162" cy="2962502"/>
              <a:chOff x="1056904" y="1648352"/>
              <a:chExt cx="2966929" cy="2697205"/>
            </a:xfrm>
          </p:grpSpPr>
          <p:pic>
            <p:nvPicPr>
              <p:cNvPr id="4" name="Picture 3" descr="dark_monthly_jan201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6904" y="1904163"/>
                <a:ext cx="2966929" cy="2441394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625600" y="1648352"/>
                <a:ext cx="1771413" cy="245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Dark Target AOD </a:t>
                </a:r>
                <a:endParaRPr lang="en-US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51382" y="1448083"/>
              <a:ext cx="3483484" cy="2962503"/>
              <a:chOff x="4695316" y="1636964"/>
              <a:chExt cx="3008606" cy="2671383"/>
            </a:xfrm>
          </p:grpSpPr>
          <p:pic>
            <p:nvPicPr>
              <p:cNvPr id="5" name="Picture 4" descr="deepdark_monthly_jan2010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5316" y="1904163"/>
                <a:ext cx="3008606" cy="2404184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466315" y="1636964"/>
                <a:ext cx="1820804" cy="243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 smtClean="0"/>
                  <a:t>DeepDark</a:t>
                </a:r>
                <a:r>
                  <a:rPr lang="en-US" b="1" dirty="0" smtClean="0"/>
                  <a:t> AOD </a:t>
                </a:r>
                <a:endParaRPr lang="en-US" b="1" dirty="0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806409" y="73758"/>
            <a:ext cx="75801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Monthly mean AOD for Aqua, January 2010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5417" y="4920768"/>
            <a:ext cx="81661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Merging deep blue &amp; dark target produces best global coverage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Deep blue is land-only; need dark target for oceans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Deep blue introduces coverage over Australian outback, Sahara desert </a:t>
            </a:r>
          </a:p>
          <a:p>
            <a:pPr lvl="1"/>
            <a:r>
              <a:rPr lang="en-US" sz="2000" b="1" dirty="0"/>
              <a:t>a</a:t>
            </a:r>
            <a:r>
              <a:rPr lang="en-US" sz="2000" b="1" dirty="0" smtClean="0"/>
              <a:t>nd Arabian peninsula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 Still no coverage over snow (see: most of Northern Hemisphere).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MERGE LOOKS </a:t>
            </a:r>
            <a:r>
              <a:rPr lang="en-US" sz="2000" b="1" dirty="0" smtClean="0">
                <a:solidFill>
                  <a:srgbClr val="FF0000"/>
                </a:solidFill>
              </a:rPr>
              <a:t>REASONABLE, BUT NOT VALIDATED YET!!!! 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Kleidman</a:t>
            </a:r>
            <a:r>
              <a:rPr lang="en-US" sz="2000" b="1" dirty="0" smtClean="0">
                <a:solidFill>
                  <a:srgbClr val="FF0000"/>
                </a:solidFill>
              </a:rPr>
              <a:t> et al)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03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C6 Level 3?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9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62527" y="155070"/>
            <a:ext cx="6042545" cy="57814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Calculating mean AOD</a:t>
            </a:r>
            <a:endParaRPr lang="en-US" sz="3200" dirty="0"/>
          </a:p>
        </p:txBody>
      </p:sp>
      <p:sp>
        <p:nvSpPr>
          <p:cNvPr id="324657" name="Text Box 49"/>
          <p:cNvSpPr txBox="1">
            <a:spLocks noChangeArrowheads="1"/>
          </p:cNvSpPr>
          <p:nvPr/>
        </p:nvSpPr>
        <p:spPr bwMode="auto">
          <a:xfrm>
            <a:off x="6324600" y="6521450"/>
            <a:ext cx="261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Levy et al., submitted 2008</a:t>
            </a:r>
          </a:p>
        </p:txBody>
      </p:sp>
      <p:pic>
        <p:nvPicPr>
          <p:cNvPr id="324664" name="Picture 56" descr="Terra_2003_0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8" b="17383"/>
          <a:stretch/>
        </p:blipFill>
        <p:spPr bwMode="auto">
          <a:xfrm>
            <a:off x="385918" y="3054742"/>
            <a:ext cx="4091467" cy="19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74" name="Rectangle 66"/>
          <p:cNvSpPr>
            <a:spLocks noChangeArrowheads="1"/>
          </p:cNvSpPr>
          <p:nvPr/>
        </p:nvSpPr>
        <p:spPr bwMode="auto">
          <a:xfrm>
            <a:off x="62009" y="5268680"/>
            <a:ext cx="7443063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It depends on the post-processing path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Many </a:t>
            </a:r>
            <a:r>
              <a:rPr lang="en-US" sz="2400" dirty="0">
                <a:solidFill>
                  <a:srgbClr val="000000"/>
                </a:solidFill>
              </a:rPr>
              <a:t>choices for aggregation and weighting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Accentuate </a:t>
            </a:r>
            <a:r>
              <a:rPr lang="en-US" sz="2400" dirty="0">
                <a:solidFill>
                  <a:srgbClr val="000000"/>
                </a:solidFill>
              </a:rPr>
              <a:t>different </a:t>
            </a:r>
            <a:r>
              <a:rPr lang="en-US" sz="2400" dirty="0" smtClean="0">
                <a:solidFill>
                  <a:srgbClr val="000000"/>
                </a:solidFill>
              </a:rPr>
              <a:t>limitations of original (L2) sampling</a:t>
            </a:r>
          </a:p>
        </p:txBody>
      </p:sp>
      <p:pic>
        <p:nvPicPr>
          <p:cNvPr id="324675" name="Picture 67" descr="Terra_2003_05_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133" y="733210"/>
            <a:ext cx="4149252" cy="20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76" name="Rectangle 68"/>
          <p:cNvSpPr>
            <a:spLocks noChangeArrowheads="1"/>
          </p:cNvSpPr>
          <p:nvPr/>
        </p:nvSpPr>
        <p:spPr bwMode="auto">
          <a:xfrm>
            <a:off x="385918" y="4465004"/>
            <a:ext cx="23240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Monthly data?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24677" name="Rectangle 69"/>
          <p:cNvSpPr>
            <a:spLocks noChangeArrowheads="1"/>
          </p:cNvSpPr>
          <p:nvPr/>
        </p:nvSpPr>
        <p:spPr bwMode="auto">
          <a:xfrm>
            <a:off x="328133" y="2230398"/>
            <a:ext cx="4149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Daily data?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" name="Picture 3" descr="MonthlyDaily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9640" y="849556"/>
            <a:ext cx="4554360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7067714" y="4721790"/>
            <a:ext cx="1869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 dirty="0"/>
              <a:t>Levy et al., </a:t>
            </a:r>
            <a:r>
              <a:rPr lang="en-US" sz="1400" i="1" dirty="0" smtClean="0"/>
              <a:t>TRGS, 2009</a:t>
            </a:r>
            <a:endParaRPr lang="en-US" sz="14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7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Changes to Level 3: monthly</a:t>
            </a:r>
            <a:endParaRPr lang="en-US" dirty="0"/>
          </a:p>
        </p:txBody>
      </p:sp>
      <p:pic>
        <p:nvPicPr>
          <p:cNvPr id="4" name="Picture 3" descr="Macintosh HD:Users:levy:MyFiles:MODIS_V6_Develop:C6_Intro_Paper:Figures:Diff_AOD_j_dayweightVSpixweight.Aqua.2008JanJul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" y="1126173"/>
            <a:ext cx="8686800" cy="31918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279400" y="4951180"/>
            <a:ext cx="88646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Pixel weighting for monthly data is removed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Replaced by “equal day” weighting (assuming at least 5 observations per day).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</a:rPr>
              <a:t>Increase monthly mean AOD over land, and ocean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8400" y="941507"/>
            <a:ext cx="42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2900" y="955914"/>
            <a:ext cx="42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9542" y="955914"/>
            <a:ext cx="7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C6-C5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2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4448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Global  Local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29" y="141681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Nominal resolution (e.g. 10 km) cannot resolve higher scale (e.g. urban, neighborhood) variability</a:t>
            </a:r>
          </a:p>
          <a:p>
            <a:r>
              <a:rPr lang="en-US" dirty="0" smtClean="0"/>
              <a:t>Air Quality community has been asking (no, </a:t>
            </a:r>
            <a:r>
              <a:rPr lang="en-US" i="1" dirty="0" smtClean="0"/>
              <a:t>pleading!</a:t>
            </a:r>
            <a:r>
              <a:rPr lang="en-US" dirty="0" smtClean="0"/>
              <a:t>) for higher resolution data</a:t>
            </a:r>
          </a:p>
          <a:p>
            <a:r>
              <a:rPr lang="en-US" dirty="0" smtClean="0"/>
              <a:t>We have been afraid to lose the advantage (pixel statistics) of the 10 km.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9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>
            <a:normAutofit/>
          </a:bodyPr>
          <a:lstStyle/>
          <a:p>
            <a:r>
              <a:rPr lang="en-US" dirty="0" smtClean="0"/>
              <a:t>3 km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51435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In two AMT-Discussion Papers (in revision for AMT)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>
                <a:solidFill>
                  <a:srgbClr val="000000"/>
                </a:solidFill>
                <a:hlinkClick r:id="rId2"/>
              </a:rPr>
              <a:t>Munchak, L., R.C. Levy, S. Mattoo, L.A. Remer, B.N. Holben, J.S. Schafer, C.A. Hostetler, and R.A. Ferrare (2013). MODIS 3km Aerosol Product: applications over land in an urban/suburban region, Atmos. Chem. Phys. Dis, 6, 1683-1716</a:t>
            </a:r>
            <a:br>
              <a:rPr lang="en-US" dirty="0">
                <a:solidFill>
                  <a:srgbClr val="000000"/>
                </a:solidFill>
                <a:hlinkClick r:id="rId2"/>
              </a:rPr>
            </a:br>
            <a:r>
              <a:rPr lang="en-US" dirty="0">
                <a:solidFill>
                  <a:srgbClr val="000000"/>
                </a:solidFill>
                <a:hlinkClick r:id="rId2"/>
              </a:rPr>
              <a:t>doi:10.5194/amtd-6-1683-2013</a:t>
            </a:r>
          </a:p>
          <a:p>
            <a:endParaRPr lang="en-US" dirty="0">
              <a:solidFill>
                <a:srgbClr val="000000"/>
              </a:solidFill>
              <a:hlinkClick r:id="rId2"/>
            </a:endParaRPr>
          </a:p>
          <a:p>
            <a:r>
              <a:rPr lang="en-US" dirty="0">
                <a:solidFill>
                  <a:srgbClr val="000000"/>
                </a:solidFill>
                <a:hlinkClick r:id="rId2"/>
              </a:rPr>
              <a:t>Remer, L., S. Mattoo, R.C. Levy, and L. Munchak (2013). MODIS 3km Aerosol Product: Algorithm and Global Perspective, Atmos. Meas. Tech. Disc., (6), 69-112</a:t>
            </a:r>
            <a:br>
              <a:rPr lang="en-US" dirty="0">
                <a:solidFill>
                  <a:srgbClr val="000000"/>
                </a:solidFill>
                <a:hlinkClick r:id="rId2"/>
              </a:rPr>
            </a:br>
            <a:r>
              <a:rPr lang="en-US" dirty="0">
                <a:solidFill>
                  <a:srgbClr val="000000"/>
                </a:solidFill>
                <a:hlinkClick r:id="rId2"/>
              </a:rPr>
              <a:t>doi:10.5194/amtd-6-69-2013</a:t>
            </a:r>
          </a:p>
          <a:p>
            <a:endParaRPr lang="en-US" dirty="0">
              <a:solidFill>
                <a:srgbClr val="000000"/>
              </a:solidFill>
              <a:hlinkClick r:id="rId2"/>
            </a:endParaRPr>
          </a:p>
          <a:p>
            <a:r>
              <a:rPr lang="en-US" dirty="0">
                <a:solidFill>
                  <a:srgbClr val="000000"/>
                </a:solidFill>
                <a:hlinkClick r:id="rId2"/>
              </a:rPr>
              <a:t>J. M. Livingston, J. Redemann, Y. Shinozuka, R. Johnson, P. B. Russell, Q. Zhang, S. Mattoo, L. Remer, R. Levy, L. Munchak, and S. Ramachandran, (2013). Comparison of MODIS 3-km and 10-km resolution aerosol optical depth retrievals over land with airborne Sunphotometer measurements during ARCTAS summer 2008, Atmos. Chem. Phys. Dis, (submitted last week). </a:t>
            </a:r>
          </a:p>
          <a:p>
            <a:endParaRPr lang="en-US" dirty="0" smtClean="0">
              <a:solidFill>
                <a:srgbClr val="000000"/>
              </a:solidFill>
              <a:hlinkClick r:id="rId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89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50" y="78619"/>
            <a:ext cx="8229600" cy="937380"/>
          </a:xfrm>
          <a:solidFill>
            <a:srgbClr val="EEECE1"/>
          </a:solidFill>
        </p:spPr>
        <p:txBody>
          <a:bodyPr>
            <a:normAutofit fontScale="90000"/>
          </a:bodyPr>
          <a:lstStyle/>
          <a:p>
            <a:r>
              <a:rPr lang="en-US" sz="3200" dirty="0" smtClean="0"/>
              <a:t>MODIS 3 km product over suburban (MD) landscape (summer 2010)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17" y="1088570"/>
            <a:ext cx="2988483" cy="2320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41" y="1088569"/>
            <a:ext cx="2949222" cy="229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88570"/>
            <a:ext cx="3165280" cy="2320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7989" y="2946911"/>
            <a:ext cx="79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 km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7621" y="2856114"/>
            <a:ext cx="102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</a:t>
            </a:r>
            <a:r>
              <a:rPr lang="en-US" sz="2800" dirty="0" smtClean="0">
                <a:solidFill>
                  <a:srgbClr val="FFFF00"/>
                </a:solidFill>
              </a:rPr>
              <a:t> km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75" y="2946911"/>
            <a:ext cx="268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Aqua: Day 209 2010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518" y="3588012"/>
            <a:ext cx="2988482" cy="2077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42" y="3588012"/>
            <a:ext cx="2950976" cy="2097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88012"/>
            <a:ext cx="3092706" cy="20977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203807"/>
            <a:ext cx="266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Terra: Day 219 2010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00721" y="5203807"/>
            <a:ext cx="79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 km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0353" y="5113010"/>
            <a:ext cx="1027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10</a:t>
            </a:r>
            <a:r>
              <a:rPr lang="en-US" sz="2800" dirty="0" smtClean="0">
                <a:solidFill>
                  <a:srgbClr val="FFFF00"/>
                </a:solidFill>
              </a:rPr>
              <a:t> km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75" y="5693446"/>
            <a:ext cx="907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3 km mirrors 10 km product (pattern and magnitude)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3 km introduces </a:t>
            </a:r>
            <a:r>
              <a:rPr lang="en-US" sz="2400" dirty="0" smtClean="0">
                <a:solidFill>
                  <a:srgbClr val="FF0000"/>
                </a:solidFill>
              </a:rPr>
              <a:t>noise</a:t>
            </a:r>
            <a:r>
              <a:rPr lang="en-US" sz="2400" dirty="0" smtClean="0"/>
              <a:t>, but also can reduce spatial impact of </a:t>
            </a:r>
            <a:r>
              <a:rPr lang="en-US" sz="2400" dirty="0" smtClean="0">
                <a:solidFill>
                  <a:srgbClr val="FF0000"/>
                </a:solidFill>
              </a:rPr>
              <a:t>outliers</a:t>
            </a:r>
          </a:p>
        </p:txBody>
      </p:sp>
      <p:sp>
        <p:nvSpPr>
          <p:cNvPr id="16" name="Oval 15"/>
          <p:cNvSpPr/>
          <p:nvPr/>
        </p:nvSpPr>
        <p:spPr>
          <a:xfrm>
            <a:off x="4703150" y="4372810"/>
            <a:ext cx="848941" cy="83099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76250" y="4372810"/>
            <a:ext cx="848941" cy="830997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894395" y="3957311"/>
            <a:ext cx="424468" cy="41549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967495" y="3957311"/>
            <a:ext cx="424468" cy="41549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092706" y="4300240"/>
            <a:ext cx="3874789" cy="2037667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7441868" y="5579059"/>
            <a:ext cx="1297468" cy="22023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5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97" y="250948"/>
            <a:ext cx="4954263" cy="658117"/>
          </a:xfrm>
        </p:spPr>
        <p:txBody>
          <a:bodyPr>
            <a:noAutofit/>
          </a:bodyPr>
          <a:lstStyle/>
          <a:p>
            <a:r>
              <a:rPr lang="en-US" sz="3200" dirty="0" smtClean="0"/>
              <a:t>MODIS </a:t>
            </a:r>
            <a:r>
              <a:rPr lang="en-US" sz="3200" dirty="0" err="1" smtClean="0"/>
              <a:t>vs</a:t>
            </a:r>
            <a:r>
              <a:rPr lang="en-US" sz="3200" dirty="0" smtClean="0"/>
              <a:t> DRAGON</a:t>
            </a:r>
            <a:br>
              <a:rPr lang="en-US" sz="3200" dirty="0" smtClean="0"/>
            </a:br>
            <a:r>
              <a:rPr lang="en-US" sz="3200" dirty="0" smtClean="0"/>
              <a:t>July 21, 2011</a:t>
            </a:r>
            <a:endParaRPr lang="en-US" sz="3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2020" y="1109131"/>
            <a:ext cx="3625094" cy="3342409"/>
            <a:chOff x="2214003" y="566080"/>
            <a:chExt cx="6853850" cy="5772163"/>
          </a:xfrm>
        </p:grpSpPr>
        <p:pic>
          <p:nvPicPr>
            <p:cNvPr id="7" name="Picture 6" descr="RobDragon21-07-11_AOD.tiff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39" b="2345"/>
            <a:stretch/>
          </p:blipFill>
          <p:spPr>
            <a:xfrm>
              <a:off x="2214003" y="842851"/>
              <a:ext cx="6840088" cy="54953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30883" y="5126058"/>
              <a:ext cx="538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DC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76867" y="3064569"/>
              <a:ext cx="813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BALT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2966" y="566080"/>
              <a:ext cx="6604887" cy="6378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2400" dirty="0" smtClean="0"/>
                <a:t>AOD (AERONET: DRAGON)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66954" y="1119622"/>
              <a:ext cx="955292" cy="27749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en-US" sz="1400" dirty="0" smtClean="0"/>
                <a:t>0.0</a:t>
              </a:r>
            </a:p>
            <a:p>
              <a:pPr>
                <a:lnSpc>
                  <a:spcPts val="2100"/>
                </a:lnSpc>
              </a:pPr>
              <a:r>
                <a:rPr lang="en-US" sz="1400" dirty="0" smtClean="0"/>
                <a:t>0.20</a:t>
              </a:r>
            </a:p>
            <a:p>
              <a:pPr>
                <a:lnSpc>
                  <a:spcPts val="2100"/>
                </a:lnSpc>
              </a:pPr>
              <a:r>
                <a:rPr lang="en-US" sz="1400" dirty="0" smtClean="0"/>
                <a:t>0.40</a:t>
              </a:r>
            </a:p>
            <a:p>
              <a:pPr>
                <a:lnSpc>
                  <a:spcPts val="2100"/>
                </a:lnSpc>
              </a:pPr>
              <a:r>
                <a:rPr lang="en-US" sz="1400" dirty="0" smtClean="0"/>
                <a:t>0.60</a:t>
              </a:r>
            </a:p>
            <a:p>
              <a:pPr>
                <a:lnSpc>
                  <a:spcPts val="2100"/>
                </a:lnSpc>
              </a:pPr>
              <a:r>
                <a:rPr lang="en-US" sz="1400" dirty="0" smtClean="0"/>
                <a:t>0.80</a:t>
              </a:r>
            </a:p>
            <a:p>
              <a:pPr>
                <a:lnSpc>
                  <a:spcPts val="2100"/>
                </a:lnSpc>
              </a:pPr>
              <a:r>
                <a:rPr lang="en-US" sz="1400" dirty="0" smtClean="0"/>
                <a:t>&gt;1</a:t>
              </a:r>
              <a:endParaRPr lang="en-US" sz="1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0881" y="4549676"/>
            <a:ext cx="4599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DRAGON = Many AERONET over Maryland during DISCOVER-AQ experiment, July 2011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MODIS plots, QA=3 only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Circle Center = AERONET ±2 hours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Circle Outer = MODIS 5 x 5 box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3km (bottom) resolves Baltimore maxima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Gray is MODIS-Aerosol cloud mask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3km also resolves aerosol over </a:t>
            </a:r>
            <a:r>
              <a:rPr lang="en-US" dirty="0" err="1" smtClean="0"/>
              <a:t>Ches.</a:t>
            </a:r>
            <a:r>
              <a:rPr lang="en-US" dirty="0" smtClean="0"/>
              <a:t> Bay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711" y="250948"/>
            <a:ext cx="4140200" cy="6654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03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674" y="2508719"/>
            <a:ext cx="1825025" cy="95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They were promising “final” delivery of Collection 6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5712"/>
            <a:ext cx="8229600" cy="4525963"/>
          </a:xfrm>
        </p:spPr>
        <p:txBody>
          <a:bodyPr>
            <a:normAutofit fontScale="92500"/>
          </a:bodyPr>
          <a:lstStyle/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Rob</a:t>
            </a:r>
            <a:r>
              <a:rPr lang="en-US" dirty="0" smtClean="0"/>
              <a:t> was fussing with gas correction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Leigh</a:t>
            </a:r>
            <a:r>
              <a:rPr lang="en-US" dirty="0" smtClean="0"/>
              <a:t> </a:t>
            </a:r>
            <a:r>
              <a:rPr lang="en-US" dirty="0"/>
              <a:t>was </a:t>
            </a:r>
            <a:r>
              <a:rPr lang="en-US" dirty="0" smtClean="0"/>
              <a:t>fixing the cloud mask</a:t>
            </a:r>
            <a:endParaRPr lang="en-US" dirty="0"/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Shana</a:t>
            </a:r>
            <a:r>
              <a:rPr lang="en-US" dirty="0" smtClean="0"/>
              <a:t> </a:t>
            </a:r>
            <a:r>
              <a:rPr lang="en-US" dirty="0"/>
              <a:t>was </a:t>
            </a:r>
            <a:r>
              <a:rPr lang="en-US" dirty="0" smtClean="0"/>
              <a:t>ordering that </a:t>
            </a:r>
            <a:r>
              <a:rPr lang="en-US" dirty="0"/>
              <a:t>Version V6.0.11 </a:t>
            </a:r>
            <a:r>
              <a:rPr lang="en-US" dirty="0" smtClean="0"/>
              <a:t>         was the </a:t>
            </a:r>
            <a:r>
              <a:rPr lang="en-US" b="1" i="1" dirty="0" smtClean="0"/>
              <a:t>final </a:t>
            </a:r>
            <a:r>
              <a:rPr lang="en-US" dirty="0"/>
              <a:t>version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Rich</a:t>
            </a:r>
            <a:r>
              <a:rPr lang="en-US" dirty="0" smtClean="0"/>
              <a:t> </a:t>
            </a:r>
            <a:r>
              <a:rPr lang="en-US" dirty="0"/>
              <a:t>was </a:t>
            </a:r>
            <a:r>
              <a:rPr lang="en-US" dirty="0" smtClean="0"/>
              <a:t>evaluating </a:t>
            </a:r>
            <a:r>
              <a:rPr lang="en-US" dirty="0" err="1" smtClean="0"/>
              <a:t>DeepBlue</a:t>
            </a:r>
            <a:r>
              <a:rPr lang="en-US" dirty="0"/>
              <a:t>/</a:t>
            </a:r>
            <a:r>
              <a:rPr lang="en-US" dirty="0" err="1" smtClean="0"/>
              <a:t>DarkTarget</a:t>
            </a:r>
            <a:r>
              <a:rPr lang="en-US" dirty="0" smtClean="0"/>
              <a:t> merge</a:t>
            </a:r>
            <a:endParaRPr lang="en-US" dirty="0"/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Lorraine</a:t>
            </a:r>
            <a:r>
              <a:rPr lang="en-US" dirty="0" smtClean="0"/>
              <a:t> </a:t>
            </a:r>
            <a:r>
              <a:rPr lang="en-US" dirty="0"/>
              <a:t>was </a:t>
            </a:r>
            <a:r>
              <a:rPr lang="en-US" dirty="0" smtClean="0"/>
              <a:t>at </a:t>
            </a:r>
            <a:r>
              <a:rPr lang="en-US" dirty="0"/>
              <a:t>UMBC, starting </a:t>
            </a:r>
            <a:r>
              <a:rPr lang="en-US" dirty="0" err="1" smtClean="0"/>
              <a:t>AirPhoton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Falguni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err="1" smtClean="0">
                <a:solidFill>
                  <a:srgbClr val="FF0000"/>
                </a:solidFill>
              </a:rPr>
              <a:t>Pawan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had not yet joined the gang.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449168"/>
            <a:ext cx="502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(imagine camera pans into each office)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498" y="2743201"/>
            <a:ext cx="972980" cy="3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2348"/>
            <a:ext cx="8229600" cy="93738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MODIS 3 km product (operational for C006)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6720" y="6323399"/>
            <a:ext cx="596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</a:t>
            </a:r>
            <a:r>
              <a:rPr lang="en-US" dirty="0" err="1" smtClean="0"/>
              <a:t>Mattoo</a:t>
            </a:r>
            <a:r>
              <a:rPr lang="en-US" dirty="0" smtClean="0"/>
              <a:t>, L. </a:t>
            </a:r>
            <a:r>
              <a:rPr lang="en-US" dirty="0" err="1" smtClean="0"/>
              <a:t>Munchak</a:t>
            </a:r>
            <a:r>
              <a:rPr lang="en-US" dirty="0" smtClean="0"/>
              <a:t>, M. Martins, L. Remer, B. </a:t>
            </a:r>
            <a:r>
              <a:rPr lang="en-US" dirty="0" err="1" smtClean="0"/>
              <a:t>Holben</a:t>
            </a:r>
            <a:r>
              <a:rPr lang="en-US" dirty="0" smtClean="0"/>
              <a:t>,  et al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121" y="4594938"/>
            <a:ext cx="8109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Algorithm structurally identical to standard “10 km” retrieval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Results will be in new files, </a:t>
            </a:r>
            <a:r>
              <a:rPr lang="en-US" sz="2400" b="1" i="1" dirty="0" smtClean="0"/>
              <a:t>‘MOD04_3K’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Over land and ocean, (but no Deep Blue yet). 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Both MOD04_L2 and MOD04_3K will be available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lorraine_figure3_option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1244600" y="227843"/>
            <a:ext cx="6286500" cy="33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8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2628"/>
            <a:ext cx="8229600" cy="56859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Dark-target algorithm/products are updated for C6, but only “modest” changes (no major science updates).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“Modest” is relative… </a:t>
            </a:r>
            <a:r>
              <a:rPr lang="en-US" dirty="0" smtClean="0"/>
              <a:t>Many difficult decisions about seemingly small things that actually were significant. (e.g. Gas Correction, Cloud Mask, Quality Assurance </a:t>
            </a:r>
            <a:r>
              <a:rPr lang="en-US" dirty="0" err="1" smtClean="0"/>
              <a:t>etc</a:t>
            </a:r>
            <a:r>
              <a:rPr lang="en-US" dirty="0" smtClean="0"/>
              <a:t>). </a:t>
            </a:r>
            <a:endParaRPr lang="en-US" dirty="0" smtClean="0"/>
          </a:p>
          <a:p>
            <a:r>
              <a:rPr lang="en-US" dirty="0" smtClean="0"/>
              <a:t>Upstream changes (L1B and MOD35) meant we had to re-analyze, over and over. </a:t>
            </a:r>
          </a:p>
          <a:p>
            <a:r>
              <a:rPr lang="en-US" dirty="0" smtClean="0"/>
              <a:t>Not superhero like, but there were mistakes (bugs carried over from C5) that needed re-analysis. </a:t>
            </a:r>
            <a:endParaRPr lang="en-US" dirty="0" smtClean="0"/>
          </a:p>
          <a:p>
            <a:r>
              <a:rPr lang="en-US" dirty="0" smtClean="0"/>
              <a:t>Dark-target and Deep-blue products are merged, leading to more global </a:t>
            </a:r>
            <a:r>
              <a:rPr lang="en-US" dirty="0" smtClean="0"/>
              <a:t>coverage</a:t>
            </a:r>
            <a:endParaRPr lang="en-US" dirty="0" smtClean="0"/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842"/>
            <a:ext cx="8412624" cy="5330554"/>
          </a:xfrm>
        </p:spPr>
        <p:txBody>
          <a:bodyPr>
            <a:normAutofit/>
          </a:bodyPr>
          <a:lstStyle/>
          <a:p>
            <a:r>
              <a:rPr lang="en-US" dirty="0" smtClean="0"/>
              <a:t>MODIS </a:t>
            </a:r>
            <a:r>
              <a:rPr lang="en-US" dirty="0"/>
              <a:t>aerosol retrieval was intended for </a:t>
            </a:r>
            <a:r>
              <a:rPr lang="en-US" i="1" dirty="0"/>
              <a:t>global</a:t>
            </a:r>
            <a:r>
              <a:rPr lang="en-US" dirty="0"/>
              <a:t> climate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Air quality events are sometimes on urban and local scales</a:t>
            </a:r>
          </a:p>
          <a:p>
            <a:pPr lvl="1"/>
            <a:r>
              <a:rPr lang="en-US" dirty="0" smtClean="0"/>
              <a:t>Aerosol properties change near clouds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The MODIS dark-target team is offering 3 km operational aerosol data.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Issues in land/sea/coastal are ACCENTUATED! 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21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06376"/>
            <a:ext cx="8229600" cy="1008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Trying to get C6 into product is like…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sisyph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5" y="1089362"/>
            <a:ext cx="4733925" cy="4695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561" y="1222376"/>
            <a:ext cx="2665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 Being Sisyphus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6044168"/>
            <a:ext cx="8091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Hopefully, there will be no season IV for “Introducing Collection 6 products”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006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2" y="1403350"/>
            <a:ext cx="5726914" cy="4089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343"/>
            <a:ext cx="8229600" cy="6803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On </a:t>
            </a:r>
            <a:r>
              <a:rPr lang="en-US" dirty="0" smtClean="0"/>
              <a:t>towards </a:t>
            </a:r>
            <a:r>
              <a:rPr lang="en-US" dirty="0" smtClean="0"/>
              <a:t>Collection 7!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84200" y="4978340"/>
            <a:ext cx="517426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 the </a:t>
            </a:r>
            <a:r>
              <a:rPr lang="en-US" sz="2000" dirty="0" err="1" smtClean="0"/>
              <a:t>Yoram</a:t>
            </a:r>
            <a:r>
              <a:rPr lang="en-US" sz="2000" dirty="0" smtClean="0"/>
              <a:t> memorial tree outside of </a:t>
            </a:r>
            <a:r>
              <a:rPr lang="en-US" sz="2000" dirty="0" err="1" smtClean="0"/>
              <a:t>Bldg</a:t>
            </a:r>
            <a:r>
              <a:rPr lang="en-US" sz="2000" dirty="0" smtClean="0"/>
              <a:t> #33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73986" y="1250950"/>
            <a:ext cx="2921000" cy="497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Proper per-pixel error products</a:t>
            </a:r>
          </a:p>
          <a:p>
            <a:endParaRPr lang="en-US" sz="2200" dirty="0" smtClean="0"/>
          </a:p>
          <a:p>
            <a:r>
              <a:rPr lang="en-US" sz="2200" dirty="0" smtClean="0"/>
              <a:t>Better urban retrievals</a:t>
            </a:r>
          </a:p>
          <a:p>
            <a:endParaRPr lang="en-US" sz="2200" dirty="0" smtClean="0"/>
          </a:p>
          <a:p>
            <a:r>
              <a:rPr lang="en-US" sz="2200" dirty="0" smtClean="0"/>
              <a:t>Use IR information for dust detection</a:t>
            </a:r>
          </a:p>
          <a:p>
            <a:endParaRPr lang="en-US" sz="2200" dirty="0" smtClean="0"/>
          </a:p>
          <a:p>
            <a:r>
              <a:rPr lang="en-US" sz="2200" dirty="0" err="1" smtClean="0">
                <a:solidFill>
                  <a:srgbClr val="FF0000"/>
                </a:solidFill>
              </a:rPr>
              <a:t>Etc</a:t>
            </a:r>
            <a:r>
              <a:rPr lang="en-US" sz="2200" dirty="0" smtClean="0">
                <a:solidFill>
                  <a:srgbClr val="FF0000"/>
                </a:solidFill>
              </a:rPr>
              <a:t>: It’s proposal season!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3657" y="6044168"/>
            <a:ext cx="4156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THANK YOU FOR YOUR ATTENTION !!!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253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4" y="1125900"/>
            <a:ext cx="8289826" cy="33318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5400" dirty="0" smtClean="0"/>
              <a:t>Now one year later… 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06474" y="4540981"/>
            <a:ext cx="8605640" cy="193918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(Scenes from Season III)</a:t>
            </a:r>
          </a:p>
        </p:txBody>
      </p:sp>
    </p:spTree>
    <p:extLst>
      <p:ext uri="{BB962C8B-B14F-4D97-AF65-F5344CB8AC3E}">
        <p14:creationId xmlns:p14="http://schemas.microsoft.com/office/powerpoint/2010/main" val="163858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They are still promising “final” delivery of Collection 6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571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Rob</a:t>
            </a:r>
            <a:r>
              <a:rPr lang="en-US" dirty="0" smtClean="0"/>
              <a:t> is answering 40 pages of AMTD comments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Leigh</a:t>
            </a:r>
            <a:r>
              <a:rPr lang="en-US" dirty="0" smtClean="0"/>
              <a:t> is fixing the coastline mask</a:t>
            </a:r>
            <a:endParaRPr lang="en-US" dirty="0"/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Shana</a:t>
            </a:r>
            <a:r>
              <a:rPr lang="en-US" dirty="0" smtClean="0"/>
              <a:t> is insisting that </a:t>
            </a:r>
            <a:r>
              <a:rPr lang="en-US" dirty="0"/>
              <a:t>Version </a:t>
            </a:r>
            <a:r>
              <a:rPr lang="en-US" dirty="0" smtClean="0"/>
              <a:t>V6.0.27                   is the </a:t>
            </a:r>
            <a:r>
              <a:rPr lang="en-US" b="1" i="1" dirty="0" smtClean="0"/>
              <a:t>final</a:t>
            </a:r>
            <a:r>
              <a:rPr lang="en-US" dirty="0" smtClean="0"/>
              <a:t> </a:t>
            </a:r>
            <a:r>
              <a:rPr lang="en-US" dirty="0"/>
              <a:t>version</a:t>
            </a:r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Rich</a:t>
            </a:r>
            <a:r>
              <a:rPr lang="en-US" dirty="0" smtClean="0"/>
              <a:t> is re-evaluating </a:t>
            </a:r>
            <a:r>
              <a:rPr lang="en-US" dirty="0" err="1" smtClean="0"/>
              <a:t>DeepBlue</a:t>
            </a:r>
            <a:r>
              <a:rPr lang="en-US" dirty="0"/>
              <a:t>/</a:t>
            </a:r>
            <a:r>
              <a:rPr lang="en-US" dirty="0" err="1" smtClean="0"/>
              <a:t>DarkTarget</a:t>
            </a:r>
            <a:r>
              <a:rPr lang="en-US" dirty="0" smtClean="0"/>
              <a:t> merge</a:t>
            </a:r>
            <a:endParaRPr lang="en-US" dirty="0"/>
          </a:p>
          <a:p>
            <a:pPr>
              <a:spcBef>
                <a:spcPts val="900"/>
              </a:spcBef>
            </a:pPr>
            <a:r>
              <a:rPr lang="en-US" dirty="0" smtClean="0">
                <a:solidFill>
                  <a:srgbClr val="FF0000"/>
                </a:solidFill>
              </a:rPr>
              <a:t>Lorraine</a:t>
            </a:r>
            <a:r>
              <a:rPr lang="en-US" dirty="0" smtClean="0"/>
              <a:t> comes to GSFC because she misses the rest of the gang. </a:t>
            </a:r>
          </a:p>
          <a:p>
            <a:pPr>
              <a:spcBef>
                <a:spcPts val="9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Falguni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fussing with gas correction.</a:t>
            </a:r>
          </a:p>
          <a:p>
            <a:pPr>
              <a:spcBef>
                <a:spcPts val="9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Pawan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improving urban aerosol retrieval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449168"/>
            <a:ext cx="502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(imagine camera pans into each office)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0" y="2765937"/>
            <a:ext cx="16510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660401"/>
            <a:ext cx="7772400" cy="20574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5400" dirty="0" smtClean="0"/>
              <a:t>Introducing the Collection 6 MODIS aerosol products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098800"/>
            <a:ext cx="6400800" cy="12065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Subtitle: The art of the MODIS aerosol retrieval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4900136"/>
            <a:ext cx="5169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Sub-subtitle:  Getting a cat into a carrier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885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06376"/>
            <a:ext cx="8229600" cy="1008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Trying to get C6 into product is like…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Cat_InCarri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799" y="1417638"/>
            <a:ext cx="6079067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8200" y="6115387"/>
            <a:ext cx="257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found on You-Tube</a:t>
            </a:r>
          </a:p>
          <a:p>
            <a:r>
              <a:rPr lang="en-US" dirty="0" smtClean="0"/>
              <a:t>Note: </a:t>
            </a:r>
            <a:r>
              <a:rPr lang="en-US" dirty="0" smtClean="0"/>
              <a:t>no harm to cat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26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0" y="91258"/>
            <a:ext cx="8229600" cy="899342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Aerosol retrieval from MODIS</a:t>
            </a:r>
            <a:endParaRPr lang="en-US" sz="32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281800" y="1519941"/>
            <a:ext cx="3593812" cy="3305260"/>
            <a:chOff x="457200" y="617375"/>
            <a:chExt cx="3242650" cy="35133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2688" y="914847"/>
              <a:ext cx="3200612" cy="3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52959" y="2529205"/>
              <a:ext cx="1186359" cy="9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OCEAN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 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GLINT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2688" y="2611797"/>
              <a:ext cx="796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LAND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57200" y="617375"/>
              <a:ext cx="3206100" cy="7078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itchFamily="-107" charset="0"/>
                </a:rPr>
                <a:t>May 4,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2001; 13:25 UTC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Level 2 “product”</a:t>
              </a:r>
              <a:endParaRPr lang="en-US" sz="2000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73344" y="2653405"/>
              <a:ext cx="626506" cy="147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AOD</a:t>
              </a: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1.0</a:t>
              </a: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0.0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7" y="2128075"/>
            <a:ext cx="3547403" cy="273522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72" y="1420188"/>
            <a:ext cx="3510128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-107" charset="0"/>
              </a:rPr>
              <a:t>May 4,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2001; 13:25 UTC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Level 1 “reflectance”</a:t>
            </a:r>
            <a:endParaRPr lang="en-US" sz="2000" b="1" dirty="0">
              <a:solidFill>
                <a:schemeClr val="bg1"/>
              </a:solidFill>
              <a:latin typeface="Calibri" pitchFamily="-107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73700" y="3093274"/>
            <a:ext cx="1212582" cy="14158"/>
          </a:xfrm>
          <a:prstGeom prst="line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753" y="947671"/>
            <a:ext cx="300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MODIS observes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3882" y="1039363"/>
            <a:ext cx="363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Attributed to aerosol (AOD)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7390" y="4826675"/>
            <a:ext cx="8379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many different “algorithms” to retrieve aerosol from MODIS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Dark Target (“DT” ocean and land; Levy, </a:t>
            </a:r>
            <a:r>
              <a:rPr lang="en-US" dirty="0" err="1" smtClean="0">
                <a:solidFill>
                  <a:srgbClr val="FF0000"/>
                </a:solidFill>
              </a:rPr>
              <a:t>Mattoo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Munchak</a:t>
            </a:r>
            <a:r>
              <a:rPr lang="en-US" dirty="0" smtClean="0">
                <a:solidFill>
                  <a:srgbClr val="FF0000"/>
                </a:solidFill>
              </a:rPr>
              <a:t>, Remer, </a:t>
            </a:r>
            <a:r>
              <a:rPr lang="en-US" dirty="0" err="1" smtClean="0">
                <a:solidFill>
                  <a:srgbClr val="FF0000"/>
                </a:solidFill>
              </a:rPr>
              <a:t>Tanré</a:t>
            </a:r>
            <a:r>
              <a:rPr lang="en-US" dirty="0" smtClean="0">
                <a:solidFill>
                  <a:srgbClr val="FF0000"/>
                </a:solidFill>
              </a:rPr>
              <a:t>, Kaufman)</a:t>
            </a:r>
          </a:p>
          <a:p>
            <a:pPr marL="342900" indent="-342900">
              <a:buAutoNum type="arabicPeriod"/>
            </a:pPr>
            <a:r>
              <a:rPr lang="en-US" dirty="0" smtClean="0"/>
              <a:t>Deep Blue (“DB” desert and beyond; Hsu, </a:t>
            </a:r>
            <a:r>
              <a:rPr lang="en-US" dirty="0" err="1" smtClean="0"/>
              <a:t>Bettenhousen</a:t>
            </a:r>
            <a:r>
              <a:rPr lang="en-US" dirty="0" smtClean="0"/>
              <a:t>, </a:t>
            </a:r>
            <a:r>
              <a:rPr lang="en-US" dirty="0" err="1" smtClean="0"/>
              <a:t>Sayer</a:t>
            </a:r>
            <a:r>
              <a:rPr lang="en-US" dirty="0" smtClean="0"/>
              <a:t>,.. )</a:t>
            </a:r>
          </a:p>
          <a:p>
            <a:pPr marL="342900" indent="-342900">
              <a:buAutoNum type="arabicPeriod"/>
            </a:pPr>
            <a:r>
              <a:rPr lang="en-US" dirty="0" smtClean="0"/>
              <a:t>MAIAC (coupled with land surface everywhere; </a:t>
            </a:r>
            <a:r>
              <a:rPr lang="en-US" dirty="0" err="1" smtClean="0"/>
              <a:t>Lyapustin</a:t>
            </a:r>
            <a:r>
              <a:rPr lang="en-US" dirty="0" smtClean="0"/>
              <a:t>, Wang, </a:t>
            </a:r>
            <a:r>
              <a:rPr lang="en-US" dirty="0" err="1" smtClean="0"/>
              <a:t>Korkin</a:t>
            </a:r>
            <a:r>
              <a:rPr lang="en-US" dirty="0" smtClean="0"/>
              <a:t>,…)</a:t>
            </a:r>
          </a:p>
          <a:p>
            <a:pPr marL="342900" indent="-342900">
              <a:buAutoNum type="arabicPeriod"/>
            </a:pPr>
            <a:r>
              <a:rPr lang="en-US" dirty="0" smtClean="0"/>
              <a:t>Ocean color/atmospheric correction (McClain, Ahmad, …)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Etc</a:t>
            </a:r>
            <a:r>
              <a:rPr lang="en-US" dirty="0" smtClean="0"/>
              <a:t> (neural net, model assimilation, statistical, … )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Your own algorithm (many groups around the world)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0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17676</TotalTime>
  <Words>2780</Words>
  <Application>Microsoft Macintosh PowerPoint</Application>
  <PresentationFormat>On-screen Show (4:3)</PresentationFormat>
  <Paragraphs>457</Paragraphs>
  <Slides>44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“Introducing the Collection 6 MODIS Aerosol products”</vt:lpstr>
      <vt:lpstr>PowerPoint Presentation</vt:lpstr>
      <vt:lpstr>When we last saw our motley gang of heroes… </vt:lpstr>
      <vt:lpstr>… They were promising “final” delivery of Collection 6 algorithms</vt:lpstr>
      <vt:lpstr>Now one year later… </vt:lpstr>
      <vt:lpstr>… They are still promising “final” delivery of Collection 6 algorithms</vt:lpstr>
      <vt:lpstr>Introducing the Collection 6 MODIS aerosol products</vt:lpstr>
      <vt:lpstr>Trying to get C6 into product is like…</vt:lpstr>
      <vt:lpstr>Aerosol retrieval from MODIS</vt:lpstr>
      <vt:lpstr>Generic MODIS-DT retrieval algorithm</vt:lpstr>
      <vt:lpstr>Last November we submitted Collection 6 overview paper to AMTD</vt:lpstr>
      <vt:lpstr>The world changed  (or at least the MODIS-observed view of the world)</vt:lpstr>
      <vt:lpstr>PowerPoint Presentation</vt:lpstr>
      <vt:lpstr>… Now they are promising “final” delivery of Collection 6 algorithms</vt:lpstr>
      <vt:lpstr>Better RT:  Gas Corrections</vt:lpstr>
      <vt:lpstr>Gas Corrections (cont.)</vt:lpstr>
      <vt:lpstr>Radiative Transfer updates (applied to C5)</vt:lpstr>
      <vt:lpstr>Update cloud masking (ocean &amp; land)</vt:lpstr>
      <vt:lpstr>Science: wind speed dependence (ocean) </vt:lpstr>
      <vt:lpstr>Quality Confidence “definitions”</vt:lpstr>
      <vt:lpstr>Major bug fix: surface reflectance relationship to NDVI_swir </vt:lpstr>
      <vt:lpstr>PowerPoint Presentation</vt:lpstr>
      <vt:lpstr>Results from ALL changes</vt:lpstr>
      <vt:lpstr>Preliminary “validation” of C6 6 months testing (on Aqua)</vt:lpstr>
      <vt:lpstr>C5: Trends Terra ≠ Aqua</vt:lpstr>
      <vt:lpstr>C6: Impact of New Terra calibration</vt:lpstr>
      <vt:lpstr>C6: Impact of new calibration on trend?</vt:lpstr>
      <vt:lpstr>What else for C6 Level 2?</vt:lpstr>
      <vt:lpstr>PowerPoint Presentation</vt:lpstr>
      <vt:lpstr>PowerPoint Presentation</vt:lpstr>
      <vt:lpstr>PowerPoint Presentation</vt:lpstr>
      <vt:lpstr>PowerPoint Presentation</vt:lpstr>
      <vt:lpstr>What about C6 Level 3?</vt:lpstr>
      <vt:lpstr>Calculating mean AOD</vt:lpstr>
      <vt:lpstr>Changes to Level 3: monthly</vt:lpstr>
      <vt:lpstr>Global  Local</vt:lpstr>
      <vt:lpstr>3 km algorithm</vt:lpstr>
      <vt:lpstr>MODIS 3 km product over suburban (MD) landscape (summer 2010)</vt:lpstr>
      <vt:lpstr>MODIS vs DRAGON July 21, 2011</vt:lpstr>
      <vt:lpstr>MODIS 3 km product (operational for C006)</vt:lpstr>
      <vt:lpstr>Summary (1)</vt:lpstr>
      <vt:lpstr>Summary (2)</vt:lpstr>
      <vt:lpstr>Trying to get C6 into product is like…</vt:lpstr>
      <vt:lpstr>PowerPoint Presentation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of Atmospheric Aerosol Information: The importance of “getting it right”.</dc:title>
  <dc:creator>Robert Levy</dc:creator>
  <cp:lastModifiedBy>Robert Levy</cp:lastModifiedBy>
  <cp:revision>430</cp:revision>
  <dcterms:created xsi:type="dcterms:W3CDTF">2011-09-13T07:50:56Z</dcterms:created>
  <dcterms:modified xsi:type="dcterms:W3CDTF">2013-05-31T14:33:19Z</dcterms:modified>
</cp:coreProperties>
</file>