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15" r:id="rId3"/>
    <p:sldId id="316" r:id="rId4"/>
    <p:sldId id="257" r:id="rId5"/>
    <p:sldId id="318" r:id="rId6"/>
    <p:sldId id="295" r:id="rId7"/>
    <p:sldId id="274" r:id="rId8"/>
    <p:sldId id="332" r:id="rId9"/>
    <p:sldId id="323" r:id="rId10"/>
    <p:sldId id="302" r:id="rId11"/>
    <p:sldId id="303" r:id="rId12"/>
    <p:sldId id="324" r:id="rId13"/>
    <p:sldId id="281" r:id="rId14"/>
    <p:sldId id="260" r:id="rId15"/>
    <p:sldId id="285" r:id="rId16"/>
    <p:sldId id="305" r:id="rId17"/>
    <p:sldId id="336" r:id="rId18"/>
    <p:sldId id="282" r:id="rId19"/>
    <p:sldId id="283" r:id="rId20"/>
    <p:sldId id="307" r:id="rId21"/>
    <p:sldId id="327" r:id="rId22"/>
    <p:sldId id="340" r:id="rId23"/>
    <p:sldId id="290" r:id="rId24"/>
    <p:sldId id="291" r:id="rId25"/>
    <p:sldId id="293" r:id="rId26"/>
    <p:sldId id="259" r:id="rId27"/>
    <p:sldId id="264" r:id="rId28"/>
    <p:sldId id="292" r:id="rId29"/>
    <p:sldId id="277" r:id="rId30"/>
    <p:sldId id="275" r:id="rId31"/>
    <p:sldId id="341" r:id="rId32"/>
    <p:sldId id="342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ヒラギノ角ゴ Pro W3" pitchFamily="-110" charset="-128"/>
        <a:cs typeface="ヒラギノ角ゴ Pro W3" pitchFamily="-11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FF"/>
    <a:srgbClr val="FF0000"/>
    <a:srgbClr val="000080"/>
    <a:srgbClr val="800080"/>
    <a:srgbClr val="80FF00"/>
    <a:srgbClr val="BAC0DD"/>
    <a:srgbClr val="FF6FCF"/>
    <a:srgbClr val="FFCC66"/>
    <a:srgbClr val="CC66FF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9582" autoAdjust="0"/>
  </p:normalViewPr>
  <p:slideViewPr>
    <p:cSldViewPr>
      <p:cViewPr varScale="1">
        <p:scale>
          <a:sx n="126" d="100"/>
          <a:sy n="126" d="100"/>
        </p:scale>
        <p:origin x="-120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heme" Target="theme/theme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CB9B9-F521-694B-A083-5BC4FE4CEBF3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8A6B61-903E-B447-8DF9-436E2D6931A4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Altitude of BC relative to cloud or potential cloud</a:t>
          </a:r>
          <a:endParaRPr lang="en-US" dirty="0"/>
        </a:p>
      </dgm:t>
    </dgm:pt>
    <dgm:pt modelId="{B763E470-7DD1-1C42-A4FD-AF1D25DC52E2}" type="parTrans" cxnId="{F0E20013-D076-E042-B29B-304AE3CD90D9}">
      <dgm:prSet/>
      <dgm:spPr/>
      <dgm:t>
        <a:bodyPr/>
        <a:lstStyle/>
        <a:p>
          <a:endParaRPr lang="en-US"/>
        </a:p>
      </dgm:t>
    </dgm:pt>
    <dgm:pt modelId="{58468770-8B77-0340-AD5F-594583333440}" type="sibTrans" cxnId="{F0E20013-D076-E042-B29B-304AE3CD90D9}">
      <dgm:prSet/>
      <dgm:spPr/>
      <dgm:t>
        <a:bodyPr/>
        <a:lstStyle/>
        <a:p>
          <a:endParaRPr lang="en-US"/>
        </a:p>
      </dgm:t>
    </dgm:pt>
    <dgm:pt modelId="{1C9B1788-96A2-184C-B560-32E31D254C8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BC is above cloud or potential cloud</a:t>
          </a:r>
          <a:endParaRPr lang="en-US" dirty="0"/>
        </a:p>
      </dgm:t>
    </dgm:pt>
    <dgm:pt modelId="{E56C69CF-176B-ED4D-BC98-D3CDDB949A50}" type="parTrans" cxnId="{059B25D6-53FB-304F-B1A8-7F57B09A6D21}">
      <dgm:prSet/>
      <dgm:spPr>
        <a:ln w="19050"/>
      </dgm:spPr>
      <dgm:t>
        <a:bodyPr/>
        <a:lstStyle/>
        <a:p>
          <a:endParaRPr lang="en-US"/>
        </a:p>
      </dgm:t>
    </dgm:pt>
    <dgm:pt modelId="{0FCB9F3A-B440-BD4D-9E57-DA372F80364F}" type="sibTrans" cxnId="{059B25D6-53FB-304F-B1A8-7F57B09A6D21}">
      <dgm:prSet/>
      <dgm:spPr/>
      <dgm:t>
        <a:bodyPr/>
        <a:lstStyle/>
        <a:p>
          <a:endParaRPr lang="en-US"/>
        </a:p>
      </dgm:t>
    </dgm:pt>
    <dgm:pt modelId="{EF9AE6D4-8FC4-614C-BA70-8271A01E4F0B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Divergent region</a:t>
          </a:r>
          <a:endParaRPr lang="en-US" dirty="0"/>
        </a:p>
      </dgm:t>
    </dgm:pt>
    <dgm:pt modelId="{54411F6C-6434-4A4E-B773-99CF9378A67E}" type="parTrans" cxnId="{D1AE1B59-04B5-7E44-BE27-963ADDEB525E}">
      <dgm:prSet/>
      <dgm:spPr>
        <a:ln w="19050"/>
      </dgm:spPr>
      <dgm:t>
        <a:bodyPr/>
        <a:lstStyle/>
        <a:p>
          <a:endParaRPr lang="en-US"/>
        </a:p>
      </dgm:t>
    </dgm:pt>
    <dgm:pt modelId="{E195CEE7-F914-A147-89E4-DC265B28BB1A}" type="sibTrans" cxnId="{D1AE1B59-04B5-7E44-BE27-963ADDEB525E}">
      <dgm:prSet/>
      <dgm:spPr/>
      <dgm:t>
        <a:bodyPr/>
        <a:lstStyle/>
        <a:p>
          <a:endParaRPr lang="en-US"/>
        </a:p>
      </dgm:t>
    </dgm:pt>
    <dgm:pt modelId="{393B66C5-CE75-1B41-B55D-E687AC4500B3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BC and cloud are high-altitude</a:t>
          </a:r>
          <a:endParaRPr lang="en-US" dirty="0"/>
        </a:p>
      </dgm:t>
    </dgm:pt>
    <dgm:pt modelId="{F244167A-8DE5-1443-9E70-C7216D629656}" type="parTrans" cxnId="{31E09BF9-17DE-344E-B9F1-3565F5D9BFAE}">
      <dgm:prSet/>
      <dgm:spPr>
        <a:ln w="19050"/>
      </dgm:spPr>
      <dgm:t>
        <a:bodyPr/>
        <a:lstStyle/>
        <a:p>
          <a:endParaRPr lang="en-US"/>
        </a:p>
      </dgm:t>
    </dgm:pt>
    <dgm:pt modelId="{AFC51571-94B5-7E4D-ACC9-1BB378A70D91}" type="sibTrans" cxnId="{31E09BF9-17DE-344E-B9F1-3565F5D9BFAE}">
      <dgm:prSet/>
      <dgm:spPr/>
      <dgm:t>
        <a:bodyPr/>
        <a:lstStyle/>
        <a:p>
          <a:endParaRPr lang="en-US"/>
        </a:p>
      </dgm:t>
    </dgm:pt>
    <dgm:pt modelId="{BC91A56B-10C5-584B-B449-A0F41B1770A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r>
            <a:rPr lang="en-US" dirty="0" smtClean="0"/>
            <a:t>2 Stratocumulus clouds: Cloud increase</a:t>
          </a:r>
        </a:p>
        <a:p>
          <a:r>
            <a:rPr lang="en-US" dirty="0" smtClean="0"/>
            <a:t>(Johnson et al. 2004)</a:t>
          </a:r>
        </a:p>
      </dgm:t>
    </dgm:pt>
    <dgm:pt modelId="{EBE860BB-2EA6-E14E-9F28-7D3FDFF2D7F3}" type="parTrans" cxnId="{4B5850C3-AC65-1149-8ACA-415ED5243BA2}">
      <dgm:prSet/>
      <dgm:spPr>
        <a:ln w="19050"/>
      </dgm:spPr>
      <dgm:t>
        <a:bodyPr/>
        <a:lstStyle/>
        <a:p>
          <a:endParaRPr lang="en-US"/>
        </a:p>
      </dgm:t>
    </dgm:pt>
    <dgm:pt modelId="{C904EE52-B137-1B4F-AA6A-15317482E282}" type="sibTrans" cxnId="{4B5850C3-AC65-1149-8ACA-415ED5243BA2}">
      <dgm:prSet/>
      <dgm:spPr/>
      <dgm:t>
        <a:bodyPr/>
        <a:lstStyle/>
        <a:p>
          <a:endParaRPr lang="en-US"/>
        </a:p>
      </dgm:t>
    </dgm:pt>
    <dgm:pt modelId="{D3156662-2E2C-014C-AA20-EB64829B6B09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en-US" dirty="0" smtClean="0"/>
            <a:t>1 Cumulus </a:t>
          </a:r>
          <a:r>
            <a:rPr lang="en-US" dirty="0" err="1" smtClean="0"/>
            <a:t>clouds:Cloud</a:t>
          </a:r>
          <a:r>
            <a:rPr lang="en-US" dirty="0" smtClean="0"/>
            <a:t> reduction</a:t>
          </a:r>
        </a:p>
        <a:p>
          <a:r>
            <a:rPr lang="en-US" dirty="0" smtClean="0"/>
            <a:t>(</a:t>
          </a:r>
          <a:r>
            <a:rPr lang="en-US" dirty="0" err="1" smtClean="0"/>
            <a:t>Koren</a:t>
          </a:r>
          <a:r>
            <a:rPr lang="en-US" dirty="0" smtClean="0"/>
            <a:t> et al. 2004)</a:t>
          </a:r>
          <a:endParaRPr lang="en-US" dirty="0"/>
        </a:p>
      </dgm:t>
    </dgm:pt>
    <dgm:pt modelId="{243EF9D0-B493-CE4E-90D8-D0315FA8429B}" type="parTrans" cxnId="{70D6DBD7-BB3B-B643-9417-417A1193F334}">
      <dgm:prSet/>
      <dgm:spPr>
        <a:ln w="19050"/>
      </dgm:spPr>
      <dgm:t>
        <a:bodyPr/>
        <a:lstStyle/>
        <a:p>
          <a:endParaRPr lang="en-US"/>
        </a:p>
      </dgm:t>
    </dgm:pt>
    <dgm:pt modelId="{5084A5C3-7519-5943-B05C-408C1C27C832}" type="sibTrans" cxnId="{70D6DBD7-BB3B-B643-9417-417A1193F334}">
      <dgm:prSet/>
      <dgm:spPr/>
      <dgm:t>
        <a:bodyPr/>
        <a:lstStyle/>
        <a:p>
          <a:endParaRPr lang="en-US"/>
        </a:p>
      </dgm:t>
    </dgm:pt>
    <dgm:pt modelId="{CBC04CF4-BECF-4E47-93EA-32B53B9CA41D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BC and cloud are low-mid-altitude</a:t>
          </a:r>
          <a:endParaRPr lang="en-US" dirty="0"/>
        </a:p>
      </dgm:t>
    </dgm:pt>
    <dgm:pt modelId="{37B5896B-F800-704E-B1AB-6EEFC9B202E7}" type="parTrans" cxnId="{98D00DE1-6F66-5A44-8A30-17F8E930C93A}">
      <dgm:prSet/>
      <dgm:spPr>
        <a:ln w="19050"/>
      </dgm:spPr>
      <dgm:t>
        <a:bodyPr/>
        <a:lstStyle/>
        <a:p>
          <a:endParaRPr lang="en-US"/>
        </a:p>
      </dgm:t>
    </dgm:pt>
    <dgm:pt modelId="{A0BA164E-F8C2-934E-8242-60E2D52E7780}" type="sibTrans" cxnId="{98D00DE1-6F66-5A44-8A30-17F8E930C93A}">
      <dgm:prSet/>
      <dgm:spPr/>
      <dgm:t>
        <a:bodyPr/>
        <a:lstStyle/>
        <a:p>
          <a:endParaRPr lang="en-US"/>
        </a:p>
      </dgm:t>
    </dgm:pt>
    <dgm:pt modelId="{2BC6F5EA-8ED0-CE4C-BE1C-49D641E3A7B7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en-US" dirty="0" smtClean="0"/>
            <a:t>4 Cloud reduction with positive forcing</a:t>
          </a:r>
        </a:p>
        <a:p>
          <a:r>
            <a:rPr lang="en-US" dirty="0" smtClean="0"/>
            <a:t>(Ackermann et al. 2000)</a:t>
          </a:r>
          <a:endParaRPr lang="en-US" dirty="0"/>
        </a:p>
      </dgm:t>
    </dgm:pt>
    <dgm:pt modelId="{2602D738-FE83-BB48-8259-4A6FA790432A}" type="parTrans" cxnId="{AF7912EB-E428-2C45-B7CB-896591C02D55}">
      <dgm:prSet/>
      <dgm:spPr>
        <a:ln w="19050"/>
      </dgm:spPr>
      <dgm:t>
        <a:bodyPr/>
        <a:lstStyle/>
        <a:p>
          <a:endParaRPr lang="en-US"/>
        </a:p>
      </dgm:t>
    </dgm:pt>
    <dgm:pt modelId="{3111234E-3681-154C-8716-F79C7D2BE967}" type="sibTrans" cxnId="{AF7912EB-E428-2C45-B7CB-896591C02D55}">
      <dgm:prSet/>
      <dgm:spPr/>
      <dgm:t>
        <a:bodyPr/>
        <a:lstStyle/>
        <a:p>
          <a:endParaRPr lang="en-US"/>
        </a:p>
      </dgm:t>
    </dgm:pt>
    <dgm:pt modelId="{649268A6-7740-3D47-9E2E-FDE9539A06F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r>
            <a:rPr lang="en-US" dirty="0" smtClean="0"/>
            <a:t>5 Cloud reduction with negative forcing</a:t>
          </a:r>
        </a:p>
        <a:p>
          <a:r>
            <a:rPr lang="en-US" dirty="0" smtClean="0"/>
            <a:t>(</a:t>
          </a:r>
          <a:r>
            <a:rPr lang="en-US" dirty="0" err="1" smtClean="0"/>
            <a:t>Penner</a:t>
          </a:r>
          <a:r>
            <a:rPr lang="en-US" dirty="0" smtClean="0"/>
            <a:t> et al., 1993)</a:t>
          </a:r>
          <a:endParaRPr lang="en-US" dirty="0"/>
        </a:p>
      </dgm:t>
    </dgm:pt>
    <dgm:pt modelId="{94EE451B-98EC-C344-A86B-B7293593CDCD}" type="parTrans" cxnId="{A5841E52-C3B8-6E45-90B4-68A7D296FC02}">
      <dgm:prSet/>
      <dgm:spPr>
        <a:ln w="19050"/>
      </dgm:spPr>
      <dgm:t>
        <a:bodyPr/>
        <a:lstStyle/>
        <a:p>
          <a:endParaRPr lang="en-US"/>
        </a:p>
      </dgm:t>
    </dgm:pt>
    <dgm:pt modelId="{A42D40FD-D748-2D4D-9AF5-56A83768213C}" type="sibTrans" cxnId="{A5841E52-C3B8-6E45-90B4-68A7D296FC02}">
      <dgm:prSet/>
      <dgm:spPr/>
      <dgm:t>
        <a:bodyPr/>
        <a:lstStyle/>
        <a:p>
          <a:endParaRPr lang="en-US"/>
        </a:p>
      </dgm:t>
    </dgm:pt>
    <dgm:pt modelId="{8C591526-EED9-8C40-BFD3-E196BA158CC6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BC </a:t>
          </a:r>
          <a:r>
            <a:rPr lang="en-US" dirty="0"/>
            <a:t>at cloud level</a:t>
          </a:r>
        </a:p>
      </dgm:t>
    </dgm:pt>
    <dgm:pt modelId="{9214ADD6-460C-7B40-B692-5A39F7E35F2A}" type="parTrans" cxnId="{F4988A04-045B-EA41-8A20-EA7DE8F81C54}">
      <dgm:prSet/>
      <dgm:spPr>
        <a:ln w="19050"/>
      </dgm:spPr>
      <dgm:t>
        <a:bodyPr/>
        <a:lstStyle/>
        <a:p>
          <a:endParaRPr lang="en-US"/>
        </a:p>
      </dgm:t>
    </dgm:pt>
    <dgm:pt modelId="{3DB7BF2A-FE3D-344A-A18B-D4B93264868A}" type="sibTrans" cxnId="{F4988A04-045B-EA41-8A20-EA7DE8F81C54}">
      <dgm:prSet/>
      <dgm:spPr/>
      <dgm:t>
        <a:bodyPr/>
        <a:lstStyle/>
        <a:p>
          <a:endParaRPr lang="en-US"/>
        </a:p>
      </dgm:t>
    </dgm:pt>
    <dgm:pt modelId="{84ECBF2A-51DA-9D4C-B745-CBB042E9A22E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BC is below cloud</a:t>
          </a:r>
          <a:endParaRPr lang="en-US" dirty="0"/>
        </a:p>
      </dgm:t>
    </dgm:pt>
    <dgm:pt modelId="{01A82A05-74CD-8344-8696-8C60AE73FEEF}" type="parTrans" cxnId="{250661F0-2C21-5A40-8328-96F7965461A0}">
      <dgm:prSet/>
      <dgm:spPr>
        <a:ln w="19050"/>
      </dgm:spPr>
      <dgm:t>
        <a:bodyPr/>
        <a:lstStyle/>
        <a:p>
          <a:endParaRPr lang="en-US"/>
        </a:p>
      </dgm:t>
    </dgm:pt>
    <dgm:pt modelId="{9116E35D-FEEA-E143-B3CD-8C0F0F9B24F8}" type="sibTrans" cxnId="{250661F0-2C21-5A40-8328-96F7965461A0}">
      <dgm:prSet/>
      <dgm:spPr/>
      <dgm:t>
        <a:bodyPr/>
        <a:lstStyle/>
        <a:p>
          <a:endParaRPr lang="en-US"/>
        </a:p>
      </dgm:t>
    </dgm:pt>
    <dgm:pt modelId="{BE688BD0-20EB-9B4D-AB00-15BEA1E9B34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r>
            <a:rPr lang="en-US" dirty="0"/>
            <a:t>6 Enhanced convection, cloud increase</a:t>
          </a:r>
          <a:r>
            <a:rPr lang="en-US" dirty="0" smtClean="0"/>
            <a:t> </a:t>
          </a:r>
        </a:p>
        <a:p>
          <a:r>
            <a:rPr lang="en-US" dirty="0" smtClean="0"/>
            <a:t>(Feingold et al., 2005)</a:t>
          </a:r>
          <a:endParaRPr lang="en-US" dirty="0"/>
        </a:p>
      </dgm:t>
    </dgm:pt>
    <dgm:pt modelId="{6D84F61E-1CF9-8240-ABBA-8FF54027800F}" type="parTrans" cxnId="{9C9F0934-75C7-AB45-904C-839CA374ECBC}">
      <dgm:prSet/>
      <dgm:spPr>
        <a:ln w="19050"/>
      </dgm:spPr>
      <dgm:t>
        <a:bodyPr/>
        <a:lstStyle/>
        <a:p>
          <a:endParaRPr lang="en-US"/>
        </a:p>
      </dgm:t>
    </dgm:pt>
    <dgm:pt modelId="{47CD23F5-D62E-D64A-98FA-54AD0C9E244B}" type="sibTrans" cxnId="{9C9F0934-75C7-AB45-904C-839CA374ECBC}">
      <dgm:prSet/>
      <dgm:spPr/>
      <dgm:t>
        <a:bodyPr/>
        <a:lstStyle/>
        <a:p>
          <a:endParaRPr lang="en-US"/>
        </a:p>
      </dgm:t>
    </dgm:pt>
    <dgm:pt modelId="{AED0928F-7919-F74E-A75F-1443111DD950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008000"/>
        </a:solidFill>
      </dgm:spPr>
      <dgm:t>
        <a:bodyPr/>
        <a:lstStyle/>
        <a:p>
          <a:r>
            <a:rPr lang="en-US" dirty="0" smtClean="0"/>
            <a:t>Convergent region</a:t>
          </a:r>
        </a:p>
      </dgm:t>
    </dgm:pt>
    <dgm:pt modelId="{68DE3C43-BF9C-CD43-A08E-6AD034A71232}" type="parTrans" cxnId="{6381D495-2F15-B949-87AF-3F9342359EBC}">
      <dgm:prSet/>
      <dgm:spPr>
        <a:ln w="19050"/>
      </dgm:spPr>
      <dgm:t>
        <a:bodyPr/>
        <a:lstStyle/>
        <a:p>
          <a:endParaRPr lang="en-US"/>
        </a:p>
      </dgm:t>
    </dgm:pt>
    <dgm:pt modelId="{6FEFB374-FB5B-1641-B3EB-4F7283D212BC}" type="sibTrans" cxnId="{6381D495-2F15-B949-87AF-3F9342359EBC}">
      <dgm:prSet/>
      <dgm:spPr/>
      <dgm:t>
        <a:bodyPr/>
        <a:lstStyle/>
        <a:p>
          <a:endParaRPr lang="en-US"/>
        </a:p>
      </dgm:t>
    </dgm:pt>
    <dgm:pt modelId="{755C73D3-19A1-CF41-884B-9ADB98B2E385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r>
            <a:rPr lang="en-US" dirty="0" smtClean="0"/>
            <a:t>3 Enhanced convection, influx of moisture</a:t>
          </a:r>
        </a:p>
        <a:p>
          <a:r>
            <a:rPr lang="en-US" dirty="0" smtClean="0"/>
            <a:t>(Lau et al. 2006)</a:t>
          </a:r>
        </a:p>
      </dgm:t>
    </dgm:pt>
    <dgm:pt modelId="{CA8E8189-DCDA-9348-9206-EAEFFDDD840E}" type="parTrans" cxnId="{A5147479-A8D8-EE4C-82E1-AD96C7B9FE54}">
      <dgm:prSet/>
      <dgm:spPr>
        <a:ln w="19050"/>
      </dgm:spPr>
      <dgm:t>
        <a:bodyPr/>
        <a:lstStyle/>
        <a:p>
          <a:endParaRPr lang="en-US"/>
        </a:p>
      </dgm:t>
    </dgm:pt>
    <dgm:pt modelId="{FA977263-1FD6-8D49-8AFA-420A7AFA51AD}" type="sibTrans" cxnId="{A5147479-A8D8-EE4C-82E1-AD96C7B9FE54}">
      <dgm:prSet/>
      <dgm:spPr/>
      <dgm:t>
        <a:bodyPr/>
        <a:lstStyle/>
        <a:p>
          <a:endParaRPr lang="en-US"/>
        </a:p>
      </dgm:t>
    </dgm:pt>
    <dgm:pt modelId="{DDC289E6-BDA3-B44D-BCD0-825DFFD5F8DA}" type="pres">
      <dgm:prSet presAssocID="{F7BCB9B9-F521-694B-A083-5BC4FE4CEBF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0ECEB6-812C-D145-8983-B9048FEC73DE}" type="pres">
      <dgm:prSet presAssocID="{278A6B61-903E-B447-8DF9-436E2D6931A4}" presName="root1" presStyleCnt="0"/>
      <dgm:spPr/>
    </dgm:pt>
    <dgm:pt modelId="{6089E592-6CB3-FD46-9230-7BF05796AE38}" type="pres">
      <dgm:prSet presAssocID="{278A6B61-903E-B447-8DF9-436E2D6931A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D7D909-3F1A-FF4E-A9F4-82077AFBE00C}" type="pres">
      <dgm:prSet presAssocID="{278A6B61-903E-B447-8DF9-436E2D6931A4}" presName="level2hierChild" presStyleCnt="0"/>
      <dgm:spPr/>
    </dgm:pt>
    <dgm:pt modelId="{2690245C-967B-8445-B008-2DD03B3E5823}" type="pres">
      <dgm:prSet presAssocID="{E56C69CF-176B-ED4D-BC98-D3CDDB949A50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9EB55AF-9B27-4E46-B8E5-46565F739B91}" type="pres">
      <dgm:prSet presAssocID="{E56C69CF-176B-ED4D-BC98-D3CDDB949A5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1E0FA308-A1FF-FF43-A3CA-E2E1EA9C8BDE}" type="pres">
      <dgm:prSet presAssocID="{1C9B1788-96A2-184C-B560-32E31D254C82}" presName="root2" presStyleCnt="0"/>
      <dgm:spPr/>
    </dgm:pt>
    <dgm:pt modelId="{DC0B78BA-D09D-D540-A807-A3CAA375CB23}" type="pres">
      <dgm:prSet presAssocID="{1C9B1788-96A2-184C-B560-32E31D254C8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5DD338-498D-6945-9D78-DC9CE349A385}" type="pres">
      <dgm:prSet presAssocID="{1C9B1788-96A2-184C-B560-32E31D254C82}" presName="level3hierChild" presStyleCnt="0"/>
      <dgm:spPr/>
    </dgm:pt>
    <dgm:pt modelId="{0D082809-9C64-E448-B1C5-3A5BB4ECE017}" type="pres">
      <dgm:prSet presAssocID="{54411F6C-6434-4A4E-B773-99CF9378A67E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1074ACED-E9B2-E045-90F1-5D757EA85952}" type="pres">
      <dgm:prSet presAssocID="{54411F6C-6434-4A4E-B773-99CF9378A67E}" presName="connTx" presStyleLbl="parChTrans1D3" presStyleIdx="0" presStyleCnt="5"/>
      <dgm:spPr/>
      <dgm:t>
        <a:bodyPr/>
        <a:lstStyle/>
        <a:p>
          <a:endParaRPr lang="en-US"/>
        </a:p>
      </dgm:t>
    </dgm:pt>
    <dgm:pt modelId="{106E42FE-E2B9-544F-BE79-FD63CC9EE9F1}" type="pres">
      <dgm:prSet presAssocID="{EF9AE6D4-8FC4-614C-BA70-8271A01E4F0B}" presName="root2" presStyleCnt="0"/>
      <dgm:spPr/>
    </dgm:pt>
    <dgm:pt modelId="{F456393E-43F5-584C-9C4B-15C5AA306685}" type="pres">
      <dgm:prSet presAssocID="{EF9AE6D4-8FC4-614C-BA70-8271A01E4F0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6690E1-0B55-6644-9A73-085A5DCA5B69}" type="pres">
      <dgm:prSet presAssocID="{EF9AE6D4-8FC4-614C-BA70-8271A01E4F0B}" presName="level3hierChild" presStyleCnt="0"/>
      <dgm:spPr/>
    </dgm:pt>
    <dgm:pt modelId="{18430CCF-853E-EC47-B8AD-C02913E72E6A}" type="pres">
      <dgm:prSet presAssocID="{243EF9D0-B493-CE4E-90D8-D0315FA8429B}" presName="conn2-1" presStyleLbl="parChTrans1D4" presStyleIdx="0" presStyleCnt="5"/>
      <dgm:spPr/>
      <dgm:t>
        <a:bodyPr/>
        <a:lstStyle/>
        <a:p>
          <a:endParaRPr lang="en-US"/>
        </a:p>
      </dgm:t>
    </dgm:pt>
    <dgm:pt modelId="{26A77348-E932-FD45-9108-FBD4EE09FF73}" type="pres">
      <dgm:prSet presAssocID="{243EF9D0-B493-CE4E-90D8-D0315FA8429B}" presName="connTx" presStyleLbl="parChTrans1D4" presStyleIdx="0" presStyleCnt="5"/>
      <dgm:spPr/>
      <dgm:t>
        <a:bodyPr/>
        <a:lstStyle/>
        <a:p>
          <a:endParaRPr lang="en-US"/>
        </a:p>
      </dgm:t>
    </dgm:pt>
    <dgm:pt modelId="{35C9003F-1EDF-674F-8F96-8C67F7566369}" type="pres">
      <dgm:prSet presAssocID="{D3156662-2E2C-014C-AA20-EB64829B6B09}" presName="root2" presStyleCnt="0"/>
      <dgm:spPr/>
    </dgm:pt>
    <dgm:pt modelId="{F4A1B4AF-17FD-574E-B820-4139B757B1B3}" type="pres">
      <dgm:prSet presAssocID="{D3156662-2E2C-014C-AA20-EB64829B6B09}" presName="LevelTwoTextNode" presStyleLbl="node4" presStyleIdx="0" presStyleCnt="5" custScaleX="1294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A08139-880D-1145-B1E7-B343E996AE7F}" type="pres">
      <dgm:prSet presAssocID="{D3156662-2E2C-014C-AA20-EB64829B6B09}" presName="level3hierChild" presStyleCnt="0"/>
      <dgm:spPr/>
    </dgm:pt>
    <dgm:pt modelId="{34AF61AA-5E7E-5049-B1A7-13CB417A04CA}" type="pres">
      <dgm:prSet presAssocID="{EBE860BB-2EA6-E14E-9F28-7D3FDFF2D7F3}" presName="conn2-1" presStyleLbl="parChTrans1D4" presStyleIdx="1" presStyleCnt="5"/>
      <dgm:spPr/>
      <dgm:t>
        <a:bodyPr/>
        <a:lstStyle/>
        <a:p>
          <a:endParaRPr lang="en-US"/>
        </a:p>
      </dgm:t>
    </dgm:pt>
    <dgm:pt modelId="{3153237D-0DB9-B248-BD9C-2CE9FD8A11F1}" type="pres">
      <dgm:prSet presAssocID="{EBE860BB-2EA6-E14E-9F28-7D3FDFF2D7F3}" presName="connTx" presStyleLbl="parChTrans1D4" presStyleIdx="1" presStyleCnt="5"/>
      <dgm:spPr/>
      <dgm:t>
        <a:bodyPr/>
        <a:lstStyle/>
        <a:p>
          <a:endParaRPr lang="en-US"/>
        </a:p>
      </dgm:t>
    </dgm:pt>
    <dgm:pt modelId="{C48333DC-C2E6-8445-85E5-E935DEA05F05}" type="pres">
      <dgm:prSet presAssocID="{BC91A56B-10C5-584B-B449-A0F41B1770AA}" presName="root2" presStyleCnt="0"/>
      <dgm:spPr/>
    </dgm:pt>
    <dgm:pt modelId="{5884A9CE-C266-8647-A04C-7C9244417976}" type="pres">
      <dgm:prSet presAssocID="{BC91A56B-10C5-584B-B449-A0F41B1770AA}" presName="LevelTwoTextNode" presStyleLbl="node4" presStyleIdx="1" presStyleCnt="5" custScaleX="1292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0C0DCD-5520-A249-B36F-5F6946B148AB}" type="pres">
      <dgm:prSet presAssocID="{BC91A56B-10C5-584B-B449-A0F41B1770AA}" presName="level3hierChild" presStyleCnt="0"/>
      <dgm:spPr/>
    </dgm:pt>
    <dgm:pt modelId="{BD5E0316-AC5E-AF44-A4B9-C31BEED12B56}" type="pres">
      <dgm:prSet presAssocID="{68DE3C43-BF9C-CD43-A08E-6AD034A71232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12285BFA-F3A4-494F-9251-99CF748856AA}" type="pres">
      <dgm:prSet presAssocID="{68DE3C43-BF9C-CD43-A08E-6AD034A71232}" presName="connTx" presStyleLbl="parChTrans1D3" presStyleIdx="1" presStyleCnt="5"/>
      <dgm:spPr/>
      <dgm:t>
        <a:bodyPr/>
        <a:lstStyle/>
        <a:p>
          <a:endParaRPr lang="en-US"/>
        </a:p>
      </dgm:t>
    </dgm:pt>
    <dgm:pt modelId="{453ADCF1-C1AC-BF4A-B4D3-CDC144344D50}" type="pres">
      <dgm:prSet presAssocID="{AED0928F-7919-F74E-A75F-1443111DD950}" presName="root2" presStyleCnt="0"/>
      <dgm:spPr/>
    </dgm:pt>
    <dgm:pt modelId="{8AB143E4-B738-0140-8715-E1F536B92726}" type="pres">
      <dgm:prSet presAssocID="{AED0928F-7919-F74E-A75F-1443111DD95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C807E2-724E-AD4C-AD61-BC47B7E984D7}" type="pres">
      <dgm:prSet presAssocID="{AED0928F-7919-F74E-A75F-1443111DD950}" presName="level3hierChild" presStyleCnt="0"/>
      <dgm:spPr/>
    </dgm:pt>
    <dgm:pt modelId="{1A09DFCA-6DBD-D84F-8A14-AF74BC3078D1}" type="pres">
      <dgm:prSet presAssocID="{CA8E8189-DCDA-9348-9206-EAEFFDDD840E}" presName="conn2-1" presStyleLbl="parChTrans1D4" presStyleIdx="2" presStyleCnt="5"/>
      <dgm:spPr/>
      <dgm:t>
        <a:bodyPr/>
        <a:lstStyle/>
        <a:p>
          <a:endParaRPr lang="en-US"/>
        </a:p>
      </dgm:t>
    </dgm:pt>
    <dgm:pt modelId="{B337F9E2-4648-F245-AE20-EBC47051BCCA}" type="pres">
      <dgm:prSet presAssocID="{CA8E8189-DCDA-9348-9206-EAEFFDDD840E}" presName="connTx" presStyleLbl="parChTrans1D4" presStyleIdx="2" presStyleCnt="5"/>
      <dgm:spPr/>
      <dgm:t>
        <a:bodyPr/>
        <a:lstStyle/>
        <a:p>
          <a:endParaRPr lang="en-US"/>
        </a:p>
      </dgm:t>
    </dgm:pt>
    <dgm:pt modelId="{247FFA67-D918-E148-802B-1913A0FC5DC0}" type="pres">
      <dgm:prSet presAssocID="{755C73D3-19A1-CF41-884B-9ADB98B2E385}" presName="root2" presStyleCnt="0"/>
      <dgm:spPr/>
    </dgm:pt>
    <dgm:pt modelId="{4AE92179-60E3-F84F-AC12-5A72E97D0BB0}" type="pres">
      <dgm:prSet presAssocID="{755C73D3-19A1-CF41-884B-9ADB98B2E385}" presName="LevelTwoTextNode" presStyleLbl="node4" presStyleIdx="2" presStyleCnt="5" custScaleX="1387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2B207D-EA8A-7B47-818D-63AF1F63764F}" type="pres">
      <dgm:prSet presAssocID="{755C73D3-19A1-CF41-884B-9ADB98B2E385}" presName="level3hierChild" presStyleCnt="0"/>
      <dgm:spPr/>
    </dgm:pt>
    <dgm:pt modelId="{B09ADAB7-7F98-AF4F-B65C-33A0D097FC21}" type="pres">
      <dgm:prSet presAssocID="{9214ADD6-460C-7B40-B692-5A39F7E35F2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B739E5A3-DA63-6246-8F7E-F2C73B79C584}" type="pres">
      <dgm:prSet presAssocID="{9214ADD6-460C-7B40-B692-5A39F7E35F2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75E388E-4858-814A-B520-795497B0028D}" type="pres">
      <dgm:prSet presAssocID="{8C591526-EED9-8C40-BFD3-E196BA158CC6}" presName="root2" presStyleCnt="0"/>
      <dgm:spPr/>
    </dgm:pt>
    <dgm:pt modelId="{B99C993B-CD2C-DC45-8C5E-EF7B03472260}" type="pres">
      <dgm:prSet presAssocID="{8C591526-EED9-8C40-BFD3-E196BA158CC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70DF84-0323-3144-BF15-D520B535FCB9}" type="pres">
      <dgm:prSet presAssocID="{8C591526-EED9-8C40-BFD3-E196BA158CC6}" presName="level3hierChild" presStyleCnt="0"/>
      <dgm:spPr/>
    </dgm:pt>
    <dgm:pt modelId="{83557860-0214-9D4F-9F8C-D662AC796F45}" type="pres">
      <dgm:prSet presAssocID="{37B5896B-F800-704E-B1AB-6EEFC9B202E7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155D1FF5-B76D-FF45-977B-8B2AB6988D1B}" type="pres">
      <dgm:prSet presAssocID="{37B5896B-F800-704E-B1AB-6EEFC9B202E7}" presName="connTx" presStyleLbl="parChTrans1D3" presStyleIdx="2" presStyleCnt="5"/>
      <dgm:spPr/>
      <dgm:t>
        <a:bodyPr/>
        <a:lstStyle/>
        <a:p>
          <a:endParaRPr lang="en-US"/>
        </a:p>
      </dgm:t>
    </dgm:pt>
    <dgm:pt modelId="{EF6A6A66-1209-AE48-91B0-753D7FFB3F5D}" type="pres">
      <dgm:prSet presAssocID="{CBC04CF4-BECF-4E47-93EA-32B53B9CA41D}" presName="root2" presStyleCnt="0"/>
      <dgm:spPr/>
    </dgm:pt>
    <dgm:pt modelId="{97715410-83C5-8241-BA6F-E6E66DD55123}" type="pres">
      <dgm:prSet presAssocID="{CBC04CF4-BECF-4E47-93EA-32B53B9CA41D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D97F0C-97F0-7143-9AFF-2F9DDCEE2615}" type="pres">
      <dgm:prSet presAssocID="{CBC04CF4-BECF-4E47-93EA-32B53B9CA41D}" presName="level3hierChild" presStyleCnt="0"/>
      <dgm:spPr/>
    </dgm:pt>
    <dgm:pt modelId="{B89FC76C-C9BC-6E46-AAB5-B6DADB560677}" type="pres">
      <dgm:prSet presAssocID="{2602D738-FE83-BB48-8259-4A6FA790432A}" presName="conn2-1" presStyleLbl="parChTrans1D4" presStyleIdx="3" presStyleCnt="5"/>
      <dgm:spPr/>
      <dgm:t>
        <a:bodyPr/>
        <a:lstStyle/>
        <a:p>
          <a:endParaRPr lang="en-US"/>
        </a:p>
      </dgm:t>
    </dgm:pt>
    <dgm:pt modelId="{5D94BCA9-F399-884A-B04B-E75CE489C84C}" type="pres">
      <dgm:prSet presAssocID="{2602D738-FE83-BB48-8259-4A6FA790432A}" presName="connTx" presStyleLbl="parChTrans1D4" presStyleIdx="3" presStyleCnt="5"/>
      <dgm:spPr/>
      <dgm:t>
        <a:bodyPr/>
        <a:lstStyle/>
        <a:p>
          <a:endParaRPr lang="en-US"/>
        </a:p>
      </dgm:t>
    </dgm:pt>
    <dgm:pt modelId="{2FBA3D45-FCAB-4143-8886-F2304AD00963}" type="pres">
      <dgm:prSet presAssocID="{2BC6F5EA-8ED0-CE4C-BE1C-49D641E3A7B7}" presName="root2" presStyleCnt="0"/>
      <dgm:spPr/>
    </dgm:pt>
    <dgm:pt modelId="{5B9A3544-D3F2-5A40-BE97-5899EE3E9164}" type="pres">
      <dgm:prSet presAssocID="{2BC6F5EA-8ED0-CE4C-BE1C-49D641E3A7B7}" presName="LevelTwoTextNode" presStyleLbl="node4" presStyleIdx="3" presStyleCnt="5" custScaleX="136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7D76D3-B31C-F44C-A215-8F8C0673BB27}" type="pres">
      <dgm:prSet presAssocID="{2BC6F5EA-8ED0-CE4C-BE1C-49D641E3A7B7}" presName="level3hierChild" presStyleCnt="0"/>
      <dgm:spPr/>
    </dgm:pt>
    <dgm:pt modelId="{A4334CB8-42F6-DD43-9382-1E5B4804FB1A}" type="pres">
      <dgm:prSet presAssocID="{F244167A-8DE5-1443-9E70-C7216D629656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49F7C5FA-87B2-B44B-8F59-2D9C21DB4E0F}" type="pres">
      <dgm:prSet presAssocID="{F244167A-8DE5-1443-9E70-C7216D629656}" presName="connTx" presStyleLbl="parChTrans1D3" presStyleIdx="3" presStyleCnt="5"/>
      <dgm:spPr/>
      <dgm:t>
        <a:bodyPr/>
        <a:lstStyle/>
        <a:p>
          <a:endParaRPr lang="en-US"/>
        </a:p>
      </dgm:t>
    </dgm:pt>
    <dgm:pt modelId="{41CB3164-F74C-3E41-B38E-63AEAE240498}" type="pres">
      <dgm:prSet presAssocID="{393B66C5-CE75-1B41-B55D-E687AC4500B3}" presName="root2" presStyleCnt="0"/>
      <dgm:spPr/>
    </dgm:pt>
    <dgm:pt modelId="{D063C089-FD83-E74E-8D77-9D08F2AA7DDC}" type="pres">
      <dgm:prSet presAssocID="{393B66C5-CE75-1B41-B55D-E687AC4500B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EB5AB-F396-3445-807F-00CDEBAAD76C}" type="pres">
      <dgm:prSet presAssocID="{393B66C5-CE75-1B41-B55D-E687AC4500B3}" presName="level3hierChild" presStyleCnt="0"/>
      <dgm:spPr/>
    </dgm:pt>
    <dgm:pt modelId="{78171F2F-8186-664D-BB5F-06D6B92990E4}" type="pres">
      <dgm:prSet presAssocID="{94EE451B-98EC-C344-A86B-B7293593CDCD}" presName="conn2-1" presStyleLbl="parChTrans1D4" presStyleIdx="4" presStyleCnt="5"/>
      <dgm:spPr/>
      <dgm:t>
        <a:bodyPr/>
        <a:lstStyle/>
        <a:p>
          <a:endParaRPr lang="en-US"/>
        </a:p>
      </dgm:t>
    </dgm:pt>
    <dgm:pt modelId="{C32D1821-6F47-0542-A602-4EB419607904}" type="pres">
      <dgm:prSet presAssocID="{94EE451B-98EC-C344-A86B-B7293593CDCD}" presName="connTx" presStyleLbl="parChTrans1D4" presStyleIdx="4" presStyleCnt="5"/>
      <dgm:spPr/>
      <dgm:t>
        <a:bodyPr/>
        <a:lstStyle/>
        <a:p>
          <a:endParaRPr lang="en-US"/>
        </a:p>
      </dgm:t>
    </dgm:pt>
    <dgm:pt modelId="{288ED62C-7BF0-B74D-85F5-3C8A94142EF7}" type="pres">
      <dgm:prSet presAssocID="{649268A6-7740-3D47-9E2E-FDE9539A06F4}" presName="root2" presStyleCnt="0"/>
      <dgm:spPr/>
    </dgm:pt>
    <dgm:pt modelId="{187FD456-0B60-B541-9672-358CEB47C36E}" type="pres">
      <dgm:prSet presAssocID="{649268A6-7740-3D47-9E2E-FDE9539A06F4}" presName="LevelTwoTextNode" presStyleLbl="node4" presStyleIdx="4" presStyleCnt="5" custScaleX="137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C178F-B6F5-0347-B863-15E1F571E543}" type="pres">
      <dgm:prSet presAssocID="{649268A6-7740-3D47-9E2E-FDE9539A06F4}" presName="level3hierChild" presStyleCnt="0"/>
      <dgm:spPr/>
    </dgm:pt>
    <dgm:pt modelId="{631AEC40-AE01-A441-B757-24F7754F3EA6}" type="pres">
      <dgm:prSet presAssocID="{01A82A05-74CD-8344-8696-8C60AE73FEEF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00D10383-D9E5-CF45-B9F5-A2B3867C600B}" type="pres">
      <dgm:prSet presAssocID="{01A82A05-74CD-8344-8696-8C60AE73FEEF}" presName="connTx" presStyleLbl="parChTrans1D2" presStyleIdx="2" presStyleCnt="3"/>
      <dgm:spPr/>
      <dgm:t>
        <a:bodyPr/>
        <a:lstStyle/>
        <a:p>
          <a:endParaRPr lang="en-US"/>
        </a:p>
      </dgm:t>
    </dgm:pt>
    <dgm:pt modelId="{58BABCA1-A0EB-AF4E-A1D0-8F3A6080679A}" type="pres">
      <dgm:prSet presAssocID="{84ECBF2A-51DA-9D4C-B745-CBB042E9A22E}" presName="root2" presStyleCnt="0"/>
      <dgm:spPr/>
    </dgm:pt>
    <dgm:pt modelId="{65C7BBBE-ED36-C948-BC0C-2ABD710E54FF}" type="pres">
      <dgm:prSet presAssocID="{84ECBF2A-51DA-9D4C-B745-CBB042E9A22E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043BF7-60D2-D349-8803-5F9B4642B216}" type="pres">
      <dgm:prSet presAssocID="{84ECBF2A-51DA-9D4C-B745-CBB042E9A22E}" presName="level3hierChild" presStyleCnt="0"/>
      <dgm:spPr/>
    </dgm:pt>
    <dgm:pt modelId="{443531DA-F106-0343-8790-EC1FC2CAEEA1}" type="pres">
      <dgm:prSet presAssocID="{6D84F61E-1CF9-8240-ABBA-8FF54027800F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24C97369-511D-AB47-8217-463EDA2C9B02}" type="pres">
      <dgm:prSet presAssocID="{6D84F61E-1CF9-8240-ABBA-8FF54027800F}" presName="connTx" presStyleLbl="parChTrans1D3" presStyleIdx="4" presStyleCnt="5"/>
      <dgm:spPr/>
      <dgm:t>
        <a:bodyPr/>
        <a:lstStyle/>
        <a:p>
          <a:endParaRPr lang="en-US"/>
        </a:p>
      </dgm:t>
    </dgm:pt>
    <dgm:pt modelId="{097CB550-C5F7-BB41-B95E-214926DD5911}" type="pres">
      <dgm:prSet presAssocID="{BE688BD0-20EB-9B4D-AB00-15BEA1E9B342}" presName="root2" presStyleCnt="0"/>
      <dgm:spPr/>
    </dgm:pt>
    <dgm:pt modelId="{7CE21EA5-BEA2-EA46-A290-E6F88CD9458B}" type="pres">
      <dgm:prSet presAssocID="{BE688BD0-20EB-9B4D-AB00-15BEA1E9B342}" presName="LevelTwoTextNode" presStyleLbl="node3" presStyleIdx="4" presStyleCnt="5" custScaleX="1353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0C4BA2-D24D-1B4C-96C7-F60D0261006C}" type="pres">
      <dgm:prSet presAssocID="{BE688BD0-20EB-9B4D-AB00-15BEA1E9B342}" presName="level3hierChild" presStyleCnt="0"/>
      <dgm:spPr/>
    </dgm:pt>
  </dgm:ptLst>
  <dgm:cxnLst>
    <dgm:cxn modelId="{C52467EF-B9EB-9E4A-A4D1-D76925E41380}" type="presOf" srcId="{BE688BD0-20EB-9B4D-AB00-15BEA1E9B342}" destId="{7CE21EA5-BEA2-EA46-A290-E6F88CD9458B}" srcOrd="0" destOrd="0" presId="urn:microsoft.com/office/officeart/2005/8/layout/hierarchy2"/>
    <dgm:cxn modelId="{A16EF7CB-87E1-E94D-9664-AD3141958796}" type="presOf" srcId="{F7BCB9B9-F521-694B-A083-5BC4FE4CEBF3}" destId="{DDC289E6-BDA3-B44D-BCD0-825DFFD5F8DA}" srcOrd="0" destOrd="0" presId="urn:microsoft.com/office/officeart/2005/8/layout/hierarchy2"/>
    <dgm:cxn modelId="{98D00DE1-6F66-5A44-8A30-17F8E930C93A}" srcId="{8C591526-EED9-8C40-BFD3-E196BA158CC6}" destId="{CBC04CF4-BECF-4E47-93EA-32B53B9CA41D}" srcOrd="0" destOrd="0" parTransId="{37B5896B-F800-704E-B1AB-6EEFC9B202E7}" sibTransId="{A0BA164E-F8C2-934E-8242-60E2D52E7780}"/>
    <dgm:cxn modelId="{C29E8961-BD71-6D4D-B386-849CF60B68FF}" type="presOf" srcId="{2602D738-FE83-BB48-8259-4A6FA790432A}" destId="{B89FC76C-C9BC-6E46-AAB5-B6DADB560677}" srcOrd="0" destOrd="0" presId="urn:microsoft.com/office/officeart/2005/8/layout/hierarchy2"/>
    <dgm:cxn modelId="{05A2A985-1AD1-E448-89A1-C185F1FE03F6}" type="presOf" srcId="{AED0928F-7919-F74E-A75F-1443111DD950}" destId="{8AB143E4-B738-0140-8715-E1F536B92726}" srcOrd="0" destOrd="0" presId="urn:microsoft.com/office/officeart/2005/8/layout/hierarchy2"/>
    <dgm:cxn modelId="{6E4259DF-19BD-5841-9B44-2E8158C04BB2}" type="presOf" srcId="{54411F6C-6434-4A4E-B773-99CF9378A67E}" destId="{0D082809-9C64-E448-B1C5-3A5BB4ECE017}" srcOrd="0" destOrd="0" presId="urn:microsoft.com/office/officeart/2005/8/layout/hierarchy2"/>
    <dgm:cxn modelId="{D2602F17-1FE3-2744-B205-AD5C657AAD2D}" type="presOf" srcId="{54411F6C-6434-4A4E-B773-99CF9378A67E}" destId="{1074ACED-E9B2-E045-90F1-5D757EA85952}" srcOrd="1" destOrd="0" presId="urn:microsoft.com/office/officeart/2005/8/layout/hierarchy2"/>
    <dgm:cxn modelId="{4893BC86-BB16-DD4A-A037-D153C1CC8664}" type="presOf" srcId="{F244167A-8DE5-1443-9E70-C7216D629656}" destId="{A4334CB8-42F6-DD43-9382-1E5B4804FB1A}" srcOrd="0" destOrd="0" presId="urn:microsoft.com/office/officeart/2005/8/layout/hierarchy2"/>
    <dgm:cxn modelId="{71F15989-1F7E-7A4C-84F2-70A922BBED55}" type="presOf" srcId="{68DE3C43-BF9C-CD43-A08E-6AD034A71232}" destId="{BD5E0316-AC5E-AF44-A4B9-C31BEED12B56}" srcOrd="0" destOrd="0" presId="urn:microsoft.com/office/officeart/2005/8/layout/hierarchy2"/>
    <dgm:cxn modelId="{BE1EF931-A21A-1948-937B-48407C3A90B6}" type="presOf" srcId="{9214ADD6-460C-7B40-B692-5A39F7E35F2A}" destId="{B739E5A3-DA63-6246-8F7E-F2C73B79C584}" srcOrd="1" destOrd="0" presId="urn:microsoft.com/office/officeart/2005/8/layout/hierarchy2"/>
    <dgm:cxn modelId="{91C18378-3CC4-9646-8A1A-FB2C42A0CE75}" type="presOf" srcId="{6D84F61E-1CF9-8240-ABBA-8FF54027800F}" destId="{24C97369-511D-AB47-8217-463EDA2C9B02}" srcOrd="1" destOrd="0" presId="urn:microsoft.com/office/officeart/2005/8/layout/hierarchy2"/>
    <dgm:cxn modelId="{EECC5BB1-B1C5-B443-B21F-3CF67F32AC93}" type="presOf" srcId="{37B5896B-F800-704E-B1AB-6EEFC9B202E7}" destId="{83557860-0214-9D4F-9F8C-D662AC796F45}" srcOrd="0" destOrd="0" presId="urn:microsoft.com/office/officeart/2005/8/layout/hierarchy2"/>
    <dgm:cxn modelId="{F5C0DC2A-6EE3-BC47-88B0-AB09D55ECF6F}" type="presOf" srcId="{37B5896B-F800-704E-B1AB-6EEFC9B202E7}" destId="{155D1FF5-B76D-FF45-977B-8B2AB6988D1B}" srcOrd="1" destOrd="0" presId="urn:microsoft.com/office/officeart/2005/8/layout/hierarchy2"/>
    <dgm:cxn modelId="{2347D244-5DE4-1944-A0D9-934A9385225C}" type="presOf" srcId="{E56C69CF-176B-ED4D-BC98-D3CDDB949A50}" destId="{2690245C-967B-8445-B008-2DD03B3E5823}" srcOrd="0" destOrd="0" presId="urn:microsoft.com/office/officeart/2005/8/layout/hierarchy2"/>
    <dgm:cxn modelId="{4B5850C3-AC65-1149-8ACA-415ED5243BA2}" srcId="{EF9AE6D4-8FC4-614C-BA70-8271A01E4F0B}" destId="{BC91A56B-10C5-584B-B449-A0F41B1770AA}" srcOrd="1" destOrd="0" parTransId="{EBE860BB-2EA6-E14E-9F28-7D3FDFF2D7F3}" sibTransId="{C904EE52-B137-1B4F-AA6A-15317482E282}"/>
    <dgm:cxn modelId="{961FAE91-30CA-E944-9C82-9D6F400C3B89}" type="presOf" srcId="{BC91A56B-10C5-584B-B449-A0F41B1770AA}" destId="{5884A9CE-C266-8647-A04C-7C9244417976}" srcOrd="0" destOrd="0" presId="urn:microsoft.com/office/officeart/2005/8/layout/hierarchy2"/>
    <dgm:cxn modelId="{FE18F2E0-5F63-7E46-BBE6-B4B80E76F48A}" type="presOf" srcId="{01A82A05-74CD-8344-8696-8C60AE73FEEF}" destId="{00D10383-D9E5-CF45-B9F5-A2B3867C600B}" srcOrd="1" destOrd="0" presId="urn:microsoft.com/office/officeart/2005/8/layout/hierarchy2"/>
    <dgm:cxn modelId="{F4988A04-045B-EA41-8A20-EA7DE8F81C54}" srcId="{278A6B61-903E-B447-8DF9-436E2D6931A4}" destId="{8C591526-EED9-8C40-BFD3-E196BA158CC6}" srcOrd="1" destOrd="0" parTransId="{9214ADD6-460C-7B40-B692-5A39F7E35F2A}" sibTransId="{3DB7BF2A-FE3D-344A-A18B-D4B93264868A}"/>
    <dgm:cxn modelId="{9C9F0934-75C7-AB45-904C-839CA374ECBC}" srcId="{84ECBF2A-51DA-9D4C-B745-CBB042E9A22E}" destId="{BE688BD0-20EB-9B4D-AB00-15BEA1E9B342}" srcOrd="0" destOrd="0" parTransId="{6D84F61E-1CF9-8240-ABBA-8FF54027800F}" sibTransId="{47CD23F5-D62E-D64A-98FA-54AD0C9E244B}"/>
    <dgm:cxn modelId="{F0E20013-D076-E042-B29B-304AE3CD90D9}" srcId="{F7BCB9B9-F521-694B-A083-5BC4FE4CEBF3}" destId="{278A6B61-903E-B447-8DF9-436E2D6931A4}" srcOrd="0" destOrd="0" parTransId="{B763E470-7DD1-1C42-A4FD-AF1D25DC52E2}" sibTransId="{58468770-8B77-0340-AD5F-594583333440}"/>
    <dgm:cxn modelId="{656C0F31-581E-2841-A08E-E3026BF949B0}" type="presOf" srcId="{755C73D3-19A1-CF41-884B-9ADB98B2E385}" destId="{4AE92179-60E3-F84F-AC12-5A72E97D0BB0}" srcOrd="0" destOrd="0" presId="urn:microsoft.com/office/officeart/2005/8/layout/hierarchy2"/>
    <dgm:cxn modelId="{5DFE5F06-1B6B-F44D-824A-CBE87CFC5414}" type="presOf" srcId="{2BC6F5EA-8ED0-CE4C-BE1C-49D641E3A7B7}" destId="{5B9A3544-D3F2-5A40-BE97-5899EE3E9164}" srcOrd="0" destOrd="0" presId="urn:microsoft.com/office/officeart/2005/8/layout/hierarchy2"/>
    <dgm:cxn modelId="{8B09E9D9-8586-0740-BF9E-1F305E53C3B9}" type="presOf" srcId="{CA8E8189-DCDA-9348-9206-EAEFFDDD840E}" destId="{B337F9E2-4648-F245-AE20-EBC47051BCCA}" srcOrd="1" destOrd="0" presId="urn:microsoft.com/office/officeart/2005/8/layout/hierarchy2"/>
    <dgm:cxn modelId="{C058D49B-FB8A-3E40-9D4F-9981810CE349}" type="presOf" srcId="{CA8E8189-DCDA-9348-9206-EAEFFDDD840E}" destId="{1A09DFCA-6DBD-D84F-8A14-AF74BC3078D1}" srcOrd="0" destOrd="0" presId="urn:microsoft.com/office/officeart/2005/8/layout/hierarchy2"/>
    <dgm:cxn modelId="{3928CFA9-723D-C048-9A8C-FA359D148D10}" type="presOf" srcId="{CBC04CF4-BECF-4E47-93EA-32B53B9CA41D}" destId="{97715410-83C5-8241-BA6F-E6E66DD55123}" srcOrd="0" destOrd="0" presId="urn:microsoft.com/office/officeart/2005/8/layout/hierarchy2"/>
    <dgm:cxn modelId="{3A21D6AF-74CF-5649-9EF7-A9DE5DB6D854}" type="presOf" srcId="{2602D738-FE83-BB48-8259-4A6FA790432A}" destId="{5D94BCA9-F399-884A-B04B-E75CE489C84C}" srcOrd="1" destOrd="0" presId="urn:microsoft.com/office/officeart/2005/8/layout/hierarchy2"/>
    <dgm:cxn modelId="{059B25D6-53FB-304F-B1A8-7F57B09A6D21}" srcId="{278A6B61-903E-B447-8DF9-436E2D6931A4}" destId="{1C9B1788-96A2-184C-B560-32E31D254C82}" srcOrd="0" destOrd="0" parTransId="{E56C69CF-176B-ED4D-BC98-D3CDDB949A50}" sibTransId="{0FCB9F3A-B440-BD4D-9E57-DA372F80364F}"/>
    <dgm:cxn modelId="{017FABDC-70BF-2B44-B78B-3C351F9A5BD6}" type="presOf" srcId="{278A6B61-903E-B447-8DF9-436E2D6931A4}" destId="{6089E592-6CB3-FD46-9230-7BF05796AE38}" srcOrd="0" destOrd="0" presId="urn:microsoft.com/office/officeart/2005/8/layout/hierarchy2"/>
    <dgm:cxn modelId="{23E8A434-2251-D44B-9AA3-B564C68F1BD0}" type="presOf" srcId="{94EE451B-98EC-C344-A86B-B7293593CDCD}" destId="{C32D1821-6F47-0542-A602-4EB419607904}" srcOrd="1" destOrd="0" presId="urn:microsoft.com/office/officeart/2005/8/layout/hierarchy2"/>
    <dgm:cxn modelId="{E1710B4C-FC4F-8F42-8975-BDBA34399D8F}" type="presOf" srcId="{243EF9D0-B493-CE4E-90D8-D0315FA8429B}" destId="{26A77348-E932-FD45-9108-FBD4EE09FF73}" srcOrd="1" destOrd="0" presId="urn:microsoft.com/office/officeart/2005/8/layout/hierarchy2"/>
    <dgm:cxn modelId="{31E09BF9-17DE-344E-B9F1-3565F5D9BFAE}" srcId="{8C591526-EED9-8C40-BFD3-E196BA158CC6}" destId="{393B66C5-CE75-1B41-B55D-E687AC4500B3}" srcOrd="1" destOrd="0" parTransId="{F244167A-8DE5-1443-9E70-C7216D629656}" sibTransId="{AFC51571-94B5-7E4D-ACC9-1BB378A70D91}"/>
    <dgm:cxn modelId="{8511A38C-BC22-8741-B0AE-0328E47738F0}" type="presOf" srcId="{E56C69CF-176B-ED4D-BC98-D3CDDB949A50}" destId="{F9EB55AF-9B27-4E46-B8E5-46565F739B91}" srcOrd="1" destOrd="0" presId="urn:microsoft.com/office/officeart/2005/8/layout/hierarchy2"/>
    <dgm:cxn modelId="{2DAF021E-037C-7D4E-8ABF-DA939E771303}" type="presOf" srcId="{649268A6-7740-3D47-9E2E-FDE9539A06F4}" destId="{187FD456-0B60-B541-9672-358CEB47C36E}" srcOrd="0" destOrd="0" presId="urn:microsoft.com/office/officeart/2005/8/layout/hierarchy2"/>
    <dgm:cxn modelId="{6CBD9A39-28E0-0E42-ACFB-E18AA843F6FB}" type="presOf" srcId="{9214ADD6-460C-7B40-B692-5A39F7E35F2A}" destId="{B09ADAB7-7F98-AF4F-B65C-33A0D097FC21}" srcOrd="0" destOrd="0" presId="urn:microsoft.com/office/officeart/2005/8/layout/hierarchy2"/>
    <dgm:cxn modelId="{79C05E3E-91DA-9D44-99B7-648DEC31C358}" type="presOf" srcId="{393B66C5-CE75-1B41-B55D-E687AC4500B3}" destId="{D063C089-FD83-E74E-8D77-9D08F2AA7DDC}" srcOrd="0" destOrd="0" presId="urn:microsoft.com/office/officeart/2005/8/layout/hierarchy2"/>
    <dgm:cxn modelId="{02857937-D8FE-CE45-9753-0DCE6C2A92B9}" type="presOf" srcId="{1C9B1788-96A2-184C-B560-32E31D254C82}" destId="{DC0B78BA-D09D-D540-A807-A3CAA375CB23}" srcOrd="0" destOrd="0" presId="urn:microsoft.com/office/officeart/2005/8/layout/hierarchy2"/>
    <dgm:cxn modelId="{6CA538E2-01CF-3646-B5E2-D550D60C6016}" type="presOf" srcId="{F244167A-8DE5-1443-9E70-C7216D629656}" destId="{49F7C5FA-87B2-B44B-8F59-2D9C21DB4E0F}" srcOrd="1" destOrd="0" presId="urn:microsoft.com/office/officeart/2005/8/layout/hierarchy2"/>
    <dgm:cxn modelId="{A5841E52-C3B8-6E45-90B4-68A7D296FC02}" srcId="{393B66C5-CE75-1B41-B55D-E687AC4500B3}" destId="{649268A6-7740-3D47-9E2E-FDE9539A06F4}" srcOrd="0" destOrd="0" parTransId="{94EE451B-98EC-C344-A86B-B7293593CDCD}" sibTransId="{A42D40FD-D748-2D4D-9AF5-56A83768213C}"/>
    <dgm:cxn modelId="{D1AE1B59-04B5-7E44-BE27-963ADDEB525E}" srcId="{1C9B1788-96A2-184C-B560-32E31D254C82}" destId="{EF9AE6D4-8FC4-614C-BA70-8271A01E4F0B}" srcOrd="0" destOrd="0" parTransId="{54411F6C-6434-4A4E-B773-99CF9378A67E}" sibTransId="{E195CEE7-F914-A147-89E4-DC265B28BB1A}"/>
    <dgm:cxn modelId="{F0D7A4A7-E34C-6347-99FD-4058008C6B8B}" type="presOf" srcId="{EBE860BB-2EA6-E14E-9F28-7D3FDFF2D7F3}" destId="{3153237D-0DB9-B248-BD9C-2CE9FD8A11F1}" srcOrd="1" destOrd="0" presId="urn:microsoft.com/office/officeart/2005/8/layout/hierarchy2"/>
    <dgm:cxn modelId="{36FBD80A-D68B-C34B-8066-C8BB8DFBB376}" type="presOf" srcId="{84ECBF2A-51DA-9D4C-B745-CBB042E9A22E}" destId="{65C7BBBE-ED36-C948-BC0C-2ABD710E54FF}" srcOrd="0" destOrd="0" presId="urn:microsoft.com/office/officeart/2005/8/layout/hierarchy2"/>
    <dgm:cxn modelId="{A5147479-A8D8-EE4C-82E1-AD96C7B9FE54}" srcId="{AED0928F-7919-F74E-A75F-1443111DD950}" destId="{755C73D3-19A1-CF41-884B-9ADB98B2E385}" srcOrd="0" destOrd="0" parTransId="{CA8E8189-DCDA-9348-9206-EAEFFDDD840E}" sibTransId="{FA977263-1FD6-8D49-8AFA-420A7AFA51AD}"/>
    <dgm:cxn modelId="{2C9F11E0-6052-BB4B-8331-44C96EE372F0}" type="presOf" srcId="{94EE451B-98EC-C344-A86B-B7293593CDCD}" destId="{78171F2F-8186-664D-BB5F-06D6B92990E4}" srcOrd="0" destOrd="0" presId="urn:microsoft.com/office/officeart/2005/8/layout/hierarchy2"/>
    <dgm:cxn modelId="{6381D495-2F15-B949-87AF-3F9342359EBC}" srcId="{1C9B1788-96A2-184C-B560-32E31D254C82}" destId="{AED0928F-7919-F74E-A75F-1443111DD950}" srcOrd="1" destOrd="0" parTransId="{68DE3C43-BF9C-CD43-A08E-6AD034A71232}" sibTransId="{6FEFB374-FB5B-1641-B3EB-4F7283D212BC}"/>
    <dgm:cxn modelId="{105235B1-95F8-4A4C-8B1E-1A97AF1E17F1}" type="presOf" srcId="{8C591526-EED9-8C40-BFD3-E196BA158CC6}" destId="{B99C993B-CD2C-DC45-8C5E-EF7B03472260}" srcOrd="0" destOrd="0" presId="urn:microsoft.com/office/officeart/2005/8/layout/hierarchy2"/>
    <dgm:cxn modelId="{57893994-42A9-7542-BD52-4DACA52131CF}" type="presOf" srcId="{EF9AE6D4-8FC4-614C-BA70-8271A01E4F0B}" destId="{F456393E-43F5-584C-9C4B-15C5AA306685}" srcOrd="0" destOrd="0" presId="urn:microsoft.com/office/officeart/2005/8/layout/hierarchy2"/>
    <dgm:cxn modelId="{5CC04AF4-F7DB-0442-A219-7FFA1C86391B}" type="presOf" srcId="{D3156662-2E2C-014C-AA20-EB64829B6B09}" destId="{F4A1B4AF-17FD-574E-B820-4139B757B1B3}" srcOrd="0" destOrd="0" presId="urn:microsoft.com/office/officeart/2005/8/layout/hierarchy2"/>
    <dgm:cxn modelId="{E7B2B27B-41B4-AA4A-9409-2F97EA17B3D4}" type="presOf" srcId="{EBE860BB-2EA6-E14E-9F28-7D3FDFF2D7F3}" destId="{34AF61AA-5E7E-5049-B1A7-13CB417A04CA}" srcOrd="0" destOrd="0" presId="urn:microsoft.com/office/officeart/2005/8/layout/hierarchy2"/>
    <dgm:cxn modelId="{70D6DBD7-BB3B-B643-9417-417A1193F334}" srcId="{EF9AE6D4-8FC4-614C-BA70-8271A01E4F0B}" destId="{D3156662-2E2C-014C-AA20-EB64829B6B09}" srcOrd="0" destOrd="0" parTransId="{243EF9D0-B493-CE4E-90D8-D0315FA8429B}" sibTransId="{5084A5C3-7519-5943-B05C-408C1C27C832}"/>
    <dgm:cxn modelId="{250661F0-2C21-5A40-8328-96F7965461A0}" srcId="{278A6B61-903E-B447-8DF9-436E2D6931A4}" destId="{84ECBF2A-51DA-9D4C-B745-CBB042E9A22E}" srcOrd="2" destOrd="0" parTransId="{01A82A05-74CD-8344-8696-8C60AE73FEEF}" sibTransId="{9116E35D-FEEA-E143-B3CD-8C0F0F9B24F8}"/>
    <dgm:cxn modelId="{68813938-58F5-194C-89A1-E59705B0B3BC}" type="presOf" srcId="{6D84F61E-1CF9-8240-ABBA-8FF54027800F}" destId="{443531DA-F106-0343-8790-EC1FC2CAEEA1}" srcOrd="0" destOrd="0" presId="urn:microsoft.com/office/officeart/2005/8/layout/hierarchy2"/>
    <dgm:cxn modelId="{AF7912EB-E428-2C45-B7CB-896591C02D55}" srcId="{CBC04CF4-BECF-4E47-93EA-32B53B9CA41D}" destId="{2BC6F5EA-8ED0-CE4C-BE1C-49D641E3A7B7}" srcOrd="0" destOrd="0" parTransId="{2602D738-FE83-BB48-8259-4A6FA790432A}" sibTransId="{3111234E-3681-154C-8716-F79C7D2BE967}"/>
    <dgm:cxn modelId="{D873474F-3436-E24F-A909-399480184FB3}" type="presOf" srcId="{01A82A05-74CD-8344-8696-8C60AE73FEEF}" destId="{631AEC40-AE01-A441-B757-24F7754F3EA6}" srcOrd="0" destOrd="0" presId="urn:microsoft.com/office/officeart/2005/8/layout/hierarchy2"/>
    <dgm:cxn modelId="{8F0F0B28-135A-1544-8C08-DD1ABCA43821}" type="presOf" srcId="{243EF9D0-B493-CE4E-90D8-D0315FA8429B}" destId="{18430CCF-853E-EC47-B8AD-C02913E72E6A}" srcOrd="0" destOrd="0" presId="urn:microsoft.com/office/officeart/2005/8/layout/hierarchy2"/>
    <dgm:cxn modelId="{2EAC8ABE-82F3-5746-89EA-3C797810D2BB}" type="presOf" srcId="{68DE3C43-BF9C-CD43-A08E-6AD034A71232}" destId="{12285BFA-F3A4-494F-9251-99CF748856AA}" srcOrd="1" destOrd="0" presId="urn:microsoft.com/office/officeart/2005/8/layout/hierarchy2"/>
    <dgm:cxn modelId="{E8A39B48-620C-AF4D-8348-A4E4E83516FF}" type="presParOf" srcId="{DDC289E6-BDA3-B44D-BCD0-825DFFD5F8DA}" destId="{1A0ECEB6-812C-D145-8983-B9048FEC73DE}" srcOrd="0" destOrd="0" presId="urn:microsoft.com/office/officeart/2005/8/layout/hierarchy2"/>
    <dgm:cxn modelId="{67D709E1-5516-CA45-A4CD-BCB748FEAE27}" type="presParOf" srcId="{1A0ECEB6-812C-D145-8983-B9048FEC73DE}" destId="{6089E592-6CB3-FD46-9230-7BF05796AE38}" srcOrd="0" destOrd="0" presId="urn:microsoft.com/office/officeart/2005/8/layout/hierarchy2"/>
    <dgm:cxn modelId="{97FF61DB-28B6-0E42-9E02-385B42C9E607}" type="presParOf" srcId="{1A0ECEB6-812C-D145-8983-B9048FEC73DE}" destId="{86D7D909-3F1A-FF4E-A9F4-82077AFBE00C}" srcOrd="1" destOrd="0" presId="urn:microsoft.com/office/officeart/2005/8/layout/hierarchy2"/>
    <dgm:cxn modelId="{5BBDD1DF-B505-874C-A48A-B83BD71D093F}" type="presParOf" srcId="{86D7D909-3F1A-FF4E-A9F4-82077AFBE00C}" destId="{2690245C-967B-8445-B008-2DD03B3E5823}" srcOrd="0" destOrd="0" presId="urn:microsoft.com/office/officeart/2005/8/layout/hierarchy2"/>
    <dgm:cxn modelId="{A7D92A25-C7B5-FB4D-BBFA-C786DE4024B4}" type="presParOf" srcId="{2690245C-967B-8445-B008-2DD03B3E5823}" destId="{F9EB55AF-9B27-4E46-B8E5-46565F739B91}" srcOrd="0" destOrd="0" presId="urn:microsoft.com/office/officeart/2005/8/layout/hierarchy2"/>
    <dgm:cxn modelId="{04683BC1-2460-7843-A2C6-55C8BFFF752F}" type="presParOf" srcId="{86D7D909-3F1A-FF4E-A9F4-82077AFBE00C}" destId="{1E0FA308-A1FF-FF43-A3CA-E2E1EA9C8BDE}" srcOrd="1" destOrd="0" presId="urn:microsoft.com/office/officeart/2005/8/layout/hierarchy2"/>
    <dgm:cxn modelId="{E2055AC2-1F57-FB41-B2F7-F869F942B9FD}" type="presParOf" srcId="{1E0FA308-A1FF-FF43-A3CA-E2E1EA9C8BDE}" destId="{DC0B78BA-D09D-D540-A807-A3CAA375CB23}" srcOrd="0" destOrd="0" presId="urn:microsoft.com/office/officeart/2005/8/layout/hierarchy2"/>
    <dgm:cxn modelId="{89BAD65E-525E-B642-A9AF-55CF5F3AD899}" type="presParOf" srcId="{1E0FA308-A1FF-FF43-A3CA-E2E1EA9C8BDE}" destId="{B95DD338-498D-6945-9D78-DC9CE349A385}" srcOrd="1" destOrd="0" presId="urn:microsoft.com/office/officeart/2005/8/layout/hierarchy2"/>
    <dgm:cxn modelId="{91669158-418C-5942-8D4A-C4E2256F868F}" type="presParOf" srcId="{B95DD338-498D-6945-9D78-DC9CE349A385}" destId="{0D082809-9C64-E448-B1C5-3A5BB4ECE017}" srcOrd="0" destOrd="0" presId="urn:microsoft.com/office/officeart/2005/8/layout/hierarchy2"/>
    <dgm:cxn modelId="{D172B36F-C83D-2A48-A5E7-F69315357417}" type="presParOf" srcId="{0D082809-9C64-E448-B1C5-3A5BB4ECE017}" destId="{1074ACED-E9B2-E045-90F1-5D757EA85952}" srcOrd="0" destOrd="0" presId="urn:microsoft.com/office/officeart/2005/8/layout/hierarchy2"/>
    <dgm:cxn modelId="{6EEEF335-FF15-224C-8E42-F0CBE1C6BAE8}" type="presParOf" srcId="{B95DD338-498D-6945-9D78-DC9CE349A385}" destId="{106E42FE-E2B9-544F-BE79-FD63CC9EE9F1}" srcOrd="1" destOrd="0" presId="urn:microsoft.com/office/officeart/2005/8/layout/hierarchy2"/>
    <dgm:cxn modelId="{72609FBC-DBFA-8244-BAA5-42B5E5BBEB82}" type="presParOf" srcId="{106E42FE-E2B9-544F-BE79-FD63CC9EE9F1}" destId="{F456393E-43F5-584C-9C4B-15C5AA306685}" srcOrd="0" destOrd="0" presId="urn:microsoft.com/office/officeart/2005/8/layout/hierarchy2"/>
    <dgm:cxn modelId="{F71CECB1-11CE-AB4A-AE27-9AFE55CDF8D1}" type="presParOf" srcId="{106E42FE-E2B9-544F-BE79-FD63CC9EE9F1}" destId="{F96690E1-0B55-6644-9A73-085A5DCA5B69}" srcOrd="1" destOrd="0" presId="urn:microsoft.com/office/officeart/2005/8/layout/hierarchy2"/>
    <dgm:cxn modelId="{CACAD4F4-FD58-E740-AE13-698CAD6E6EF8}" type="presParOf" srcId="{F96690E1-0B55-6644-9A73-085A5DCA5B69}" destId="{18430CCF-853E-EC47-B8AD-C02913E72E6A}" srcOrd="0" destOrd="0" presId="urn:microsoft.com/office/officeart/2005/8/layout/hierarchy2"/>
    <dgm:cxn modelId="{4B0448AC-7385-8C41-BE94-A0642B0E1E69}" type="presParOf" srcId="{18430CCF-853E-EC47-B8AD-C02913E72E6A}" destId="{26A77348-E932-FD45-9108-FBD4EE09FF73}" srcOrd="0" destOrd="0" presId="urn:microsoft.com/office/officeart/2005/8/layout/hierarchy2"/>
    <dgm:cxn modelId="{A1C1E5A4-98E4-EF42-8AAC-3445D7EDAF99}" type="presParOf" srcId="{F96690E1-0B55-6644-9A73-085A5DCA5B69}" destId="{35C9003F-1EDF-674F-8F96-8C67F7566369}" srcOrd="1" destOrd="0" presId="urn:microsoft.com/office/officeart/2005/8/layout/hierarchy2"/>
    <dgm:cxn modelId="{5B6C3A6D-21DF-934A-97DB-AAAC9921E546}" type="presParOf" srcId="{35C9003F-1EDF-674F-8F96-8C67F7566369}" destId="{F4A1B4AF-17FD-574E-B820-4139B757B1B3}" srcOrd="0" destOrd="0" presId="urn:microsoft.com/office/officeart/2005/8/layout/hierarchy2"/>
    <dgm:cxn modelId="{687F8D59-A6B0-8347-9A0B-119429CA9D43}" type="presParOf" srcId="{35C9003F-1EDF-674F-8F96-8C67F7566369}" destId="{28A08139-880D-1145-B1E7-B343E996AE7F}" srcOrd="1" destOrd="0" presId="urn:microsoft.com/office/officeart/2005/8/layout/hierarchy2"/>
    <dgm:cxn modelId="{F18B174E-8210-6346-AB68-7B52F753EE6B}" type="presParOf" srcId="{F96690E1-0B55-6644-9A73-085A5DCA5B69}" destId="{34AF61AA-5E7E-5049-B1A7-13CB417A04CA}" srcOrd="2" destOrd="0" presId="urn:microsoft.com/office/officeart/2005/8/layout/hierarchy2"/>
    <dgm:cxn modelId="{D17A5466-D0F7-504D-B2AF-7E1A9F1BEE86}" type="presParOf" srcId="{34AF61AA-5E7E-5049-B1A7-13CB417A04CA}" destId="{3153237D-0DB9-B248-BD9C-2CE9FD8A11F1}" srcOrd="0" destOrd="0" presId="urn:microsoft.com/office/officeart/2005/8/layout/hierarchy2"/>
    <dgm:cxn modelId="{74809DFA-28CE-DA4D-ADF6-8D730C7E4E5B}" type="presParOf" srcId="{F96690E1-0B55-6644-9A73-085A5DCA5B69}" destId="{C48333DC-C2E6-8445-85E5-E935DEA05F05}" srcOrd="3" destOrd="0" presId="urn:microsoft.com/office/officeart/2005/8/layout/hierarchy2"/>
    <dgm:cxn modelId="{BC82DEA2-6127-3743-9075-E841F87120D3}" type="presParOf" srcId="{C48333DC-C2E6-8445-85E5-E935DEA05F05}" destId="{5884A9CE-C266-8647-A04C-7C9244417976}" srcOrd="0" destOrd="0" presId="urn:microsoft.com/office/officeart/2005/8/layout/hierarchy2"/>
    <dgm:cxn modelId="{DA7ABD02-9CF0-6846-B466-634F37FB14AD}" type="presParOf" srcId="{C48333DC-C2E6-8445-85E5-E935DEA05F05}" destId="{F50C0DCD-5520-A249-B36F-5F6946B148AB}" srcOrd="1" destOrd="0" presId="urn:microsoft.com/office/officeart/2005/8/layout/hierarchy2"/>
    <dgm:cxn modelId="{1332E437-CBB7-E74E-B445-4928EB7805D5}" type="presParOf" srcId="{B95DD338-498D-6945-9D78-DC9CE349A385}" destId="{BD5E0316-AC5E-AF44-A4B9-C31BEED12B56}" srcOrd="2" destOrd="0" presId="urn:microsoft.com/office/officeart/2005/8/layout/hierarchy2"/>
    <dgm:cxn modelId="{C750FCE5-D5B2-5D45-8303-62DB5409CB5E}" type="presParOf" srcId="{BD5E0316-AC5E-AF44-A4B9-C31BEED12B56}" destId="{12285BFA-F3A4-494F-9251-99CF748856AA}" srcOrd="0" destOrd="0" presId="urn:microsoft.com/office/officeart/2005/8/layout/hierarchy2"/>
    <dgm:cxn modelId="{1F972586-FD88-A242-8908-86E081FEC795}" type="presParOf" srcId="{B95DD338-498D-6945-9D78-DC9CE349A385}" destId="{453ADCF1-C1AC-BF4A-B4D3-CDC144344D50}" srcOrd="3" destOrd="0" presId="urn:microsoft.com/office/officeart/2005/8/layout/hierarchy2"/>
    <dgm:cxn modelId="{703991C6-8BF3-B244-91DB-8AE15E5BB590}" type="presParOf" srcId="{453ADCF1-C1AC-BF4A-B4D3-CDC144344D50}" destId="{8AB143E4-B738-0140-8715-E1F536B92726}" srcOrd="0" destOrd="0" presId="urn:microsoft.com/office/officeart/2005/8/layout/hierarchy2"/>
    <dgm:cxn modelId="{EE380CCB-7184-EA41-AAD1-C577F64C704A}" type="presParOf" srcId="{453ADCF1-C1AC-BF4A-B4D3-CDC144344D50}" destId="{19C807E2-724E-AD4C-AD61-BC47B7E984D7}" srcOrd="1" destOrd="0" presId="urn:microsoft.com/office/officeart/2005/8/layout/hierarchy2"/>
    <dgm:cxn modelId="{6ED4D9C1-0F97-424B-9C8D-FB59618FC324}" type="presParOf" srcId="{19C807E2-724E-AD4C-AD61-BC47B7E984D7}" destId="{1A09DFCA-6DBD-D84F-8A14-AF74BC3078D1}" srcOrd="0" destOrd="0" presId="urn:microsoft.com/office/officeart/2005/8/layout/hierarchy2"/>
    <dgm:cxn modelId="{82DFD13F-51A3-5247-BF97-3EBF1D2AD207}" type="presParOf" srcId="{1A09DFCA-6DBD-D84F-8A14-AF74BC3078D1}" destId="{B337F9E2-4648-F245-AE20-EBC47051BCCA}" srcOrd="0" destOrd="0" presId="urn:microsoft.com/office/officeart/2005/8/layout/hierarchy2"/>
    <dgm:cxn modelId="{577D3CE6-E9D0-DC42-B980-E65BE5745830}" type="presParOf" srcId="{19C807E2-724E-AD4C-AD61-BC47B7E984D7}" destId="{247FFA67-D918-E148-802B-1913A0FC5DC0}" srcOrd="1" destOrd="0" presId="urn:microsoft.com/office/officeart/2005/8/layout/hierarchy2"/>
    <dgm:cxn modelId="{98FDBD88-C120-0546-9F54-68F6E7248676}" type="presParOf" srcId="{247FFA67-D918-E148-802B-1913A0FC5DC0}" destId="{4AE92179-60E3-F84F-AC12-5A72E97D0BB0}" srcOrd="0" destOrd="0" presId="urn:microsoft.com/office/officeart/2005/8/layout/hierarchy2"/>
    <dgm:cxn modelId="{72349551-B38D-B34E-B47B-66BADDCCBE89}" type="presParOf" srcId="{247FFA67-D918-E148-802B-1913A0FC5DC0}" destId="{DF2B207D-EA8A-7B47-818D-63AF1F63764F}" srcOrd="1" destOrd="0" presId="urn:microsoft.com/office/officeart/2005/8/layout/hierarchy2"/>
    <dgm:cxn modelId="{9B3615A7-9360-584A-8421-58D376B73B1D}" type="presParOf" srcId="{86D7D909-3F1A-FF4E-A9F4-82077AFBE00C}" destId="{B09ADAB7-7F98-AF4F-B65C-33A0D097FC21}" srcOrd="2" destOrd="0" presId="urn:microsoft.com/office/officeart/2005/8/layout/hierarchy2"/>
    <dgm:cxn modelId="{94F8FBF5-146A-BC4F-97F8-7A614A53FD08}" type="presParOf" srcId="{B09ADAB7-7F98-AF4F-B65C-33A0D097FC21}" destId="{B739E5A3-DA63-6246-8F7E-F2C73B79C584}" srcOrd="0" destOrd="0" presId="urn:microsoft.com/office/officeart/2005/8/layout/hierarchy2"/>
    <dgm:cxn modelId="{7948262A-706D-1242-8885-CBBE0677C3B0}" type="presParOf" srcId="{86D7D909-3F1A-FF4E-A9F4-82077AFBE00C}" destId="{775E388E-4858-814A-B520-795497B0028D}" srcOrd="3" destOrd="0" presId="urn:microsoft.com/office/officeart/2005/8/layout/hierarchy2"/>
    <dgm:cxn modelId="{FF4B73FF-A61C-F146-8D7A-03DF188962EB}" type="presParOf" srcId="{775E388E-4858-814A-B520-795497B0028D}" destId="{B99C993B-CD2C-DC45-8C5E-EF7B03472260}" srcOrd="0" destOrd="0" presId="urn:microsoft.com/office/officeart/2005/8/layout/hierarchy2"/>
    <dgm:cxn modelId="{F88FCBDE-37CD-1D44-8D73-46658D727571}" type="presParOf" srcId="{775E388E-4858-814A-B520-795497B0028D}" destId="{1E70DF84-0323-3144-BF15-D520B535FCB9}" srcOrd="1" destOrd="0" presId="urn:microsoft.com/office/officeart/2005/8/layout/hierarchy2"/>
    <dgm:cxn modelId="{9429C683-58BD-754F-A08E-9F92606C576B}" type="presParOf" srcId="{1E70DF84-0323-3144-BF15-D520B535FCB9}" destId="{83557860-0214-9D4F-9F8C-D662AC796F45}" srcOrd="0" destOrd="0" presId="urn:microsoft.com/office/officeart/2005/8/layout/hierarchy2"/>
    <dgm:cxn modelId="{49ECC253-B20C-8F41-B858-C7B55ABDCF35}" type="presParOf" srcId="{83557860-0214-9D4F-9F8C-D662AC796F45}" destId="{155D1FF5-B76D-FF45-977B-8B2AB6988D1B}" srcOrd="0" destOrd="0" presId="urn:microsoft.com/office/officeart/2005/8/layout/hierarchy2"/>
    <dgm:cxn modelId="{4E2E3585-8522-2F44-BF23-622822E118EF}" type="presParOf" srcId="{1E70DF84-0323-3144-BF15-D520B535FCB9}" destId="{EF6A6A66-1209-AE48-91B0-753D7FFB3F5D}" srcOrd="1" destOrd="0" presId="urn:microsoft.com/office/officeart/2005/8/layout/hierarchy2"/>
    <dgm:cxn modelId="{3D21E22F-6D08-F84A-A2D1-2EB1FBE1538A}" type="presParOf" srcId="{EF6A6A66-1209-AE48-91B0-753D7FFB3F5D}" destId="{97715410-83C5-8241-BA6F-E6E66DD55123}" srcOrd="0" destOrd="0" presId="urn:microsoft.com/office/officeart/2005/8/layout/hierarchy2"/>
    <dgm:cxn modelId="{1038F2F9-2F1A-6D40-8D30-73B14CAC25D1}" type="presParOf" srcId="{EF6A6A66-1209-AE48-91B0-753D7FFB3F5D}" destId="{B7D97F0C-97F0-7143-9AFF-2F9DDCEE2615}" srcOrd="1" destOrd="0" presId="urn:microsoft.com/office/officeart/2005/8/layout/hierarchy2"/>
    <dgm:cxn modelId="{622FA12C-43F2-0D4E-8D27-E5F90AA43FB5}" type="presParOf" srcId="{B7D97F0C-97F0-7143-9AFF-2F9DDCEE2615}" destId="{B89FC76C-C9BC-6E46-AAB5-B6DADB560677}" srcOrd="0" destOrd="0" presId="urn:microsoft.com/office/officeart/2005/8/layout/hierarchy2"/>
    <dgm:cxn modelId="{05E158AB-E6D0-E64A-BD10-3B51E1F0A857}" type="presParOf" srcId="{B89FC76C-C9BC-6E46-AAB5-B6DADB560677}" destId="{5D94BCA9-F399-884A-B04B-E75CE489C84C}" srcOrd="0" destOrd="0" presId="urn:microsoft.com/office/officeart/2005/8/layout/hierarchy2"/>
    <dgm:cxn modelId="{6E5B7B37-0FA9-1646-B23B-7B60B863442E}" type="presParOf" srcId="{B7D97F0C-97F0-7143-9AFF-2F9DDCEE2615}" destId="{2FBA3D45-FCAB-4143-8886-F2304AD00963}" srcOrd="1" destOrd="0" presId="urn:microsoft.com/office/officeart/2005/8/layout/hierarchy2"/>
    <dgm:cxn modelId="{65461776-E0DA-EE41-9B77-0DB1D17F395F}" type="presParOf" srcId="{2FBA3D45-FCAB-4143-8886-F2304AD00963}" destId="{5B9A3544-D3F2-5A40-BE97-5899EE3E9164}" srcOrd="0" destOrd="0" presId="urn:microsoft.com/office/officeart/2005/8/layout/hierarchy2"/>
    <dgm:cxn modelId="{D053B968-1C64-A54C-9917-2CD67487D182}" type="presParOf" srcId="{2FBA3D45-FCAB-4143-8886-F2304AD00963}" destId="{857D76D3-B31C-F44C-A215-8F8C0673BB27}" srcOrd="1" destOrd="0" presId="urn:microsoft.com/office/officeart/2005/8/layout/hierarchy2"/>
    <dgm:cxn modelId="{56759730-31A9-7144-8C19-75B53B4FAB48}" type="presParOf" srcId="{1E70DF84-0323-3144-BF15-D520B535FCB9}" destId="{A4334CB8-42F6-DD43-9382-1E5B4804FB1A}" srcOrd="2" destOrd="0" presId="urn:microsoft.com/office/officeart/2005/8/layout/hierarchy2"/>
    <dgm:cxn modelId="{A8A2B74C-2093-0C43-81F7-E00F8A71441B}" type="presParOf" srcId="{A4334CB8-42F6-DD43-9382-1E5B4804FB1A}" destId="{49F7C5FA-87B2-B44B-8F59-2D9C21DB4E0F}" srcOrd="0" destOrd="0" presId="urn:microsoft.com/office/officeart/2005/8/layout/hierarchy2"/>
    <dgm:cxn modelId="{C99465AC-8E0E-884A-BCFE-374B8682E9BA}" type="presParOf" srcId="{1E70DF84-0323-3144-BF15-D520B535FCB9}" destId="{41CB3164-F74C-3E41-B38E-63AEAE240498}" srcOrd="3" destOrd="0" presId="urn:microsoft.com/office/officeart/2005/8/layout/hierarchy2"/>
    <dgm:cxn modelId="{54CB2D02-213B-0A4C-AEF3-22569470A0BD}" type="presParOf" srcId="{41CB3164-F74C-3E41-B38E-63AEAE240498}" destId="{D063C089-FD83-E74E-8D77-9D08F2AA7DDC}" srcOrd="0" destOrd="0" presId="urn:microsoft.com/office/officeart/2005/8/layout/hierarchy2"/>
    <dgm:cxn modelId="{63A3D70E-7AAB-5E4D-8D38-0F6568B786BA}" type="presParOf" srcId="{41CB3164-F74C-3E41-B38E-63AEAE240498}" destId="{FD4EB5AB-F396-3445-807F-00CDEBAAD76C}" srcOrd="1" destOrd="0" presId="urn:microsoft.com/office/officeart/2005/8/layout/hierarchy2"/>
    <dgm:cxn modelId="{6242044A-CDEA-EF4A-8867-8AC34CC11912}" type="presParOf" srcId="{FD4EB5AB-F396-3445-807F-00CDEBAAD76C}" destId="{78171F2F-8186-664D-BB5F-06D6B92990E4}" srcOrd="0" destOrd="0" presId="urn:microsoft.com/office/officeart/2005/8/layout/hierarchy2"/>
    <dgm:cxn modelId="{2577FF26-4617-8342-85E3-29508CAA49F5}" type="presParOf" srcId="{78171F2F-8186-664D-BB5F-06D6B92990E4}" destId="{C32D1821-6F47-0542-A602-4EB419607904}" srcOrd="0" destOrd="0" presId="urn:microsoft.com/office/officeart/2005/8/layout/hierarchy2"/>
    <dgm:cxn modelId="{CD904C23-2358-874A-AA81-5F2FFA5D7E8A}" type="presParOf" srcId="{FD4EB5AB-F396-3445-807F-00CDEBAAD76C}" destId="{288ED62C-7BF0-B74D-85F5-3C8A94142EF7}" srcOrd="1" destOrd="0" presId="urn:microsoft.com/office/officeart/2005/8/layout/hierarchy2"/>
    <dgm:cxn modelId="{F88C5F2B-92C1-C64E-B947-EBBA675F0D8A}" type="presParOf" srcId="{288ED62C-7BF0-B74D-85F5-3C8A94142EF7}" destId="{187FD456-0B60-B541-9672-358CEB47C36E}" srcOrd="0" destOrd="0" presId="urn:microsoft.com/office/officeart/2005/8/layout/hierarchy2"/>
    <dgm:cxn modelId="{840838F3-8A6E-AF4E-8CDA-864A045B87B8}" type="presParOf" srcId="{288ED62C-7BF0-B74D-85F5-3C8A94142EF7}" destId="{6C4C178F-B6F5-0347-B863-15E1F571E543}" srcOrd="1" destOrd="0" presId="urn:microsoft.com/office/officeart/2005/8/layout/hierarchy2"/>
    <dgm:cxn modelId="{D6AF2AB6-ACD9-594A-95C3-0DBDE4621EF4}" type="presParOf" srcId="{86D7D909-3F1A-FF4E-A9F4-82077AFBE00C}" destId="{631AEC40-AE01-A441-B757-24F7754F3EA6}" srcOrd="4" destOrd="0" presId="urn:microsoft.com/office/officeart/2005/8/layout/hierarchy2"/>
    <dgm:cxn modelId="{C4BFBA80-D55B-6C49-9265-489645644FEB}" type="presParOf" srcId="{631AEC40-AE01-A441-B757-24F7754F3EA6}" destId="{00D10383-D9E5-CF45-B9F5-A2B3867C600B}" srcOrd="0" destOrd="0" presId="urn:microsoft.com/office/officeart/2005/8/layout/hierarchy2"/>
    <dgm:cxn modelId="{5C3B5E73-1451-9446-998B-DB9ED2812241}" type="presParOf" srcId="{86D7D909-3F1A-FF4E-A9F4-82077AFBE00C}" destId="{58BABCA1-A0EB-AF4E-A1D0-8F3A6080679A}" srcOrd="5" destOrd="0" presId="urn:microsoft.com/office/officeart/2005/8/layout/hierarchy2"/>
    <dgm:cxn modelId="{516C5C13-E76E-A147-9372-746CE25AD862}" type="presParOf" srcId="{58BABCA1-A0EB-AF4E-A1D0-8F3A6080679A}" destId="{65C7BBBE-ED36-C948-BC0C-2ABD710E54FF}" srcOrd="0" destOrd="0" presId="urn:microsoft.com/office/officeart/2005/8/layout/hierarchy2"/>
    <dgm:cxn modelId="{D0730A3A-6E65-EB40-B854-C58FB964FBC9}" type="presParOf" srcId="{58BABCA1-A0EB-AF4E-A1D0-8F3A6080679A}" destId="{E0043BF7-60D2-D349-8803-5F9B4642B216}" srcOrd="1" destOrd="0" presId="urn:microsoft.com/office/officeart/2005/8/layout/hierarchy2"/>
    <dgm:cxn modelId="{6EB438A3-71CF-9747-8FC7-DF85C6D102F4}" type="presParOf" srcId="{E0043BF7-60D2-D349-8803-5F9B4642B216}" destId="{443531DA-F106-0343-8790-EC1FC2CAEEA1}" srcOrd="0" destOrd="0" presId="urn:microsoft.com/office/officeart/2005/8/layout/hierarchy2"/>
    <dgm:cxn modelId="{8C274298-3FBB-D044-A8AE-8E8D2C03FA90}" type="presParOf" srcId="{443531DA-F106-0343-8790-EC1FC2CAEEA1}" destId="{24C97369-511D-AB47-8217-463EDA2C9B02}" srcOrd="0" destOrd="0" presId="urn:microsoft.com/office/officeart/2005/8/layout/hierarchy2"/>
    <dgm:cxn modelId="{46479D29-3569-7542-B097-C5C28B993C78}" type="presParOf" srcId="{E0043BF7-60D2-D349-8803-5F9B4642B216}" destId="{097CB550-C5F7-BB41-B95E-214926DD5911}" srcOrd="1" destOrd="0" presId="urn:microsoft.com/office/officeart/2005/8/layout/hierarchy2"/>
    <dgm:cxn modelId="{D3FC1507-90CF-4B49-9E38-EFFD7C227848}" type="presParOf" srcId="{097CB550-C5F7-BB41-B95E-214926DD5911}" destId="{7CE21EA5-BEA2-EA46-A290-E6F88CD9458B}" srcOrd="0" destOrd="0" presId="urn:microsoft.com/office/officeart/2005/8/layout/hierarchy2"/>
    <dgm:cxn modelId="{A79B02A2-42F7-EC4B-80C1-94AE810CD844}" type="presParOf" srcId="{097CB550-C5F7-BB41-B95E-214926DD5911}" destId="{6A0C4BA2-D24D-1B4C-96C7-F60D0261006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89E592-6CB3-FD46-9230-7BF05796AE38}">
      <dsp:nvSpPr>
        <dsp:cNvPr id="0" name=""/>
        <dsp:cNvSpPr/>
      </dsp:nvSpPr>
      <dsp:spPr>
        <a:xfrm>
          <a:off x="3142" y="2952712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Altitude of BC relative to cloud or potential cloud</a:t>
          </a:r>
          <a:endParaRPr lang="en-US" sz="1100" kern="1200" dirty="0"/>
        </a:p>
      </dsp:txBody>
      <dsp:txXfrm>
        <a:off x="3142" y="2952712"/>
        <a:ext cx="1567197" cy="783598"/>
      </dsp:txXfrm>
    </dsp:sp>
    <dsp:sp modelId="{2690245C-967B-8445-B008-2DD03B3E5823}">
      <dsp:nvSpPr>
        <dsp:cNvPr id="0" name=""/>
        <dsp:cNvSpPr/>
      </dsp:nvSpPr>
      <dsp:spPr>
        <a:xfrm rot="17421335">
          <a:off x="982690" y="2487016"/>
          <a:ext cx="1802177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1802177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7421335">
        <a:off x="1838724" y="2454639"/>
        <a:ext cx="90108" cy="90108"/>
      </dsp:txXfrm>
    </dsp:sp>
    <dsp:sp modelId="{DC0B78BA-D09D-D540-A807-A3CAA375CB23}">
      <dsp:nvSpPr>
        <dsp:cNvPr id="0" name=""/>
        <dsp:cNvSpPr/>
      </dsp:nvSpPr>
      <dsp:spPr>
        <a:xfrm>
          <a:off x="2197218" y="1263077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BC is above cloud or potential cloud</a:t>
          </a:r>
          <a:endParaRPr lang="en-US" sz="1100" kern="1200" dirty="0"/>
        </a:p>
      </dsp:txBody>
      <dsp:txXfrm>
        <a:off x="2197218" y="1263077"/>
        <a:ext cx="1567197" cy="783598"/>
      </dsp:txXfrm>
    </dsp:sp>
    <dsp:sp modelId="{0D082809-9C64-E448-B1C5-3A5BB4ECE017}">
      <dsp:nvSpPr>
        <dsp:cNvPr id="0" name=""/>
        <dsp:cNvSpPr/>
      </dsp:nvSpPr>
      <dsp:spPr>
        <a:xfrm rot="18770822">
          <a:off x="3616944" y="1304271"/>
          <a:ext cx="921821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921821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770822">
        <a:off x="4054809" y="1293904"/>
        <a:ext cx="46091" cy="46091"/>
      </dsp:txXfrm>
    </dsp:sp>
    <dsp:sp modelId="{F456393E-43F5-584C-9C4B-15C5AA306685}">
      <dsp:nvSpPr>
        <dsp:cNvPr id="0" name=""/>
        <dsp:cNvSpPr/>
      </dsp:nvSpPr>
      <dsp:spPr>
        <a:xfrm>
          <a:off x="4391294" y="587223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Divergent region</a:t>
          </a:r>
          <a:endParaRPr lang="en-US" sz="1100" kern="1200" dirty="0"/>
        </a:p>
      </dsp:txBody>
      <dsp:txXfrm>
        <a:off x="4391294" y="587223"/>
        <a:ext cx="1567197" cy="783598"/>
      </dsp:txXfrm>
    </dsp:sp>
    <dsp:sp modelId="{18430CCF-853E-EC47-B8AD-C02913E72E6A}">
      <dsp:nvSpPr>
        <dsp:cNvPr id="0" name=""/>
        <dsp:cNvSpPr/>
      </dsp:nvSpPr>
      <dsp:spPr>
        <a:xfrm rot="19457599">
          <a:off x="5885929" y="741060"/>
          <a:ext cx="772003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772003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6252631" y="734438"/>
        <a:ext cx="38600" cy="38600"/>
      </dsp:txXfrm>
    </dsp:sp>
    <dsp:sp modelId="{F4A1B4AF-17FD-574E-B820-4139B757B1B3}">
      <dsp:nvSpPr>
        <dsp:cNvPr id="0" name=""/>
        <dsp:cNvSpPr/>
      </dsp:nvSpPr>
      <dsp:spPr>
        <a:xfrm>
          <a:off x="6585371" y="136654"/>
          <a:ext cx="2029395" cy="78359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 Cumulus </a:t>
          </a:r>
          <a:r>
            <a:rPr lang="en-US" sz="1100" kern="1200" dirty="0" err="1" smtClean="0"/>
            <a:t>clouds:Cloud</a:t>
          </a:r>
          <a:r>
            <a:rPr lang="en-US" sz="1100" kern="1200" dirty="0" smtClean="0"/>
            <a:t> reduction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</a:t>
          </a:r>
          <a:r>
            <a:rPr lang="en-US" sz="1100" kern="1200" dirty="0" err="1" smtClean="0"/>
            <a:t>Koren</a:t>
          </a:r>
          <a:r>
            <a:rPr lang="en-US" sz="1100" kern="1200" dirty="0" smtClean="0"/>
            <a:t> et al. 2004)</a:t>
          </a:r>
          <a:endParaRPr lang="en-US" sz="1100" kern="1200" dirty="0"/>
        </a:p>
      </dsp:txBody>
      <dsp:txXfrm>
        <a:off x="6585371" y="136654"/>
        <a:ext cx="2029395" cy="783598"/>
      </dsp:txXfrm>
    </dsp:sp>
    <dsp:sp modelId="{34AF61AA-5E7E-5049-B1A7-13CB417A04CA}">
      <dsp:nvSpPr>
        <dsp:cNvPr id="0" name=""/>
        <dsp:cNvSpPr/>
      </dsp:nvSpPr>
      <dsp:spPr>
        <a:xfrm rot="2142401">
          <a:off x="5885929" y="1191629"/>
          <a:ext cx="772003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772003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6252631" y="1185007"/>
        <a:ext cx="38600" cy="38600"/>
      </dsp:txXfrm>
    </dsp:sp>
    <dsp:sp modelId="{5884A9CE-C266-8647-A04C-7C9244417976}">
      <dsp:nvSpPr>
        <dsp:cNvPr id="0" name=""/>
        <dsp:cNvSpPr/>
      </dsp:nvSpPr>
      <dsp:spPr>
        <a:xfrm>
          <a:off x="6585371" y="1037792"/>
          <a:ext cx="2026057" cy="7835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2 Stratocumulus clouds: Cloud increase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(Johnson et al. 2004)</a:t>
          </a:r>
        </a:p>
      </dsp:txBody>
      <dsp:txXfrm>
        <a:off x="6585371" y="1037792"/>
        <a:ext cx="2026057" cy="783598"/>
      </dsp:txXfrm>
    </dsp:sp>
    <dsp:sp modelId="{BD5E0316-AC5E-AF44-A4B9-C31BEED12B56}">
      <dsp:nvSpPr>
        <dsp:cNvPr id="0" name=""/>
        <dsp:cNvSpPr/>
      </dsp:nvSpPr>
      <dsp:spPr>
        <a:xfrm rot="2829178">
          <a:off x="3616944" y="1980125"/>
          <a:ext cx="921821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921821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829178">
        <a:off x="4054809" y="1969758"/>
        <a:ext cx="46091" cy="46091"/>
      </dsp:txXfrm>
    </dsp:sp>
    <dsp:sp modelId="{8AB143E4-B738-0140-8715-E1F536B92726}">
      <dsp:nvSpPr>
        <dsp:cNvPr id="0" name=""/>
        <dsp:cNvSpPr/>
      </dsp:nvSpPr>
      <dsp:spPr>
        <a:xfrm>
          <a:off x="4391294" y="1938931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Convergent region</a:t>
          </a:r>
        </a:p>
      </dsp:txBody>
      <dsp:txXfrm>
        <a:off x="4391294" y="1938931"/>
        <a:ext cx="1567197" cy="783598"/>
      </dsp:txXfrm>
    </dsp:sp>
    <dsp:sp modelId="{1A09DFCA-6DBD-D84F-8A14-AF74BC3078D1}">
      <dsp:nvSpPr>
        <dsp:cNvPr id="0" name=""/>
        <dsp:cNvSpPr/>
      </dsp:nvSpPr>
      <dsp:spPr>
        <a:xfrm>
          <a:off x="5958492" y="2318052"/>
          <a:ext cx="626878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626878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56259" y="2315058"/>
        <a:ext cx="31343" cy="31343"/>
      </dsp:txXfrm>
    </dsp:sp>
    <dsp:sp modelId="{4AE92179-60E3-F84F-AC12-5A72E97D0BB0}">
      <dsp:nvSpPr>
        <dsp:cNvPr id="0" name=""/>
        <dsp:cNvSpPr/>
      </dsp:nvSpPr>
      <dsp:spPr>
        <a:xfrm>
          <a:off x="6585371" y="1938931"/>
          <a:ext cx="2174486" cy="7835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 Enhanced convection, influx of moisture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(Lau et al. 2006)</a:t>
          </a:r>
        </a:p>
      </dsp:txBody>
      <dsp:txXfrm>
        <a:off x="6585371" y="1938931"/>
        <a:ext cx="2174486" cy="783598"/>
      </dsp:txXfrm>
    </dsp:sp>
    <dsp:sp modelId="{B09ADAB7-7F98-AF4F-B65C-33A0D097FC21}">
      <dsp:nvSpPr>
        <dsp:cNvPr id="0" name=""/>
        <dsp:cNvSpPr/>
      </dsp:nvSpPr>
      <dsp:spPr>
        <a:xfrm rot="1699647">
          <a:off x="1527699" y="3500796"/>
          <a:ext cx="712159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712159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699647">
        <a:off x="1865975" y="3495671"/>
        <a:ext cx="35607" cy="35607"/>
      </dsp:txXfrm>
    </dsp:sp>
    <dsp:sp modelId="{B99C993B-CD2C-DC45-8C5E-EF7B03472260}">
      <dsp:nvSpPr>
        <dsp:cNvPr id="0" name=""/>
        <dsp:cNvSpPr/>
      </dsp:nvSpPr>
      <dsp:spPr>
        <a:xfrm>
          <a:off x="2197218" y="3290639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BC </a:t>
          </a:r>
          <a:r>
            <a:rPr lang="en-US" sz="1100" kern="1200" dirty="0"/>
            <a:t>at cloud level</a:t>
          </a:r>
        </a:p>
      </dsp:txBody>
      <dsp:txXfrm>
        <a:off x="2197218" y="3290639"/>
        <a:ext cx="1567197" cy="783598"/>
      </dsp:txXfrm>
    </dsp:sp>
    <dsp:sp modelId="{83557860-0214-9D4F-9F8C-D662AC796F45}">
      <dsp:nvSpPr>
        <dsp:cNvPr id="0" name=""/>
        <dsp:cNvSpPr/>
      </dsp:nvSpPr>
      <dsp:spPr>
        <a:xfrm rot="19457599">
          <a:off x="3691853" y="3444475"/>
          <a:ext cx="772003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772003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058555" y="3437853"/>
        <a:ext cx="38600" cy="38600"/>
      </dsp:txXfrm>
    </dsp:sp>
    <dsp:sp modelId="{97715410-83C5-8241-BA6F-E6E66DD55123}">
      <dsp:nvSpPr>
        <dsp:cNvPr id="0" name=""/>
        <dsp:cNvSpPr/>
      </dsp:nvSpPr>
      <dsp:spPr>
        <a:xfrm>
          <a:off x="4391294" y="2840069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BC and cloud are low-mid-altitude</a:t>
          </a:r>
          <a:endParaRPr lang="en-US" sz="1100" kern="1200" dirty="0"/>
        </a:p>
      </dsp:txBody>
      <dsp:txXfrm>
        <a:off x="4391294" y="2840069"/>
        <a:ext cx="1567197" cy="783598"/>
      </dsp:txXfrm>
    </dsp:sp>
    <dsp:sp modelId="{B89FC76C-C9BC-6E46-AAB5-B6DADB560677}">
      <dsp:nvSpPr>
        <dsp:cNvPr id="0" name=""/>
        <dsp:cNvSpPr/>
      </dsp:nvSpPr>
      <dsp:spPr>
        <a:xfrm>
          <a:off x="5958492" y="3219191"/>
          <a:ext cx="626878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626878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56259" y="3216197"/>
        <a:ext cx="31343" cy="31343"/>
      </dsp:txXfrm>
    </dsp:sp>
    <dsp:sp modelId="{5B9A3544-D3F2-5A40-BE97-5899EE3E9164}">
      <dsp:nvSpPr>
        <dsp:cNvPr id="0" name=""/>
        <dsp:cNvSpPr/>
      </dsp:nvSpPr>
      <dsp:spPr>
        <a:xfrm>
          <a:off x="6585371" y="2840069"/>
          <a:ext cx="2143346" cy="78359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4 Cloud reduction with positive forcing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(Ackermann et al. 2000)</a:t>
          </a:r>
          <a:endParaRPr lang="en-US" sz="1100" kern="1200" dirty="0"/>
        </a:p>
      </dsp:txBody>
      <dsp:txXfrm>
        <a:off x="6585371" y="2840069"/>
        <a:ext cx="2143346" cy="783598"/>
      </dsp:txXfrm>
    </dsp:sp>
    <dsp:sp modelId="{A4334CB8-42F6-DD43-9382-1E5B4804FB1A}">
      <dsp:nvSpPr>
        <dsp:cNvPr id="0" name=""/>
        <dsp:cNvSpPr/>
      </dsp:nvSpPr>
      <dsp:spPr>
        <a:xfrm rot="2142401">
          <a:off x="3691853" y="3895044"/>
          <a:ext cx="772003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772003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058555" y="3888423"/>
        <a:ext cx="38600" cy="38600"/>
      </dsp:txXfrm>
    </dsp:sp>
    <dsp:sp modelId="{D063C089-FD83-E74E-8D77-9D08F2AA7DDC}">
      <dsp:nvSpPr>
        <dsp:cNvPr id="0" name=""/>
        <dsp:cNvSpPr/>
      </dsp:nvSpPr>
      <dsp:spPr>
        <a:xfrm>
          <a:off x="4391294" y="3741208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BC and cloud are high-altitude</a:t>
          </a:r>
          <a:endParaRPr lang="en-US" sz="1100" kern="1200" dirty="0"/>
        </a:p>
      </dsp:txBody>
      <dsp:txXfrm>
        <a:off x="4391294" y="3741208"/>
        <a:ext cx="1567197" cy="783598"/>
      </dsp:txXfrm>
    </dsp:sp>
    <dsp:sp modelId="{78171F2F-8186-664D-BB5F-06D6B92990E4}">
      <dsp:nvSpPr>
        <dsp:cNvPr id="0" name=""/>
        <dsp:cNvSpPr/>
      </dsp:nvSpPr>
      <dsp:spPr>
        <a:xfrm>
          <a:off x="5958492" y="4120329"/>
          <a:ext cx="626878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626878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56259" y="4117335"/>
        <a:ext cx="31343" cy="31343"/>
      </dsp:txXfrm>
    </dsp:sp>
    <dsp:sp modelId="{187FD456-0B60-B541-9672-358CEB47C36E}">
      <dsp:nvSpPr>
        <dsp:cNvPr id="0" name=""/>
        <dsp:cNvSpPr/>
      </dsp:nvSpPr>
      <dsp:spPr>
        <a:xfrm>
          <a:off x="6585371" y="3741208"/>
          <a:ext cx="2155241" cy="7835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5 Cloud reduction with negative forcing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</a:t>
          </a:r>
          <a:r>
            <a:rPr lang="en-US" sz="1100" kern="1200" dirty="0" err="1" smtClean="0"/>
            <a:t>Penner</a:t>
          </a:r>
          <a:r>
            <a:rPr lang="en-US" sz="1100" kern="1200" dirty="0" smtClean="0"/>
            <a:t> et al., 1993)</a:t>
          </a:r>
          <a:endParaRPr lang="en-US" sz="1100" kern="1200" dirty="0"/>
        </a:p>
      </dsp:txBody>
      <dsp:txXfrm>
        <a:off x="6585371" y="3741208"/>
        <a:ext cx="2155241" cy="783598"/>
      </dsp:txXfrm>
    </dsp:sp>
    <dsp:sp modelId="{631AEC40-AE01-A441-B757-24F7754F3EA6}">
      <dsp:nvSpPr>
        <dsp:cNvPr id="0" name=""/>
        <dsp:cNvSpPr/>
      </dsp:nvSpPr>
      <dsp:spPr>
        <a:xfrm rot="4178665">
          <a:off x="982690" y="4176650"/>
          <a:ext cx="1802177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1802177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4178665">
        <a:off x="1838724" y="4144274"/>
        <a:ext cx="90108" cy="90108"/>
      </dsp:txXfrm>
    </dsp:sp>
    <dsp:sp modelId="{65C7BBBE-ED36-C948-BC0C-2ABD710E54FF}">
      <dsp:nvSpPr>
        <dsp:cNvPr id="0" name=""/>
        <dsp:cNvSpPr/>
      </dsp:nvSpPr>
      <dsp:spPr>
        <a:xfrm>
          <a:off x="2197218" y="4642346"/>
          <a:ext cx="1567197" cy="783598"/>
        </a:xfrm>
        <a:prstGeom prst="roundRect">
          <a:avLst>
            <a:gd name="adj" fmla="val 10000"/>
          </a:avLst>
        </a:prstGeom>
        <a:solidFill>
          <a:srgbClr val="008000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BC is below cloud</a:t>
          </a:r>
          <a:endParaRPr lang="en-US" sz="1100" kern="1200" dirty="0"/>
        </a:p>
      </dsp:txBody>
      <dsp:txXfrm>
        <a:off x="2197218" y="4642346"/>
        <a:ext cx="1567197" cy="783598"/>
      </dsp:txXfrm>
    </dsp:sp>
    <dsp:sp modelId="{443531DA-F106-0343-8790-EC1FC2CAEEA1}">
      <dsp:nvSpPr>
        <dsp:cNvPr id="0" name=""/>
        <dsp:cNvSpPr/>
      </dsp:nvSpPr>
      <dsp:spPr>
        <a:xfrm>
          <a:off x="3764416" y="5021467"/>
          <a:ext cx="626878" cy="25356"/>
        </a:xfrm>
        <a:custGeom>
          <a:avLst/>
          <a:gdLst/>
          <a:ahLst/>
          <a:cxnLst/>
          <a:rect l="0" t="0" r="0" b="0"/>
          <a:pathLst>
            <a:path>
              <a:moveTo>
                <a:pt x="0" y="12678"/>
              </a:moveTo>
              <a:lnTo>
                <a:pt x="626878" y="12678"/>
              </a:lnTo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62183" y="5018474"/>
        <a:ext cx="31343" cy="31343"/>
      </dsp:txXfrm>
    </dsp:sp>
    <dsp:sp modelId="{7CE21EA5-BEA2-EA46-A290-E6F88CD9458B}">
      <dsp:nvSpPr>
        <dsp:cNvPr id="0" name=""/>
        <dsp:cNvSpPr/>
      </dsp:nvSpPr>
      <dsp:spPr>
        <a:xfrm>
          <a:off x="4391294" y="4642346"/>
          <a:ext cx="2121311" cy="783598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6 Enhanced convection, cloud increase</a:t>
          </a:r>
          <a:r>
            <a:rPr lang="en-US" sz="1100" kern="1200" dirty="0" smtClean="0"/>
            <a:t>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(Feingold et al., 2005)</a:t>
          </a:r>
          <a:endParaRPr lang="en-US" sz="1100" kern="1200" dirty="0"/>
        </a:p>
      </dsp:txBody>
      <dsp:txXfrm>
        <a:off x="4391294" y="4642346"/>
        <a:ext cx="2121311" cy="783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1764922-8DF2-6240-BB8A-86855EF66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20139-7955-BB4E-9962-26BD8B25055A}" type="slidenum">
              <a:rPr lang="en-US">
                <a:latin typeface="Arial" pitchFamily="-110" charset="0"/>
                <a:ea typeface="ヒラギノ角ゴ Pro W3" pitchFamily="-110" charset="-128"/>
                <a:cs typeface="ヒラギノ角ゴ Pro W3" pitchFamily="-110" charset="-128"/>
              </a:rPr>
              <a:pPr/>
              <a:t>7</a:t>
            </a:fld>
            <a:endParaRPr lang="en-US">
              <a:latin typeface="Arial" pitchFamily="-110" charset="0"/>
              <a:ea typeface="ヒラギノ角ゴ Pro W3" pitchFamily="-110" charset="-128"/>
              <a:cs typeface="ヒラギノ角ゴ Pro W3" pitchFamily="-110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ヒラギノ角ゴ Pro W3" pitchFamily="-110" charset="-128"/>
              <a:cs typeface="ヒラギノ角ゴ Pro W3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764922-8DF2-6240-BB8A-86855EF6600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CA735-3A9F-4D4B-9B98-1044E6DAB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08903-0201-CB44-9725-281C4DFC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04BB4-F6E7-154B-9029-5D228CCAD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84360-6DA0-B945-A655-7AD57D79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02573-1D02-B34B-907C-04864ABEC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2DC02-7EDD-FE40-B242-75D15DF2A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89876-9095-2A44-8AD1-9F4206FF0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3BA44-F474-0C42-8555-3E04B8486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9E3A0-0CF4-C549-8855-7972817A0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67C32-C425-4D4B-B56D-CC639DC5C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CA04E-5DB7-1E4C-87C9-3E4704A9D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1F4E2B2-B760-1347-A470-38F3AE00E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5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Aerosol effects on </a:t>
            </a:r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century climate in </a:t>
            </a:r>
            <a:r>
              <a:rPr lang="en-US" dirty="0" smtClean="0">
                <a:solidFill>
                  <a:schemeClr val="bg1"/>
                </a:solidFill>
              </a:rPr>
              <a:t>the GISS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667000"/>
            <a:ext cx="84582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CC66"/>
                </a:solidFill>
              </a:rPr>
              <a:t>Dorothy </a:t>
            </a:r>
            <a:r>
              <a:rPr lang="en-US" sz="2800" b="1" dirty="0" smtClean="0">
                <a:solidFill>
                  <a:srgbClr val="FFCC66"/>
                </a:solidFill>
              </a:rPr>
              <a:t>Koch</a:t>
            </a:r>
          </a:p>
          <a:p>
            <a:pPr eaLnBrk="1" hangingPunct="1">
              <a:defRPr/>
            </a:pPr>
            <a:endParaRPr lang="en-US" sz="2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sz="2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sz="2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CC66"/>
                </a:solidFill>
              </a:rPr>
              <a:t>Coauthors: </a:t>
            </a:r>
            <a:r>
              <a:rPr lang="en-US" sz="2000" b="1" dirty="0" err="1" smtClean="0">
                <a:solidFill>
                  <a:srgbClr val="FFCC66"/>
                </a:solidFill>
              </a:rPr>
              <a:t>Surabi</a:t>
            </a:r>
            <a:r>
              <a:rPr lang="en-US" sz="2000" b="1" dirty="0" smtClean="0">
                <a:solidFill>
                  <a:srgbClr val="FFCC66"/>
                </a:solidFill>
              </a:rPr>
              <a:t> </a:t>
            </a:r>
            <a:r>
              <a:rPr lang="en-US" sz="2000" b="1" dirty="0" err="1">
                <a:solidFill>
                  <a:srgbClr val="FFCC66"/>
                </a:solidFill>
              </a:rPr>
              <a:t>Menon</a:t>
            </a:r>
            <a:r>
              <a:rPr lang="en-US" sz="2000" b="1" dirty="0">
                <a:solidFill>
                  <a:srgbClr val="FFCC66"/>
                </a:solidFill>
              </a:rPr>
              <a:t>, Drew </a:t>
            </a:r>
            <a:r>
              <a:rPr lang="en-US" sz="2000" b="1" dirty="0" err="1">
                <a:solidFill>
                  <a:srgbClr val="FFCC66"/>
                </a:solidFill>
              </a:rPr>
              <a:t>Shindell</a:t>
            </a:r>
            <a:r>
              <a:rPr lang="en-US" sz="2000" b="1" dirty="0" smtClean="0">
                <a:solidFill>
                  <a:srgbClr val="FFCC66"/>
                </a:solidFill>
              </a:rPr>
              <a:t>, Susanne </a:t>
            </a:r>
            <a:r>
              <a:rPr lang="en-US" sz="2000" b="1" dirty="0">
                <a:solidFill>
                  <a:srgbClr val="FFCC66"/>
                </a:solidFill>
              </a:rPr>
              <a:t>Bauer,</a:t>
            </a:r>
            <a:r>
              <a:rPr lang="en-US" sz="2000" b="1" dirty="0" smtClean="0">
                <a:solidFill>
                  <a:srgbClr val="FFCC66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CC66"/>
                </a:solidFill>
              </a:rPr>
              <a:t>Greg </a:t>
            </a:r>
            <a:r>
              <a:rPr lang="en-US" sz="2000" b="1" dirty="0" err="1">
                <a:solidFill>
                  <a:srgbClr val="FFCC66"/>
                </a:solidFill>
              </a:rPr>
              <a:t>Faluvegi</a:t>
            </a:r>
            <a:r>
              <a:rPr lang="en-US" sz="2000" b="1" dirty="0">
                <a:solidFill>
                  <a:srgbClr val="FFCC66"/>
                </a:solidFill>
              </a:rPr>
              <a:t>, Gavin Schmidt</a:t>
            </a:r>
            <a:r>
              <a:rPr lang="en-US" sz="2000" b="1" dirty="0" smtClean="0">
                <a:solidFill>
                  <a:srgbClr val="FFCC66"/>
                </a:solidFill>
              </a:rPr>
              <a:t>, Anthony Del </a:t>
            </a:r>
            <a:r>
              <a:rPr lang="en-US" sz="2000" b="1" dirty="0" err="1" smtClean="0">
                <a:solidFill>
                  <a:srgbClr val="FFCC66"/>
                </a:solidFill>
              </a:rPr>
              <a:t>Genio</a:t>
            </a:r>
            <a:r>
              <a:rPr lang="en-US" sz="2000" b="1" dirty="0" smtClean="0">
                <a:solidFill>
                  <a:srgbClr val="FFCC66"/>
                </a:solidFill>
              </a:rPr>
              <a:t>, David Rind, 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FFCC66"/>
                </a:solidFill>
              </a:rPr>
              <a:t>Ron </a:t>
            </a:r>
            <a:r>
              <a:rPr lang="en-US" sz="2000" b="1" dirty="0">
                <a:solidFill>
                  <a:srgbClr val="FFCC66"/>
                </a:solidFill>
              </a:rPr>
              <a:t>Miller,</a:t>
            </a:r>
            <a:r>
              <a:rPr lang="en-US" sz="2000" b="1" dirty="0" smtClean="0">
                <a:solidFill>
                  <a:srgbClr val="FFCC66"/>
                </a:solidFill>
              </a:rPr>
              <a:t> </a:t>
            </a:r>
            <a:r>
              <a:rPr lang="en-US" sz="2000" b="1" dirty="0" err="1" smtClean="0">
                <a:solidFill>
                  <a:srgbClr val="FFCC66"/>
                </a:solidFill>
              </a:rPr>
              <a:t>Reto</a:t>
            </a:r>
            <a:r>
              <a:rPr lang="en-US" sz="2000" b="1" dirty="0" smtClean="0">
                <a:solidFill>
                  <a:srgbClr val="FFCC66"/>
                </a:solidFill>
              </a:rPr>
              <a:t> </a:t>
            </a:r>
            <a:r>
              <a:rPr lang="en-US" sz="2000" b="1" dirty="0" err="1">
                <a:solidFill>
                  <a:srgbClr val="FFCC66"/>
                </a:solidFill>
              </a:rPr>
              <a:t>Ruedy</a:t>
            </a:r>
            <a:r>
              <a:rPr lang="en-US" sz="2000" b="1" dirty="0">
                <a:solidFill>
                  <a:srgbClr val="FFCC66"/>
                </a:solidFill>
              </a:rPr>
              <a:t>, Joe McConnell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373676" y="3352800"/>
            <a:ext cx="6380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Columbia University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NASA Goddard Institute for Space Studies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3246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GSFC AEROCENTER </a:t>
            </a:r>
            <a:r>
              <a:rPr lang="en-US" sz="2000" b="1" dirty="0" smtClean="0">
                <a:solidFill>
                  <a:schemeClr val="bg1"/>
                </a:solidFill>
              </a:rPr>
              <a:t>Update			</a:t>
            </a:r>
            <a:r>
              <a:rPr lang="en-US" sz="2000" b="1" dirty="0" smtClean="0">
                <a:solidFill>
                  <a:schemeClr val="bg1"/>
                </a:solidFill>
              </a:rPr>
              <a:t>            </a:t>
            </a:r>
            <a:r>
              <a:rPr lang="en-US" sz="2000" b="1" dirty="0" smtClean="0">
                <a:solidFill>
                  <a:schemeClr val="bg1"/>
                </a:solidFill>
              </a:rPr>
              <a:t>	</a:t>
            </a:r>
            <a:r>
              <a:rPr lang="en-US" sz="2000" b="1" dirty="0">
                <a:solidFill>
                  <a:schemeClr val="bg1"/>
                </a:solidFill>
              </a:rPr>
              <a:t>       </a:t>
            </a:r>
            <a:r>
              <a:rPr lang="en-US" sz="2000" b="1" dirty="0" smtClean="0">
                <a:solidFill>
                  <a:schemeClr val="bg1"/>
                </a:solidFill>
              </a:rPr>
              <a:t> April 29, </a:t>
            </a:r>
            <a:r>
              <a:rPr lang="en-US" sz="2000" b="1" dirty="0" smtClean="0">
                <a:solidFill>
                  <a:schemeClr val="bg1"/>
                </a:solidFill>
              </a:rPr>
              <a:t>2010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067494" cy="2057400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pPr eaLnBrk="1" hangingPunct="1"/>
            <a:r>
              <a:rPr lang="en-US" sz="3200" smtClean="0"/>
              <a:t>TOA forcing changes</a:t>
            </a:r>
          </a:p>
        </p:txBody>
      </p:sp>
      <p:pic>
        <p:nvPicPr>
          <p:cNvPr id="41987" name="Picture 5"/>
          <p:cNvPicPr>
            <a:picLocks noChangeAspect="1"/>
          </p:cNvPicPr>
          <p:nvPr/>
        </p:nvPicPr>
        <p:blipFill>
          <a:blip r:embed="rId3"/>
          <a:srcRect l="9091" t="23895" b="23001"/>
          <a:stretch>
            <a:fillRect/>
          </a:stretch>
        </p:blipFill>
        <p:spPr bwMode="auto">
          <a:xfrm>
            <a:off x="381000" y="914400"/>
            <a:ext cx="822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5487" y="2895600"/>
            <a:ext cx="7985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7842250" y="990600"/>
            <a:ext cx="1301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Global [Arctic]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438400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Sulfate</a:t>
            </a: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9" y="1294618"/>
            <a:ext cx="8045152" cy="5563381"/>
          </a:xfrm>
          <a:prstGeom prst="rect">
            <a:avLst/>
          </a:prstGeom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pPr eaLnBrk="1" hangingPunct="1"/>
            <a:r>
              <a:rPr lang="en-US" sz="3200" smtClean="0"/>
              <a:t>TOA forcing changes</a:t>
            </a:r>
          </a:p>
        </p:txBody>
      </p:sp>
      <p:pic>
        <p:nvPicPr>
          <p:cNvPr id="43011" name="Picture 5"/>
          <p:cNvPicPr>
            <a:picLocks noChangeAspect="1"/>
          </p:cNvPicPr>
          <p:nvPr/>
        </p:nvPicPr>
        <p:blipFill>
          <a:blip r:embed="rId3"/>
          <a:srcRect l="9091" t="23895" b="23001"/>
          <a:stretch>
            <a:fillRect/>
          </a:stretch>
        </p:blipFill>
        <p:spPr bwMode="auto">
          <a:xfrm>
            <a:off x="0" y="838200"/>
            <a:ext cx="822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1905000"/>
            <a:ext cx="7985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7842250" y="1143000"/>
            <a:ext cx="1301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Global [Arctic]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1822" y="4222570"/>
            <a:ext cx="4944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Black Carbon in the Atmosphere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1822" y="617681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Black Carbon on snow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2438400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Sulfate</a:t>
            </a: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3657600" cy="45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Dimming/brightening changes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Observed</a:t>
            </a:r>
            <a:br>
              <a:rPr lang="en-US" sz="2400" dirty="0" smtClean="0"/>
            </a:br>
            <a:endParaRPr lang="en-US" sz="2400" dirty="0" smtClean="0"/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 t="46602" b="783"/>
          <a:stretch>
            <a:fillRect/>
          </a:stretch>
        </p:blipFill>
        <p:spPr bwMode="auto">
          <a:xfrm>
            <a:off x="0" y="434340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90800" y="62484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Dimming		brightening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21005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990600" y="5943600"/>
            <a:ext cx="7848600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Century		   1890s to 1940s           1940s </a:t>
            </a:r>
            <a:r>
              <a:rPr lang="en-US" sz="1600" b="1" dirty="0">
                <a:solidFill>
                  <a:srgbClr val="FF0000"/>
                </a:solidFill>
              </a:rPr>
              <a:t>to </a:t>
            </a:r>
            <a:r>
              <a:rPr lang="en-US" sz="1600" b="1" dirty="0" smtClean="0">
                <a:solidFill>
                  <a:srgbClr val="FF0000"/>
                </a:solidFill>
              </a:rPr>
              <a:t>1980s           1980s </a:t>
            </a:r>
            <a:r>
              <a:rPr lang="en-US" sz="1600" b="1" dirty="0">
                <a:solidFill>
                  <a:srgbClr val="FF0000"/>
                </a:solidFill>
              </a:rPr>
              <a:t>to 1990s</a:t>
            </a:r>
          </a:p>
        </p:txBody>
      </p:sp>
      <p:sp>
        <p:nvSpPr>
          <p:cNvPr id="40967" name="Line 1038"/>
          <p:cNvSpPr>
            <a:spLocks noChangeShapeType="1"/>
          </p:cNvSpPr>
          <p:nvPr/>
        </p:nvSpPr>
        <p:spPr bwMode="auto">
          <a:xfrm>
            <a:off x="3352800" y="1447800"/>
            <a:ext cx="1295400" cy="228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8" name="Text Box 4"/>
          <p:cNvSpPr txBox="1">
            <a:spLocks noChangeArrowheads="1"/>
          </p:cNvSpPr>
          <p:nvPr/>
        </p:nvSpPr>
        <p:spPr bwMode="auto">
          <a:xfrm>
            <a:off x="5410200" y="3429000"/>
            <a:ext cx="350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800"/>
              <a:t>Wild et al., 2005, </a:t>
            </a:r>
            <a:r>
              <a:rPr lang="en-GB" sz="1800" i="1"/>
              <a:t>Science 308</a:t>
            </a:r>
            <a:endParaRPr lang="en-GB" sz="1800"/>
          </a:p>
        </p:txBody>
      </p:sp>
      <p:sp>
        <p:nvSpPr>
          <p:cNvPr id="10" name="TextBox 9"/>
          <p:cNvSpPr txBox="1"/>
          <p:nvPr/>
        </p:nvSpPr>
        <p:spPr>
          <a:xfrm>
            <a:off x="838200" y="4038600"/>
            <a:ext cx="376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radiation changes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t="2515" r="1588"/>
          <a:stretch>
            <a:fillRect/>
          </a:stretch>
        </p:blipFill>
        <p:spPr>
          <a:xfrm>
            <a:off x="-1" y="685799"/>
            <a:ext cx="8991601" cy="3057299"/>
          </a:xfrm>
          <a:prstGeom prst="rect">
            <a:avLst/>
          </a:prstGeom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Times New Roman" pitchFamily="-110" charset="0"/>
              </a:rPr>
              <a:t>Surface Air Temperature</a:t>
            </a:r>
            <a:r>
              <a:rPr lang="en-US" sz="2400" b="1" dirty="0" smtClean="0">
                <a:latin typeface="Times New Roman" pitchFamily="-110" charset="0"/>
              </a:rPr>
              <a:t> </a:t>
            </a:r>
            <a:endParaRPr lang="en-US" dirty="0"/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152400" y="502920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A</a:t>
            </a:r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erosol </a:t>
            </a:r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effects contribute to </a:t>
            </a:r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temperature, </a:t>
            </a:r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snow/ice changes during </a:t>
            </a:r>
            <a:r>
              <a:rPr lang="en-US" dirty="0">
                <a:solidFill>
                  <a:srgbClr val="8000FF"/>
                </a:solidFill>
                <a:latin typeface="Helvetica" pitchFamily="-110" charset="0"/>
              </a:rPr>
              <a:t>these </a:t>
            </a:r>
            <a:r>
              <a:rPr lang="en-US" dirty="0" smtClean="0">
                <a:solidFill>
                  <a:srgbClr val="8000FF"/>
                </a:solidFill>
                <a:latin typeface="Helvetica" pitchFamily="-110" charset="0"/>
              </a:rPr>
              <a:t>periods</a:t>
            </a:r>
            <a:endParaRPr lang="en-US" dirty="0" smtClean="0">
              <a:solidFill>
                <a:srgbClr val="8000FF"/>
              </a:solidFill>
              <a:latin typeface="Helvetica" pitchFamily="-110" charset="0"/>
            </a:endParaRP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2743200" y="3733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0080"/>
                </a:solidFill>
                <a:latin typeface="Helvetica" pitchFamily="-110" charset="0"/>
              </a:rPr>
              <a:t>warming</a:t>
            </a: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7086600" y="38100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0080"/>
                </a:solidFill>
                <a:latin typeface="Helvetica" pitchFamily="-110" charset="0"/>
              </a:rPr>
              <a:t>warming</a:t>
            </a:r>
          </a:p>
        </p:txBody>
      </p:sp>
      <p:sp>
        <p:nvSpPr>
          <p:cNvPr id="55307" name="Text Box 13"/>
          <p:cNvSpPr txBox="1">
            <a:spLocks noChangeArrowheads="1"/>
          </p:cNvSpPr>
          <p:nvPr/>
        </p:nvSpPr>
        <p:spPr bwMode="auto">
          <a:xfrm>
            <a:off x="5105400" y="3733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chemeClr val="bg2"/>
                </a:solidFill>
                <a:latin typeface="Helvetica" pitchFamily="-110" charset="0"/>
              </a:rPr>
              <a:t>stable</a:t>
            </a:r>
          </a:p>
        </p:txBody>
      </p:sp>
      <p:sp>
        <p:nvSpPr>
          <p:cNvPr id="55308" name="Line 14"/>
          <p:cNvSpPr>
            <a:spLocks noChangeShapeType="1"/>
          </p:cNvSpPr>
          <p:nvPr/>
        </p:nvSpPr>
        <p:spPr bwMode="auto">
          <a:xfrm flipV="1">
            <a:off x="1600200" y="8382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9" name="Line 15"/>
          <p:cNvSpPr>
            <a:spLocks noChangeShapeType="1"/>
          </p:cNvSpPr>
          <p:nvPr/>
        </p:nvSpPr>
        <p:spPr bwMode="auto">
          <a:xfrm flipV="1">
            <a:off x="4572000" y="838200"/>
            <a:ext cx="0" cy="3657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0" name="Line 16"/>
          <p:cNvSpPr>
            <a:spLocks noChangeShapeType="1"/>
          </p:cNvSpPr>
          <p:nvPr/>
        </p:nvSpPr>
        <p:spPr bwMode="auto">
          <a:xfrm flipV="1">
            <a:off x="6705600" y="762000"/>
            <a:ext cx="0" cy="3657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1" descr="sat_obs_std_ie"/>
          <p:cNvPicPr>
            <a:picLocks noChangeAspect="1" noChangeArrowheads="1"/>
          </p:cNvPicPr>
          <p:nvPr/>
        </p:nvPicPr>
        <p:blipFill>
          <a:blip r:embed="rId2"/>
          <a:srcRect t="4764" b="76587"/>
          <a:stretch>
            <a:fillRect/>
          </a:stretch>
        </p:blipFill>
        <p:spPr bwMode="auto">
          <a:xfrm>
            <a:off x="0" y="914400"/>
            <a:ext cx="883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30"/>
          <p:cNvSpPr txBox="1">
            <a:spLocks noChangeArrowheads="1"/>
          </p:cNvSpPr>
          <p:nvPr/>
        </p:nvSpPr>
        <p:spPr bwMode="auto">
          <a:xfrm>
            <a:off x="685800" y="31242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ymbol" pitchFamily="-110" charset="2"/>
                <a:sym typeface="Symbol" pitchFamily="-110" charset="2"/>
              </a:rPr>
              <a:t></a:t>
            </a:r>
            <a:r>
              <a:rPr lang="en-US" sz="2000"/>
              <a:t>century 	      warmer		neutral		warmer</a:t>
            </a:r>
            <a:endParaRPr lang="en-US"/>
          </a:p>
        </p:txBody>
      </p:sp>
      <p:pic>
        <p:nvPicPr>
          <p:cNvPr id="56325" name="Picture 42" descr="sat_obs_std_ie"/>
          <p:cNvPicPr>
            <a:picLocks noChangeAspect="1" noChangeArrowheads="1"/>
          </p:cNvPicPr>
          <p:nvPr/>
        </p:nvPicPr>
        <p:blipFill>
          <a:blip r:embed="rId2"/>
          <a:srcRect t="72253" b="19772"/>
          <a:stretch>
            <a:fillRect/>
          </a:stretch>
        </p:blipFill>
        <p:spPr bwMode="auto">
          <a:xfrm>
            <a:off x="381000" y="3886200"/>
            <a:ext cx="66294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43"/>
          <p:cNvSpPr txBox="1">
            <a:spLocks noChangeArrowheads="1"/>
          </p:cNvSpPr>
          <p:nvPr/>
        </p:nvSpPr>
        <p:spPr bwMode="auto">
          <a:xfrm>
            <a:off x="838200" y="2667000"/>
            <a:ext cx="342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latin typeface="Times New Roman" pitchFamily="-110" charset="0"/>
              </a:rPr>
              <a:t>GISS observed temperature analysis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66888" y="381000"/>
            <a:ext cx="5194370" cy="350838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Observed Surface Air Temperature changes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810000" y="6211888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Model OK until </a:t>
            </a:r>
            <a:r>
              <a:rPr lang="en-US" sz="1800" smtClean="0"/>
              <a:t>the</a:t>
            </a:r>
            <a:r>
              <a:rPr lang="en-US" sz="1800" smtClean="0"/>
              <a:t> </a:t>
            </a:r>
            <a:r>
              <a:rPr lang="en-US" sz="1800" smtClean="0"/>
              <a:t>end</a:t>
            </a:r>
            <a:r>
              <a:rPr lang="en-US" sz="1800" smtClean="0"/>
              <a:t>, </a:t>
            </a:r>
            <a:r>
              <a:rPr lang="en-US" sz="1800" dirty="0" smtClean="0"/>
              <a:t>then too cool.</a:t>
            </a:r>
            <a:endParaRPr lang="en-US" sz="1800" dirty="0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33400" y="2590800"/>
            <a:ext cx="1233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Global [Arctic]</a:t>
            </a:r>
            <a:endParaRPr lang="en-US" sz="1800"/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4648200" y="5029200"/>
            <a:ext cx="1192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latin typeface="Times New Roman" pitchFamily="-110" charset="0"/>
              </a:rPr>
              <a:t>IE: better</a:t>
            </a:r>
            <a:endParaRPr lang="en-US" b="1" i="1"/>
          </a:p>
        </p:txBody>
      </p:sp>
      <p:pic>
        <p:nvPicPr>
          <p:cNvPr id="57354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275388"/>
            <a:ext cx="36576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1" descr="sat_obs_std_ie"/>
          <p:cNvPicPr>
            <a:picLocks noChangeAspect="1" noChangeArrowheads="1"/>
          </p:cNvPicPr>
          <p:nvPr/>
        </p:nvPicPr>
        <p:blipFill>
          <a:blip r:embed="rId3"/>
          <a:srcRect t="4764" r="1695" b="76587"/>
          <a:stretch>
            <a:fillRect/>
          </a:stretch>
        </p:blipFill>
        <p:spPr bwMode="auto">
          <a:xfrm>
            <a:off x="21442" y="762000"/>
            <a:ext cx="912255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at_obs_std_ie"/>
          <p:cNvPicPr>
            <a:picLocks noChangeAspect="1" noChangeArrowheads="1"/>
          </p:cNvPicPr>
          <p:nvPr/>
        </p:nvPicPr>
        <p:blipFill>
          <a:blip r:embed="rId3"/>
          <a:srcRect t="39500" r="1709" b="43730"/>
          <a:stretch>
            <a:fillRect/>
          </a:stretch>
        </p:blipFill>
        <p:spPr bwMode="auto">
          <a:xfrm>
            <a:off x="0" y="3581400"/>
            <a:ext cx="9107704" cy="201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66888" y="381000"/>
            <a:ext cx="5194370" cy="350838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Observed Surface Air Temperature changes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080827" y="3068904"/>
            <a:ext cx="3010272" cy="406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-112" charset="0"/>
                <a:ea typeface="+mj-ea"/>
                <a:cs typeface="+mj-cs"/>
              </a:rPr>
              <a:t>Modeled SAT changes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82613"/>
            <a:ext cx="8382000" cy="62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3048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Times New Roman" pitchFamily="-110" charset="0"/>
              </a:rPr>
              <a:t>Aerosol effects on Surface Air Temperature (SAT) changes</a:t>
            </a:r>
            <a:endParaRPr lang="en-US" smtClean="0"/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2743200" y="6324600"/>
            <a:ext cx="1233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Global [Arctic]</a:t>
            </a:r>
            <a:endParaRPr lang="en-US" sz="1800"/>
          </a:p>
        </p:txBody>
      </p:sp>
      <p:pic>
        <p:nvPicPr>
          <p:cNvPr id="58373" name="Picture 11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 bwMode="auto">
          <a:xfrm>
            <a:off x="914400" y="38100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 Box 9"/>
          <p:cNvSpPr txBox="1">
            <a:spLocks noChangeArrowheads="1"/>
          </p:cNvSpPr>
          <p:nvPr/>
        </p:nvSpPr>
        <p:spPr bwMode="auto">
          <a:xfrm>
            <a:off x="7437972" y="3505200"/>
            <a:ext cx="1706028" cy="646331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 dirty="0">
                <a:solidFill>
                  <a:srgbClr val="FF0080"/>
                </a:solidFill>
                <a:latin typeface="Times New Roman" pitchFamily="-110" charset="0"/>
              </a:rPr>
              <a:t>Local </a:t>
            </a:r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warming</a:t>
            </a:r>
          </a:p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(Not enough?)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58382" name="Text Box 5"/>
          <p:cNvSpPr txBox="1">
            <a:spLocks noChangeArrowheads="1"/>
          </p:cNvSpPr>
          <p:nvPr/>
        </p:nvSpPr>
        <p:spPr bwMode="auto">
          <a:xfrm>
            <a:off x="1066800" y="5029200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BC-albedo effect</a:t>
            </a:r>
            <a:endParaRPr lang="en-US" sz="1800"/>
          </a:p>
        </p:txBody>
      </p:sp>
      <p:sp>
        <p:nvSpPr>
          <p:cNvPr id="58383" name="Text Box 5"/>
          <p:cNvSpPr txBox="1">
            <a:spLocks noChangeArrowheads="1"/>
          </p:cNvSpPr>
          <p:nvPr/>
        </p:nvSpPr>
        <p:spPr bwMode="auto">
          <a:xfrm>
            <a:off x="1219200" y="3276600"/>
            <a:ext cx="169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Indirect effect</a:t>
            </a:r>
            <a:endParaRPr lang="en-US" sz="1800"/>
          </a:p>
        </p:txBody>
      </p:sp>
      <p:sp>
        <p:nvSpPr>
          <p:cNvPr id="58384" name="Text Box 5"/>
          <p:cNvSpPr txBox="1">
            <a:spLocks noChangeArrowheads="1"/>
          </p:cNvSpPr>
          <p:nvPr/>
        </p:nvSpPr>
        <p:spPr bwMode="auto">
          <a:xfrm>
            <a:off x="1524000" y="1447800"/>
            <a:ext cx="1287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All effects</a:t>
            </a:r>
            <a:endParaRPr lang="en-US" sz="180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48200" y="5105400"/>
            <a:ext cx="959422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warms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48200" y="3505200"/>
            <a:ext cx="959422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cools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696200" y="5638800"/>
            <a:ext cx="9144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Cools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niceA4.jpg"/>
          <p:cNvPicPr>
            <a:picLocks noChangeAspect="1"/>
          </p:cNvPicPr>
          <p:nvPr/>
        </p:nvPicPr>
        <p:blipFill>
          <a:blip r:embed="rId2"/>
          <a:srcRect l="3636" t="2222" r="12222" b="2222"/>
          <a:stretch>
            <a:fillRect/>
          </a:stretch>
        </p:blipFill>
        <p:spPr>
          <a:xfrm>
            <a:off x="457199" y="104191"/>
            <a:ext cx="7696201" cy="6753809"/>
          </a:xfrm>
          <a:prstGeom prst="rect">
            <a:avLst/>
          </a:prstGeom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6400800"/>
            <a:ext cx="3200400" cy="45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1800" b="1" dirty="0">
                <a:latin typeface="Times New Roman" pitchFamily="-110" charset="0"/>
              </a:rPr>
              <a:t>Model snow/ice cover changes</a:t>
            </a:r>
            <a:endParaRPr lang="en-US" sz="1800" dirty="0"/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7910512" y="6400800"/>
            <a:ext cx="1233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Global [Arctic]</a:t>
            </a:r>
            <a:endParaRPr lang="en-US" sz="1800" dirty="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0" y="1905000"/>
            <a:ext cx="1287463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All effects</a:t>
            </a:r>
            <a:endParaRPr lang="en-US" sz="1800" dirty="0"/>
          </a:p>
        </p:txBody>
      </p:sp>
      <p:sp>
        <p:nvSpPr>
          <p:cNvPr id="63500" name="Text Box 5"/>
          <p:cNvSpPr txBox="1">
            <a:spLocks noChangeArrowheads="1"/>
          </p:cNvSpPr>
          <p:nvPr/>
        </p:nvSpPr>
        <p:spPr bwMode="auto">
          <a:xfrm>
            <a:off x="0" y="3810000"/>
            <a:ext cx="169862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Indirect effect</a:t>
            </a:r>
            <a:endParaRPr lang="en-US" sz="1800" dirty="0"/>
          </a:p>
        </p:txBody>
      </p:sp>
      <p:sp>
        <p:nvSpPr>
          <p:cNvPr id="63501" name="Text Box 5"/>
          <p:cNvSpPr txBox="1">
            <a:spLocks noChangeArrowheads="1"/>
          </p:cNvSpPr>
          <p:nvPr/>
        </p:nvSpPr>
        <p:spPr bwMode="auto">
          <a:xfrm>
            <a:off x="0" y="5867400"/>
            <a:ext cx="20193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BC-</a:t>
            </a:r>
            <a:r>
              <a:rPr lang="en-US" sz="1800" b="1" dirty="0" err="1"/>
              <a:t>albedo</a:t>
            </a:r>
            <a:r>
              <a:rPr lang="en-US" sz="1800" b="1" dirty="0"/>
              <a:t> effect</a:t>
            </a:r>
            <a:endParaRPr lang="en-US" sz="18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81400" y="2743200"/>
            <a:ext cx="13716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More snow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434635" y="2438400"/>
            <a:ext cx="1709365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Arctic melting!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581400" y="4724400"/>
            <a:ext cx="16764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Arctic melting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391400" y="4495800"/>
            <a:ext cx="17526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More snow/ice!!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Times New Roman Bold" pitchFamily="-64" charset="0"/>
              </a:rPr>
              <a:t>“</a:t>
            </a:r>
            <a:r>
              <a:rPr lang="en-US" sz="3200" dirty="0">
                <a:latin typeface="Times New Roman Bold" pitchFamily="-64" charset="0"/>
              </a:rPr>
              <a:t>Mitigation” Sensitivity studies 1970-2000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4724400"/>
          </a:xfrm>
          <a:solidFill>
            <a:srgbClr val="CCFFCC"/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Starting in </a:t>
            </a: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1970</a:t>
            </a:r>
            <a:r>
              <a:rPr lang="en-US" sz="2000" b="1" dirty="0" smtClean="0"/>
              <a:t>, branch 3 experiments, </a:t>
            </a:r>
            <a:r>
              <a:rPr lang="en-US" sz="2000" b="1" dirty="0"/>
              <a:t>run to </a:t>
            </a:r>
            <a:r>
              <a:rPr lang="en-US" sz="2000" b="1" dirty="0" smtClean="0"/>
              <a:t>2000 (no indirect effect)</a:t>
            </a:r>
            <a:endParaRPr lang="en-US" sz="1800" b="1" dirty="0" smtClean="0"/>
          </a:p>
          <a:p>
            <a:pPr eaLnBrk="1" hangingPunct="1">
              <a:buFontTx/>
              <a:buNone/>
              <a:defRPr/>
            </a:pPr>
            <a:endParaRPr lang="en-US" sz="2000" dirty="0" smtClean="0">
              <a:latin typeface="Helvetica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Helvetica" charset="0"/>
              </a:rPr>
              <a:t>Cooling experiments: 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Helvetica" charset="0"/>
              </a:rPr>
              <a:t>Pollution BC </a:t>
            </a:r>
            <a:r>
              <a:rPr lang="en-US" sz="2400" b="1" dirty="0">
                <a:solidFill>
                  <a:srgbClr val="0000FF"/>
                </a:solidFill>
                <a:latin typeface="Helvetica" charset="0"/>
              </a:rPr>
              <a:t>= </a:t>
            </a:r>
            <a:r>
              <a:rPr lang="en-US" sz="2400" b="1" dirty="0" smtClean="0">
                <a:solidFill>
                  <a:srgbClr val="0000FF"/>
                </a:solidFill>
                <a:latin typeface="Helvetica" charset="0"/>
              </a:rPr>
              <a:t>0</a:t>
            </a:r>
            <a:r>
              <a:rPr lang="en-US" sz="2400" dirty="0" smtClean="0">
                <a:latin typeface="Helvetica" charset="0"/>
              </a:rPr>
              <a:t> </a:t>
            </a:r>
            <a:r>
              <a:rPr lang="en-US" sz="2400" dirty="0">
                <a:latin typeface="Helvetica" charset="0"/>
              </a:rPr>
              <a:t>(-0.3 W/m2</a:t>
            </a:r>
            <a:r>
              <a:rPr lang="en-US" sz="2400" dirty="0" smtClean="0">
                <a:latin typeface="Helvetica" charset="0"/>
              </a:rPr>
              <a:t>)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2400" dirty="0" smtClean="0">
              <a:latin typeface="Helvetica" charset="0"/>
            </a:endParaRPr>
          </a:p>
          <a:p>
            <a:pPr marL="457200" indent="-457200"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400080"/>
                </a:solidFill>
                <a:latin typeface="Helvetica" charset="0"/>
              </a:rPr>
              <a:t>2.  Long-lived GHG at 1970 levels </a:t>
            </a:r>
            <a:r>
              <a:rPr lang="en-US" sz="2400" dirty="0" smtClean="0">
                <a:latin typeface="Helvetica" charset="0"/>
              </a:rPr>
              <a:t>(-1 W/m2)</a:t>
            </a:r>
            <a:endParaRPr lang="en-US" sz="2400" b="1" dirty="0" smtClean="0">
              <a:solidFill>
                <a:srgbClr val="400080"/>
              </a:solidFill>
              <a:latin typeface="Helvetica" charset="0"/>
            </a:endParaRPr>
          </a:p>
          <a:p>
            <a:pPr marL="457200" indent="-457200" eaLnBrk="1" hangingPunct="1">
              <a:buFontTx/>
              <a:buNone/>
              <a:defRPr/>
            </a:pPr>
            <a:endParaRPr lang="en-US" sz="2400" dirty="0" smtClean="0">
              <a:latin typeface="Helvetica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Helvetica" charset="0"/>
              </a:rPr>
              <a:t>Warming Experiment:</a:t>
            </a:r>
          </a:p>
          <a:p>
            <a:pPr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008040"/>
                </a:solidFill>
                <a:latin typeface="Helvetica" charset="0"/>
              </a:rPr>
              <a:t>3.  Pollution </a:t>
            </a:r>
            <a:r>
              <a:rPr lang="en-US" sz="2400" b="1" dirty="0">
                <a:solidFill>
                  <a:srgbClr val="008040"/>
                </a:solidFill>
                <a:latin typeface="Helvetica" charset="0"/>
              </a:rPr>
              <a:t>sulfur = 0</a:t>
            </a:r>
            <a:r>
              <a:rPr lang="en-US" sz="2400" dirty="0">
                <a:latin typeface="Helvetica" charset="0"/>
              </a:rPr>
              <a:t> (+0.4 W/m2)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>
              <a:latin typeface="Helvetica" charset="0"/>
            </a:endParaRPr>
          </a:p>
          <a:p>
            <a:pPr eaLnBrk="1" hangingPunct="1">
              <a:buFontTx/>
              <a:buNone/>
              <a:defRPr/>
            </a:pPr>
            <a:endParaRPr lang="en-US" sz="16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>
                <a:latin typeface="Times New Roman Bold" pitchFamily="-64" charset="0"/>
              </a:rPr>
              <a:t>Global Surface Air Temperature Trend</a:t>
            </a:r>
            <a:endParaRPr lang="en-US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38200"/>
            <a:ext cx="89535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667000" y="1752600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40"/>
                </a:solidFill>
                <a:latin typeface="Times New Roman" pitchFamily="-110" charset="0"/>
              </a:rPr>
              <a:t>Sulfur </a:t>
            </a:r>
            <a:r>
              <a:rPr lang="en-US" sz="2000" b="1" dirty="0" err="1">
                <a:solidFill>
                  <a:srgbClr val="008040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 dirty="0">
              <a:solidFill>
                <a:srgbClr val="FF0000"/>
              </a:solidFill>
              <a:latin typeface="Times New Roman" pitchFamily="-110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914400" y="22860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-110" charset="0"/>
              </a:rPr>
              <a:t>Standard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924800" y="3200400"/>
            <a:ext cx="827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-110" charset="0"/>
              </a:rPr>
              <a:t>BC </a:t>
            </a:r>
            <a:r>
              <a:rPr lang="en-US" sz="2000" b="1">
                <a:solidFill>
                  <a:srgbClr val="0000FF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>
              <a:solidFill>
                <a:srgbClr val="FF0000"/>
              </a:solidFill>
              <a:latin typeface="Times New Roman" pitchFamily="-110" charset="0"/>
            </a:endParaRPr>
          </a:p>
        </p:txBody>
      </p:sp>
      <p:sp>
        <p:nvSpPr>
          <p:cNvPr id="65543" name="Text Box 7"/>
          <p:cNvSpPr>
            <a:spLocks noGrp="1" noChangeArrowheads="1"/>
          </p:cNvSpPr>
          <p:nvPr>
            <p:ph type="body" idx="1"/>
          </p:nvPr>
        </p:nvSpPr>
        <p:spPr>
          <a:xfrm>
            <a:off x="5410200" y="3276600"/>
            <a:ext cx="1371600" cy="533400"/>
          </a:xfrm>
          <a:noFill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400080"/>
                </a:solidFill>
                <a:latin typeface="Times New Roman" pitchFamily="-110" charset="0"/>
              </a:rPr>
              <a:t>GHG=1970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52400" y="480060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b="1" dirty="0">
                <a:solidFill>
                  <a:srgbClr val="008040"/>
                </a:solidFill>
                <a:latin typeface="Times New Roman" pitchFamily="-110" charset="0"/>
              </a:rPr>
              <a:t>Sulfur reduction, “unmasking”: much </a:t>
            </a:r>
            <a:r>
              <a:rPr lang="en-US" sz="2000" b="1" dirty="0" smtClean="0">
                <a:solidFill>
                  <a:srgbClr val="008040"/>
                </a:solidFill>
                <a:latin typeface="Times New Roman" pitchFamily="-110" charset="0"/>
              </a:rPr>
              <a:t>warmer</a:t>
            </a:r>
          </a:p>
          <a:p>
            <a:pPr marL="457200" indent="-457200"/>
            <a:endParaRPr lang="en-US" sz="2000" b="1" dirty="0" smtClean="0">
              <a:solidFill>
                <a:srgbClr val="FF0000"/>
              </a:solidFill>
              <a:latin typeface="Times New Roman" pitchFamily="-110" charset="0"/>
            </a:endParaRPr>
          </a:p>
          <a:p>
            <a:pPr marL="457200" indent="-457200"/>
            <a:r>
              <a:rPr lang="en-US" sz="2000" b="1" dirty="0">
                <a:solidFill>
                  <a:srgbClr val="0000FF"/>
                </a:solidFill>
                <a:latin typeface="Times New Roman" pitchFamily="-110" charset="0"/>
              </a:rPr>
              <a:t>BC, </a:t>
            </a:r>
            <a:r>
              <a:rPr lang="en-US" sz="2000" b="1" dirty="0">
                <a:solidFill>
                  <a:srgbClr val="400080"/>
                </a:solidFill>
                <a:latin typeface="Times New Roman" pitchFamily="-110" charset="0"/>
              </a:rPr>
              <a:t>GHG reductions, only small </a:t>
            </a:r>
            <a:r>
              <a:rPr lang="en-US" sz="2000" b="1" dirty="0" smtClean="0">
                <a:solidFill>
                  <a:srgbClr val="400080"/>
                </a:solidFill>
                <a:latin typeface="Times New Roman" pitchFamily="-110" charset="0"/>
              </a:rPr>
              <a:t>cooling</a:t>
            </a:r>
          </a:p>
          <a:p>
            <a:pPr marL="457200" indent="-457200"/>
            <a:r>
              <a:rPr lang="en-US" sz="2000" b="1" dirty="0" smtClean="0">
                <a:solidFill>
                  <a:srgbClr val="400080"/>
                </a:solidFill>
                <a:latin typeface="Times New Roman" pitchFamily="-110" charset="0"/>
              </a:rPr>
              <a:t>Due to thermal inertia, warming in “pipeline”</a:t>
            </a:r>
            <a:endParaRPr lang="en-US" sz="2000" b="1" dirty="0" smtClean="0">
              <a:solidFill>
                <a:srgbClr val="400080"/>
              </a:solidFill>
              <a:latin typeface="Times New Roman" pitchFamily="-110" charset="0"/>
            </a:endParaRPr>
          </a:p>
          <a:p>
            <a:pPr marL="457200" indent="-457200"/>
            <a:endParaRPr lang="en-US" sz="2000" b="1" dirty="0">
              <a:solidFill>
                <a:srgbClr val="400080"/>
              </a:solidFill>
              <a:latin typeface="Times New Roman" pitchFamily="-110" charset="0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819400" y="3429000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imes New Roman" pitchFamily="-110" charset="0"/>
              </a:rPr>
              <a:t>Observed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8613" y="0"/>
            <a:ext cx="6275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152400" y="6396038"/>
            <a:ext cx="2322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IPCC AR4 Ch2</a:t>
            </a:r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48000" cy="1752600"/>
          </a:xfrm>
        </p:spPr>
        <p:txBody>
          <a:bodyPr/>
          <a:lstStyle/>
          <a:p>
            <a:r>
              <a:rPr lang="en-US" sz="2800" dirty="0" smtClean="0"/>
              <a:t>Global mean, 200-year perspective</a:t>
            </a:r>
            <a:endParaRPr lang="en-US" sz="2800" dirty="0" smtClean="0"/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52400" y="3429000"/>
            <a:ext cx="2514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However </a:t>
            </a:r>
            <a:r>
              <a:rPr lang="en-US" b="1" dirty="0">
                <a:solidFill>
                  <a:srgbClr val="000090"/>
                </a:solidFill>
              </a:rPr>
              <a:t>short-lived pollutants</a:t>
            </a:r>
            <a:r>
              <a:rPr lang="en-US" b="1" dirty="0" smtClean="0">
                <a:solidFill>
                  <a:srgbClr val="000090"/>
                </a:solidFill>
              </a:rPr>
              <a:t>  vary strongly in time and region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4953000" y="38100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</a:rPr>
              <a:t>Sulfate		      </a:t>
            </a:r>
            <a:r>
              <a:rPr lang="en-US" sz="2000" b="1" i="1">
                <a:solidFill>
                  <a:srgbClr val="FF0000"/>
                </a:solidFill>
              </a:rPr>
              <a:t>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5"/>
          <p:cNvPicPr>
            <a:picLocks noChangeAspect="1"/>
          </p:cNvPicPr>
          <p:nvPr/>
        </p:nvPicPr>
        <p:blipFill>
          <a:blip r:embed="rId2"/>
          <a:srcRect l="27274" r="25252"/>
          <a:stretch>
            <a:fillRect/>
          </a:stretch>
        </p:blipFill>
        <p:spPr bwMode="auto">
          <a:xfrm>
            <a:off x="3124199" y="1"/>
            <a:ext cx="3977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447800" y="4876800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40"/>
                </a:solidFill>
                <a:latin typeface="Times New Roman" pitchFamily="-110" charset="0"/>
              </a:rPr>
              <a:t>Sulfur </a:t>
            </a:r>
            <a:r>
              <a:rPr lang="en-US" sz="2000" b="1" dirty="0" err="1">
                <a:solidFill>
                  <a:srgbClr val="008040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 dirty="0">
              <a:solidFill>
                <a:srgbClr val="FF0000"/>
              </a:solidFill>
              <a:latin typeface="Times New Roman" pitchFamily="-110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524000" y="1143000"/>
            <a:ext cx="827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-110" charset="0"/>
              </a:rPr>
              <a:t>BC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 dirty="0">
              <a:solidFill>
                <a:srgbClr val="FF0000"/>
              </a:solidFill>
              <a:latin typeface="Times New Roman" pitchFamily="-110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371600" y="29718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defRPr/>
            </a:pPr>
            <a:r>
              <a:rPr lang="en-US" sz="1600" b="1" kern="0" dirty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GHG=1970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(Mitigation</a:t>
            </a:r>
            <a:r>
              <a:rPr lang="en-US" dirty="0" smtClean="0"/>
              <a:t> – </a:t>
            </a:r>
            <a:r>
              <a:rPr lang="en-US" smtClean="0"/>
              <a:t>STD)</a:t>
            </a:r>
          </a:p>
          <a:p>
            <a:r>
              <a:rPr lang="en-US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/>
          <p:cNvPicPr>
            <a:picLocks noChangeAspect="1"/>
          </p:cNvPicPr>
          <p:nvPr/>
        </p:nvPicPr>
        <p:blipFill>
          <a:blip r:embed="rId2"/>
          <a:srcRect l="27724"/>
          <a:stretch>
            <a:fillRect/>
          </a:stretch>
        </p:blipFill>
        <p:spPr bwMode="auto">
          <a:xfrm>
            <a:off x="2632268" y="1"/>
            <a:ext cx="6054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(Mitigation</a:t>
            </a:r>
            <a:r>
              <a:rPr lang="en-US" dirty="0" smtClean="0"/>
              <a:t> – STD)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648200" y="0"/>
            <a:ext cx="1981200" cy="6172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019800" y="3200400"/>
            <a:ext cx="533400" cy="533400"/>
          </a:xfrm>
          <a:prstGeom prst="star5">
            <a:avLst/>
          </a:prstGeom>
          <a:solidFill>
            <a:srgbClr val="800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4876800" y="762000"/>
            <a:ext cx="14317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-110" charset="0"/>
              </a:rPr>
              <a:t>BC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 dirty="0" smtClean="0">
              <a:solidFill>
                <a:srgbClr val="0000FF"/>
              </a:solidFill>
              <a:latin typeface="Times New Roman" pitchFamily="-110" charset="0"/>
              <a:sym typeface="Wingdings" pitchFamily="-110" charset="2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-110" charset="0"/>
                <a:sym typeface="Wingdings" pitchFamily="-110" charset="2"/>
              </a:rPr>
              <a:t>Less clouds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-110" charset="0"/>
                <a:sym typeface="Wingdings" pitchFamily="-110" charset="2"/>
              </a:rPr>
              <a:t>(warming)</a:t>
            </a:r>
            <a:endParaRPr lang="en-US" sz="2000" b="1" dirty="0">
              <a:solidFill>
                <a:srgbClr val="FF0000"/>
              </a:solidFill>
              <a:latin typeface="Times New Roman" pitchFamily="-110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105400" y="25908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defRPr/>
            </a:pPr>
            <a:r>
              <a:rPr lang="en-US" sz="1600" b="1" kern="0" dirty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GHG=</a:t>
            </a:r>
            <a:r>
              <a:rPr lang="en-US" sz="1600" b="1" kern="0" dirty="0" smtClean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1970</a:t>
            </a:r>
          </a:p>
          <a:p>
            <a:pPr marL="342900" indent="-342900">
              <a:defRPr/>
            </a:pPr>
            <a:r>
              <a:rPr lang="en-US" sz="1600" b="1" kern="0" dirty="0" smtClean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More clouds</a:t>
            </a:r>
          </a:p>
          <a:p>
            <a:pPr marL="342900" indent="-342900">
              <a:defRPr/>
            </a:pPr>
            <a:r>
              <a:rPr lang="en-US" sz="1600" b="1" kern="0" dirty="0" smtClean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(cooling)</a:t>
            </a:r>
            <a:endParaRPr lang="en-US" sz="1600" b="1" kern="0" dirty="0">
              <a:solidFill>
                <a:srgbClr val="40008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953000" y="4800600"/>
            <a:ext cx="152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40"/>
                </a:solidFill>
                <a:latin typeface="Times New Roman" pitchFamily="-110" charset="0"/>
              </a:rPr>
              <a:t>Sulfur </a:t>
            </a:r>
            <a:r>
              <a:rPr lang="en-US" sz="2000" b="1" dirty="0" err="1" smtClean="0">
                <a:solidFill>
                  <a:srgbClr val="008040"/>
                </a:solidFill>
                <a:latin typeface="Times New Roman" pitchFamily="-110" charset="0"/>
                <a:sym typeface="Wingdings" pitchFamily="-110" charset="2"/>
              </a:rPr>
              <a:t></a:t>
            </a:r>
            <a:endParaRPr lang="en-US" sz="2000" b="1" dirty="0" smtClean="0">
              <a:solidFill>
                <a:srgbClr val="008040"/>
              </a:solidFill>
              <a:latin typeface="Times New Roman" pitchFamily="-110" charset="0"/>
              <a:sym typeface="Wingdings" pitchFamily="-110" charset="2"/>
            </a:endParaRPr>
          </a:p>
          <a:p>
            <a:r>
              <a:rPr lang="en-US" sz="2000" b="1" dirty="0" smtClean="0">
                <a:solidFill>
                  <a:srgbClr val="008040"/>
                </a:solidFill>
                <a:latin typeface="Times New Roman" pitchFamily="-110" charset="0"/>
                <a:sym typeface="Wingdings" pitchFamily="-110" charset="2"/>
              </a:rPr>
              <a:t>Less clouds (warming)</a:t>
            </a:r>
            <a:endParaRPr lang="en-US" sz="2000" b="1" dirty="0">
              <a:solidFill>
                <a:srgbClr val="FF0000"/>
              </a:solidFill>
              <a:latin typeface="Times New Roman" pitchFamily="-110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838200"/>
          </a:xfrm>
        </p:spPr>
        <p:txBody>
          <a:bodyPr/>
          <a:lstStyle/>
          <a:p>
            <a:r>
              <a:rPr lang="en-US" sz="2400" dirty="0" smtClean="0"/>
              <a:t>Koch and Del </a:t>
            </a:r>
            <a:r>
              <a:rPr lang="en-US" sz="2400" dirty="0" err="1" smtClean="0"/>
              <a:t>Genio</a:t>
            </a:r>
            <a:r>
              <a:rPr lang="en-US" sz="2400" dirty="0" smtClean="0"/>
              <a:t>, ACPD, </a:t>
            </a:r>
            <a:r>
              <a:rPr lang="en-US" sz="2400" smtClean="0"/>
              <a:t>review paper:</a:t>
            </a:r>
            <a:br>
              <a:rPr lang="en-US" sz="2400" smtClean="0"/>
            </a:br>
            <a:r>
              <a:rPr lang="en-US" sz="2400" smtClean="0"/>
              <a:t>“Black </a:t>
            </a:r>
            <a:r>
              <a:rPr lang="en-US" sz="2400" dirty="0" smtClean="0"/>
              <a:t>carbon absorption effects on </a:t>
            </a:r>
            <a:r>
              <a:rPr lang="en-US" sz="2400" smtClean="0"/>
              <a:t>cloud cover”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 1"/>
          <p:cNvGraphicFramePr/>
          <p:nvPr/>
        </p:nvGraphicFramePr>
        <p:xfrm>
          <a:off x="381000" y="1066800"/>
          <a:ext cx="8763000" cy="5562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sz="3600"/>
              <a:t>Conclusions</a:t>
            </a:r>
            <a:endParaRPr lang="en-US"/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08125" y="1266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8991600" cy="525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tIns="457200" rIns="457200" bIns="45720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buFont typeface="Arial" pitchFamily="-110" charset="0"/>
              <a:buAutoNum type="arabicPeriod"/>
            </a:pPr>
            <a:r>
              <a:rPr lang="en-US" dirty="0">
                <a:latin typeface="Times New Roman" pitchFamily="-110" charset="0"/>
              </a:rPr>
              <a:t>BC, BC</a:t>
            </a:r>
            <a:r>
              <a:rPr lang="en-US" dirty="0" smtClean="0">
                <a:latin typeface="Times New Roman" pitchFamily="-110" charset="0"/>
              </a:rPr>
              <a:t>-snow-</a:t>
            </a:r>
            <a:r>
              <a:rPr lang="en-US" dirty="0" err="1" smtClean="0">
                <a:latin typeface="Times New Roman" pitchFamily="-110" charset="0"/>
              </a:rPr>
              <a:t>albedo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dirty="0" smtClean="0">
                <a:latin typeface="Times New Roman" pitchFamily="-110" charset="0"/>
              </a:rPr>
              <a:t>are important warming agents early in century. </a:t>
            </a:r>
            <a:r>
              <a:rPr lang="en-US" dirty="0" smtClean="0">
                <a:latin typeface="Times New Roman" pitchFamily="-110" charset="0"/>
              </a:rPr>
              <a:t>Over </a:t>
            </a:r>
            <a:r>
              <a:rPr lang="en-US" dirty="0">
                <a:latin typeface="Times New Roman" pitchFamily="-110" charset="0"/>
              </a:rPr>
              <a:t>century BC</a:t>
            </a:r>
            <a:r>
              <a:rPr lang="en-US" dirty="0" smtClean="0">
                <a:latin typeface="Times New Roman" pitchFamily="-110" charset="0"/>
              </a:rPr>
              <a:t>-snow-</a:t>
            </a:r>
            <a:r>
              <a:rPr lang="en-US" dirty="0" err="1" smtClean="0">
                <a:latin typeface="Times New Roman" pitchFamily="-110" charset="0"/>
              </a:rPr>
              <a:t>albedo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dirty="0">
                <a:latin typeface="Times New Roman" pitchFamily="-110" charset="0"/>
              </a:rPr>
              <a:t>effect caused 20% of Arctic snow/ice loss.</a:t>
            </a:r>
          </a:p>
          <a:p>
            <a:pPr marL="457200" indent="-457200">
              <a:lnSpc>
                <a:spcPct val="90000"/>
              </a:lnSpc>
              <a:buFont typeface="Arial" pitchFamily="-110" charset="0"/>
              <a:buAutoNum type="arabicPeriod"/>
            </a:pPr>
            <a:endParaRPr lang="en-US" dirty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  <a:buFont typeface="Arial" pitchFamily="-110" charset="0"/>
              <a:buAutoNum type="arabicPeriod"/>
            </a:pPr>
            <a:r>
              <a:rPr lang="en-US" dirty="0">
                <a:latin typeface="Times New Roman" pitchFamily="-110" charset="0"/>
              </a:rPr>
              <a:t>Sulfate and the indirect effect caused strong dimming and cooling  from 1940s to </a:t>
            </a:r>
            <a:r>
              <a:rPr lang="en-US" dirty="0" smtClean="0">
                <a:latin typeface="Times New Roman" pitchFamily="-110" charset="0"/>
              </a:rPr>
              <a:t>1980s. </a:t>
            </a:r>
            <a:r>
              <a:rPr lang="en-US" dirty="0">
                <a:latin typeface="Times New Roman" pitchFamily="-110" charset="0"/>
              </a:rPr>
              <a:t>Some decline in sulfur from Europe contributes to warming (“unmasking”) in final decades. </a:t>
            </a:r>
          </a:p>
          <a:p>
            <a:pPr marL="457200" indent="-457200">
              <a:lnSpc>
                <a:spcPct val="90000"/>
              </a:lnSpc>
              <a:buFont typeface="Arial" pitchFamily="-110" charset="0"/>
              <a:buAutoNum type="arabicPeriod"/>
            </a:pPr>
            <a:endParaRPr lang="en-US" dirty="0" smtClean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  <a:buFont typeface="Arial" pitchFamily="-110" charset="0"/>
              <a:buAutoNum type="arabicPeriod"/>
            </a:pPr>
            <a:r>
              <a:rPr lang="en-US" dirty="0" smtClean="0">
                <a:latin typeface="Times New Roman" pitchFamily="-110" charset="0"/>
              </a:rPr>
              <a:t>Why does model fail to warm enough from 1970 to 2000? Maybe sulfur emissions do not decline enough? Smith et al. (2004) has ‘better’ trend-shape (AR5 emissions</a:t>
            </a:r>
            <a:r>
              <a:rPr lang="en-US" dirty="0" smtClean="0">
                <a:latin typeface="Times New Roman" pitchFamily="-110" charset="0"/>
              </a:rPr>
              <a:t>).</a:t>
            </a:r>
            <a:endParaRPr lang="en-US" dirty="0" smtClean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</a:pPr>
            <a:endParaRPr lang="en-US" dirty="0">
              <a:latin typeface="Times New Roman" pitchFamily="-110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sz="3600" dirty="0"/>
              <a:t>Conclusions</a:t>
            </a:r>
            <a:endParaRPr lang="en-US" dirty="0"/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08125" y="1266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591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tIns="457200" rIns="457200" bIns="45720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dirty="0">
                <a:latin typeface="Times New Roman" pitchFamily="-110" charset="0"/>
              </a:rPr>
              <a:t>4.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b="1" dirty="0" smtClean="0">
                <a:latin typeface="Times New Roman" pitchFamily="-110" charset="0"/>
              </a:rPr>
              <a:t>Transient climate is a new challenge for the indirect effect!</a:t>
            </a:r>
            <a:r>
              <a:rPr lang="en-US" b="1" dirty="0">
                <a:latin typeface="Times New Roman" pitchFamily="-110" charset="0"/>
              </a:rPr>
              <a:t> </a:t>
            </a:r>
            <a:r>
              <a:rPr lang="en-US" dirty="0" smtClean="0">
                <a:latin typeface="Times New Roman" pitchFamily="-110" charset="0"/>
              </a:rPr>
              <a:t>The </a:t>
            </a:r>
            <a:r>
              <a:rPr lang="en-US" dirty="0">
                <a:latin typeface="Times New Roman" pitchFamily="-110" charset="0"/>
              </a:rPr>
              <a:t>IE cloud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dirty="0" smtClean="0">
                <a:latin typeface="Times New Roman" pitchFamily="-110" charset="0"/>
              </a:rPr>
              <a:t>response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dirty="0">
                <a:latin typeface="Times New Roman" pitchFamily="-110" charset="0"/>
              </a:rPr>
              <a:t>is stronger in the transient deep-ocean simulations </a:t>
            </a:r>
            <a:r>
              <a:rPr lang="en-US" dirty="0" smtClean="0">
                <a:latin typeface="Times New Roman" pitchFamily="-110" charset="0"/>
              </a:rPr>
              <a:t>than </a:t>
            </a:r>
            <a:r>
              <a:rPr lang="en-US" dirty="0" err="1" smtClean="0">
                <a:latin typeface="Times New Roman" pitchFamily="-110" charset="0"/>
              </a:rPr>
              <a:t>Qflux</a:t>
            </a:r>
            <a:r>
              <a:rPr lang="en-US" dirty="0" smtClean="0">
                <a:latin typeface="Times New Roman" pitchFamily="-110" charset="0"/>
              </a:rPr>
              <a:t> equilibrium </a:t>
            </a:r>
            <a:r>
              <a:rPr lang="en-US" dirty="0">
                <a:latin typeface="Times New Roman" pitchFamily="-110" charset="0"/>
              </a:rPr>
              <a:t>simulations.</a:t>
            </a:r>
            <a:r>
              <a:rPr lang="en-US" dirty="0" smtClean="0">
                <a:latin typeface="Times New Roman" pitchFamily="-110" charset="0"/>
              </a:rPr>
              <a:t> We </a:t>
            </a:r>
            <a:r>
              <a:rPr lang="en-US" dirty="0">
                <a:latin typeface="Times New Roman" pitchFamily="-110" charset="0"/>
              </a:rPr>
              <a:t>will repeat these experiments using </a:t>
            </a:r>
            <a:r>
              <a:rPr lang="en-US" dirty="0" smtClean="0">
                <a:latin typeface="Times New Roman" pitchFamily="-110" charset="0"/>
              </a:rPr>
              <a:t>our </a:t>
            </a:r>
            <a:r>
              <a:rPr lang="en-US" dirty="0" smtClean="0">
                <a:latin typeface="Times New Roman" pitchFamily="-110" charset="0"/>
              </a:rPr>
              <a:t>new aerosol (MATRIX, Bauer et al., 2008</a:t>
            </a:r>
            <a:r>
              <a:rPr lang="en-US" dirty="0" smtClean="0">
                <a:latin typeface="Times New Roman" pitchFamily="-110" charset="0"/>
              </a:rPr>
              <a:t>) and cloud (</a:t>
            </a:r>
            <a:r>
              <a:rPr lang="en-US" dirty="0" err="1" smtClean="0">
                <a:latin typeface="Times New Roman" pitchFamily="-110" charset="0"/>
              </a:rPr>
              <a:t>Menon</a:t>
            </a:r>
            <a:r>
              <a:rPr lang="en-US" dirty="0" smtClean="0">
                <a:latin typeface="Times New Roman" pitchFamily="-110" charset="0"/>
              </a:rPr>
              <a:t> et al.) </a:t>
            </a:r>
            <a:r>
              <a:rPr lang="en-US" dirty="0" smtClean="0">
                <a:latin typeface="Times New Roman" pitchFamily="-110" charset="0"/>
              </a:rPr>
              <a:t>microphysical </a:t>
            </a:r>
            <a:r>
              <a:rPr lang="en-US" dirty="0" smtClean="0">
                <a:latin typeface="Times New Roman" pitchFamily="-110" charset="0"/>
              </a:rPr>
              <a:t>schemes.</a:t>
            </a:r>
            <a:endParaRPr lang="en-US" dirty="0" smtClean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</a:pPr>
            <a:endParaRPr lang="en-US" dirty="0" smtClean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</a:pPr>
            <a:r>
              <a:rPr lang="en-US" dirty="0">
                <a:latin typeface="Times New Roman" pitchFamily="-110" charset="0"/>
              </a:rPr>
              <a:t>5</a:t>
            </a:r>
            <a:r>
              <a:rPr lang="en-US" dirty="0" smtClean="0">
                <a:latin typeface="Times New Roman" pitchFamily="-110" charset="0"/>
              </a:rPr>
              <a:t>. </a:t>
            </a:r>
            <a:r>
              <a:rPr lang="en-US" dirty="0">
                <a:latin typeface="Times New Roman" pitchFamily="-110" charset="0"/>
              </a:rPr>
              <a:t>“Mitigation”: Reduction of sulfur causes strong </a:t>
            </a:r>
            <a:r>
              <a:rPr lang="en-US" dirty="0" smtClean="0">
                <a:latin typeface="Times New Roman" pitchFamily="-110" charset="0"/>
              </a:rPr>
              <a:t>warming; </a:t>
            </a:r>
            <a:r>
              <a:rPr lang="en-US" dirty="0">
                <a:latin typeface="Times New Roman" pitchFamily="-110" charset="0"/>
              </a:rPr>
              <a:t>reduction of </a:t>
            </a:r>
            <a:r>
              <a:rPr lang="en-US" dirty="0" smtClean="0">
                <a:latin typeface="Times New Roman" pitchFamily="-110" charset="0"/>
              </a:rPr>
              <a:t>BC </a:t>
            </a:r>
            <a:r>
              <a:rPr lang="en-US" dirty="0" smtClean="0">
                <a:latin typeface="Times New Roman" pitchFamily="-110" charset="0"/>
              </a:rPr>
              <a:t>does not cool very much</a:t>
            </a:r>
            <a:r>
              <a:rPr lang="en-US" dirty="0" smtClean="0">
                <a:latin typeface="Times New Roman" pitchFamily="-110" charset="0"/>
              </a:rPr>
              <a:t>. Arctic </a:t>
            </a:r>
            <a:r>
              <a:rPr lang="en-US" dirty="0" smtClean="0">
                <a:latin typeface="Times New Roman" pitchFamily="-110" charset="0"/>
              </a:rPr>
              <a:t>benefits more from reduced </a:t>
            </a:r>
            <a:r>
              <a:rPr lang="en-US" dirty="0" smtClean="0">
                <a:latin typeface="Times New Roman" pitchFamily="-110" charset="0"/>
              </a:rPr>
              <a:t>GHG </a:t>
            </a:r>
            <a:r>
              <a:rPr lang="en-US" dirty="0">
                <a:latin typeface="Times New Roman" pitchFamily="-110" charset="0"/>
              </a:rPr>
              <a:t>than BC</a:t>
            </a:r>
            <a:r>
              <a:rPr lang="en-US" dirty="0" smtClean="0">
                <a:latin typeface="Times New Roman" pitchFamily="-110" charset="0"/>
              </a:rPr>
              <a:t> </a:t>
            </a:r>
            <a:r>
              <a:rPr lang="en-US" dirty="0" smtClean="0">
                <a:latin typeface="Times New Roman" pitchFamily="-110" charset="0"/>
              </a:rPr>
              <a:t>due to the cloud response</a:t>
            </a:r>
            <a:r>
              <a:rPr lang="en-US" dirty="0" smtClean="0">
                <a:latin typeface="Times New Roman" pitchFamily="-110" charset="0"/>
              </a:rPr>
              <a:t> (</a:t>
            </a:r>
            <a:r>
              <a:rPr lang="en-US" dirty="0">
                <a:latin typeface="Times New Roman" pitchFamily="-110" charset="0"/>
              </a:rPr>
              <a:t>in our model)</a:t>
            </a:r>
            <a:r>
              <a:rPr lang="en-US" dirty="0" smtClean="0">
                <a:latin typeface="Times New Roman" pitchFamily="-110" charset="0"/>
              </a:rPr>
              <a:t>.</a:t>
            </a:r>
          </a:p>
          <a:p>
            <a:pPr marL="457200" indent="-457200">
              <a:lnSpc>
                <a:spcPct val="90000"/>
              </a:lnSpc>
            </a:pPr>
            <a:endParaRPr lang="en-US" dirty="0" smtClean="0">
              <a:latin typeface="Times New Roman" pitchFamily="-110" charset="0"/>
            </a:endParaRPr>
          </a:p>
          <a:p>
            <a:pPr marL="457200" indent="-457200">
              <a:lnSpc>
                <a:spcPct val="90000"/>
              </a:lnSpc>
            </a:pPr>
            <a:r>
              <a:rPr lang="en-US" dirty="0" smtClean="0">
                <a:latin typeface="Times New Roman" pitchFamily="-110" charset="0"/>
              </a:rPr>
              <a:t>6</a:t>
            </a:r>
            <a:r>
              <a:rPr lang="en-US" dirty="0" smtClean="0">
                <a:latin typeface="Times New Roman" pitchFamily="-110" charset="0"/>
              </a:rPr>
              <a:t>. </a:t>
            </a:r>
            <a:r>
              <a:rPr lang="en-US" dirty="0" smtClean="0">
                <a:latin typeface="Times New Roman" pitchFamily="-110" charset="0"/>
              </a:rPr>
              <a:t>The “semi-direct” effects of BC on </a:t>
            </a:r>
            <a:r>
              <a:rPr lang="en-US" dirty="0" smtClean="0">
                <a:latin typeface="Times New Roman" pitchFamily="-110" charset="0"/>
              </a:rPr>
              <a:t>clouds: net cloud-cover increases due to BC in </a:t>
            </a:r>
            <a:r>
              <a:rPr lang="en-US" dirty="0" smtClean="0">
                <a:latin typeface="Times New Roman" pitchFamily="-110" charset="0"/>
              </a:rPr>
              <a:t>many global models</a:t>
            </a:r>
            <a:r>
              <a:rPr lang="en-US" dirty="0" smtClean="0">
                <a:latin typeface="Times New Roman" pitchFamily="-110" charset="0"/>
              </a:rPr>
              <a:t>, </a:t>
            </a:r>
            <a:r>
              <a:rPr lang="en-US" dirty="0" smtClean="0">
                <a:latin typeface="Times New Roman" pitchFamily="-110" charset="0"/>
              </a:rPr>
              <a:t>requires further </a:t>
            </a:r>
            <a:r>
              <a:rPr lang="en-US" dirty="0" smtClean="0">
                <a:latin typeface="Times New Roman" pitchFamily="-110" charset="0"/>
              </a:rPr>
              <a:t>study (Koch and Del </a:t>
            </a:r>
            <a:r>
              <a:rPr lang="en-US" dirty="0" err="1" smtClean="0">
                <a:latin typeface="Times New Roman" pitchFamily="-110" charset="0"/>
              </a:rPr>
              <a:t>Genio</a:t>
            </a:r>
            <a:r>
              <a:rPr lang="en-US" dirty="0" smtClean="0">
                <a:latin typeface="Times New Roman" pitchFamily="-110" charset="0"/>
              </a:rPr>
              <a:t>, ACPD, 2010).</a:t>
            </a:r>
          </a:p>
          <a:p>
            <a:pPr marL="457200" indent="-457200">
              <a:lnSpc>
                <a:spcPct val="90000"/>
              </a:lnSpc>
            </a:pPr>
            <a:endParaRPr lang="en-US" dirty="0">
              <a:latin typeface="Times New Roman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Thanks!</a:t>
            </a: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38200" y="5562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36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unded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by: </a:t>
            </a:r>
          </a:p>
          <a:p>
            <a:pPr algn="ctr" eaLnBrk="1" hangingPunct="1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NASA MAP, Clean Air Task Force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8961438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105400" y="3657600"/>
            <a:ext cx="1785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imes New Roman" pitchFamily="-110" charset="0"/>
              </a:rPr>
              <a:t>Observed SAT</a:t>
            </a:r>
            <a:endParaRPr lang="en-US" sz="2000" b="1">
              <a:solidFill>
                <a:schemeClr val="hlink"/>
              </a:solidFill>
              <a:latin typeface="Times New Roman" pitchFamily="-110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1687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-110" charset="0"/>
              </a:rPr>
              <a:t>Modeled SAT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4953000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-110" charset="0"/>
              </a:rPr>
              <a:t>But</a:t>
            </a:r>
            <a:r>
              <a:rPr lang="en-US" dirty="0" smtClean="0">
                <a:latin typeface="Helvetica" pitchFamily="-110" charset="0"/>
              </a:rPr>
              <a:t> too </a:t>
            </a:r>
            <a:r>
              <a:rPr lang="en-US" dirty="0">
                <a:latin typeface="Helvetica" pitchFamily="-110" charset="0"/>
              </a:rPr>
              <a:t>warm mid-</a:t>
            </a:r>
            <a:r>
              <a:rPr lang="en-US" dirty="0" smtClean="0">
                <a:latin typeface="Helvetica" pitchFamily="-110" charset="0"/>
              </a:rPr>
              <a:t>century. </a:t>
            </a:r>
            <a:r>
              <a:rPr lang="en-US" dirty="0" smtClean="0">
                <a:latin typeface="Helvetica" pitchFamily="-110" charset="0"/>
              </a:rPr>
              <a:t>Use </a:t>
            </a:r>
            <a:r>
              <a:rPr lang="en-US" dirty="0">
                <a:latin typeface="Helvetica" pitchFamily="-110" charset="0"/>
              </a:rPr>
              <a:t>IE from our Q-flux model experiments…</a:t>
            </a:r>
          </a:p>
        </p:txBody>
      </p:sp>
      <p:sp>
        <p:nvSpPr>
          <p:cNvPr id="46087" name="Line 13"/>
          <p:cNvSpPr>
            <a:spLocks noChangeShapeType="1"/>
          </p:cNvSpPr>
          <p:nvPr/>
        </p:nvSpPr>
        <p:spPr bwMode="auto">
          <a:xfrm flipV="1">
            <a:off x="2362200" y="3124200"/>
            <a:ext cx="3048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Text Box 16"/>
          <p:cNvSpPr txBox="1">
            <a:spLocks noChangeArrowheads="1"/>
          </p:cNvSpPr>
          <p:nvPr/>
        </p:nvSpPr>
        <p:spPr bwMode="auto">
          <a:xfrm>
            <a:off x="228600" y="99060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Helvetica" pitchFamily="-110" charset="0"/>
              </a:rPr>
              <a:t>Model without indirect effect (STD) </a:t>
            </a:r>
            <a:r>
              <a:rPr lang="en-US" dirty="0">
                <a:latin typeface="Helvetica" pitchFamily="-110" charset="0"/>
              </a:rPr>
              <a:t>warms the right </a:t>
            </a:r>
            <a:r>
              <a:rPr lang="en-US" dirty="0" smtClean="0">
                <a:latin typeface="Helvetica" pitchFamily="-110" charset="0"/>
              </a:rPr>
              <a:t>amount. </a:t>
            </a:r>
            <a:endParaRPr lang="en-US" dirty="0">
              <a:latin typeface="Helvetica" pitchFamily="-110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3810000" y="1447800"/>
            <a:ext cx="464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>
            <a:off x="990600" y="1447800"/>
            <a:ext cx="2362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879633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Times New Roman" pitchFamily="-110" charset="0"/>
              </a:rPr>
              <a:t>Surface </a:t>
            </a:r>
            <a:r>
              <a:rPr lang="en-US" sz="2400" b="1" dirty="0">
                <a:latin typeface="Times New Roman" pitchFamily="-110" charset="0"/>
              </a:rPr>
              <a:t>Air Temperature trend</a:t>
            </a:r>
            <a:endParaRPr lang="en-US" dirty="0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762000" y="3657600"/>
            <a:ext cx="769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Model with 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</a:rPr>
              <a:t>indirect effect (IE1)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 </a:t>
            </a:r>
            <a:endParaRPr lang="en-US" sz="2000" dirty="0">
              <a:solidFill>
                <a:srgbClr val="0000FF"/>
              </a:solidFill>
              <a:latin typeface="Helvetica" pitchFamily="-110" charset="0"/>
            </a:endParaRPr>
          </a:p>
        </p:txBody>
      </p:sp>
      <p:sp>
        <p:nvSpPr>
          <p:cNvPr id="47109" name="Line 7"/>
          <p:cNvSpPr>
            <a:spLocks noChangeShapeType="1"/>
          </p:cNvSpPr>
          <p:nvPr/>
        </p:nvSpPr>
        <p:spPr bwMode="auto">
          <a:xfrm flipH="1" flipV="1">
            <a:off x="3276600" y="2667000"/>
            <a:ext cx="609600" cy="990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Rectangle 15"/>
          <p:cNvSpPr>
            <a:spLocks noChangeArrowheads="1"/>
          </p:cNvSpPr>
          <p:nvPr/>
        </p:nvSpPr>
        <p:spPr bwMode="auto">
          <a:xfrm>
            <a:off x="3810000" y="2438400"/>
            <a:ext cx="3886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Rectangle 16"/>
          <p:cNvSpPr>
            <a:spLocks noChangeArrowheads="1"/>
          </p:cNvSpPr>
          <p:nvPr/>
        </p:nvSpPr>
        <p:spPr bwMode="auto">
          <a:xfrm>
            <a:off x="3886200" y="2286000"/>
            <a:ext cx="1143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879633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Times New Roman" pitchFamily="-110" charset="0"/>
              </a:rPr>
              <a:t>First IE </a:t>
            </a:r>
            <a:r>
              <a:rPr lang="en-US" sz="2400" b="1" dirty="0">
                <a:latin typeface="Times New Roman" pitchFamily="-110" charset="0"/>
              </a:rPr>
              <a:t>try:</a:t>
            </a:r>
            <a:r>
              <a:rPr lang="en-US" sz="2400" b="1" dirty="0" smtClean="0">
                <a:latin typeface="Times New Roman" pitchFamily="-110" charset="0"/>
              </a:rPr>
              <a:t> Surface </a:t>
            </a:r>
            <a:r>
              <a:rPr lang="en-US" sz="2400" b="1" dirty="0">
                <a:latin typeface="Times New Roman" pitchFamily="-110" charset="0"/>
              </a:rPr>
              <a:t>Air Temperature trend</a:t>
            </a:r>
            <a:endParaRPr lang="en-US" dirty="0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81000" y="3657600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solidFill>
                  <a:srgbClr val="0000FF"/>
                </a:solidFill>
                <a:latin typeface="Helvetica" pitchFamily="-110" charset="0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ndirect 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</a:rPr>
              <a:t>effect (IE1) experiment Failed! </a:t>
            </a:r>
            <a:endParaRPr lang="en-US" sz="2000" dirty="0" smtClean="0">
              <a:solidFill>
                <a:srgbClr val="0000FF"/>
              </a:solidFill>
              <a:latin typeface="Helvetica" pitchFamily="-110" charset="0"/>
            </a:endParaRPr>
          </a:p>
          <a:p>
            <a:pPr marL="457200" indent="-457200"/>
            <a:endParaRPr lang="en-US" sz="2000" dirty="0" smtClean="0">
              <a:solidFill>
                <a:srgbClr val="0000FF"/>
              </a:solidFill>
              <a:latin typeface="Helvetica" pitchFamily="-110" charset="0"/>
              <a:sym typeface="Symbol" pitchFamily="-110" charset="2"/>
            </a:endParaRPr>
          </a:p>
          <a:p>
            <a:pPr marL="457200" indent="-457200"/>
            <a:r>
              <a:rPr lang="en-US" sz="2000" dirty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T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he 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cloud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response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is stronger in the transient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deep-ocean compared to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equilibrium slab-ocean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  <a:sym typeface="Symbol" pitchFamily="-110" charset="2"/>
              </a:rPr>
              <a:t> run…</a:t>
            </a:r>
            <a:endParaRPr lang="en-US" sz="2000" dirty="0">
              <a:solidFill>
                <a:srgbClr val="0000FF"/>
              </a:solidFill>
              <a:latin typeface="Helvetica" pitchFamily="-110" charset="0"/>
            </a:endParaRP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V="1">
            <a:off x="3886200" y="2590800"/>
            <a:ext cx="914400" cy="1066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962400"/>
            <a:ext cx="42037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b="1">
                <a:latin typeface="Times New Roman" pitchFamily="-110" charset="0"/>
              </a:rPr>
              <a:t>Cloud forcing change (1990-1890) for Q-flux, IE1 </a:t>
            </a:r>
            <a:endParaRPr lang="en-US"/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762000" y="4616450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Helvetica" pitchFamily="-110" charset="0"/>
              </a:rPr>
              <a:t>Qflux</a:t>
            </a:r>
            <a:r>
              <a:rPr lang="en-US" sz="2000" dirty="0" smtClean="0">
                <a:solidFill>
                  <a:srgbClr val="FF00FF"/>
                </a:solidFill>
                <a:latin typeface="Helvetica" pitchFamily="-110" charset="0"/>
              </a:rPr>
              <a:t> ocean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	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	IE1 deep ocean</a:t>
            </a:r>
            <a:endParaRPr lang="en-US" sz="2000" dirty="0">
              <a:solidFill>
                <a:srgbClr val="0000FF"/>
              </a:solidFill>
              <a:latin typeface="Helvetica" pitchFamily="-110" charset="0"/>
            </a:endParaRPr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 flipV="1">
            <a:off x="5791200" y="3886200"/>
            <a:ext cx="533400" cy="83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28600" y="54102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Helvetica" pitchFamily="-110" charset="0"/>
              </a:rPr>
              <a:t>Qflux</a:t>
            </a:r>
            <a:r>
              <a:rPr lang="en-US" sz="2000" dirty="0" smtClean="0">
                <a:solidFill>
                  <a:srgbClr val="FF00FF"/>
                </a:solidFill>
                <a:latin typeface="Helvetica" pitchFamily="-110" charset="0"/>
              </a:rPr>
              <a:t> equilibrium: shallow ocean warms faster, fewer low clouds</a:t>
            </a:r>
          </a:p>
          <a:p>
            <a:endParaRPr lang="en-US" sz="2000" dirty="0" smtClean="0">
              <a:solidFill>
                <a:srgbClr val="FF00FF"/>
              </a:solidFill>
              <a:latin typeface="Helvetica" pitchFamily="-110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IE1 transient deep ocean: ocean not as warm, more low clouds, more </a:t>
            </a:r>
            <a:r>
              <a:rPr lang="en-US" sz="2000" dirty="0">
                <a:solidFill>
                  <a:srgbClr val="0000FF"/>
                </a:solidFill>
                <a:latin typeface="Helvetica" pitchFamily="-110" charset="0"/>
              </a:rPr>
              <a:t>negative cloud forcing (</a:t>
            </a:r>
            <a:r>
              <a:rPr lang="en-US" sz="2000" dirty="0" smtClean="0">
                <a:solidFill>
                  <a:srgbClr val="0000FF"/>
                </a:solidFill>
                <a:latin typeface="Helvetica" pitchFamily="-110" charset="0"/>
              </a:rPr>
              <a:t>colder)</a:t>
            </a:r>
            <a:endParaRPr lang="en-US" sz="2000" dirty="0">
              <a:solidFill>
                <a:srgbClr val="0000FF"/>
              </a:solidFill>
              <a:latin typeface="Helvetica" pitchFamily="-110" charset="0"/>
            </a:endParaRPr>
          </a:p>
        </p:txBody>
      </p:sp>
      <p:pic>
        <p:nvPicPr>
          <p:cNvPr id="5018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90600"/>
            <a:ext cx="2895600" cy="299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914400"/>
            <a:ext cx="3048000" cy="298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Line 11"/>
          <p:cNvSpPr>
            <a:spLocks noChangeShapeType="1"/>
          </p:cNvSpPr>
          <p:nvPr/>
        </p:nvSpPr>
        <p:spPr bwMode="auto">
          <a:xfrm flipV="1">
            <a:off x="1447800" y="3886200"/>
            <a:ext cx="228600" cy="730250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z="3600" smtClean="0"/>
              <a:t>Greenland ice core records </a:t>
            </a:r>
            <a:br>
              <a:rPr lang="en-US" sz="3600" smtClean="0"/>
            </a:br>
            <a:r>
              <a:rPr lang="en-US" sz="2400" smtClean="0"/>
              <a:t>McConnell et al., 2007</a:t>
            </a:r>
            <a:br>
              <a:rPr lang="en-US" sz="2400" smtClean="0"/>
            </a:br>
            <a:r>
              <a:rPr lang="en-US" sz="2400" smtClean="0"/>
              <a:t>Indicator of North American pollution changes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876800" y="4953000"/>
            <a:ext cx="851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Coal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72200" y="3733800"/>
            <a:ext cx="1347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Oil, Gas</a:t>
            </a:r>
            <a:endParaRPr lang="en-US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533400"/>
          </a:xfrm>
        </p:spPr>
        <p:txBody>
          <a:bodyPr/>
          <a:lstStyle/>
          <a:p>
            <a:pPr eaLnBrk="1" hangingPunct="1"/>
            <a:r>
              <a:rPr lang="en-US" sz="2800" b="1"/>
              <a:t>IE2: weaker indirect effect</a:t>
            </a:r>
            <a:endParaRPr lang="en-US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868363"/>
            <a:ext cx="56007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1219200" y="3657600"/>
            <a:ext cx="3081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(Menon and Rotstayn, 2006)</a:t>
            </a:r>
            <a:endParaRPr lang="en-US"/>
          </a:p>
        </p:txBody>
      </p:sp>
      <p:sp>
        <p:nvSpPr>
          <p:cNvPr id="51205" name="Line 7"/>
          <p:cNvSpPr>
            <a:spLocks noChangeShapeType="1"/>
          </p:cNvSpPr>
          <p:nvPr/>
        </p:nvSpPr>
        <p:spPr bwMode="auto">
          <a:xfrm>
            <a:off x="5867400" y="1295400"/>
            <a:ext cx="0" cy="1143000"/>
          </a:xfrm>
          <a:prstGeom prst="line">
            <a:avLst/>
          </a:prstGeom>
          <a:noFill/>
          <a:ln w="95250">
            <a:solidFill>
              <a:srgbClr val="8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6324600" y="1524000"/>
            <a:ext cx="2819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8000FF"/>
                </a:solidFill>
                <a:latin typeface="Helvetica" pitchFamily="-110" charset="0"/>
              </a:rPr>
              <a:t>IE2: weaker sulfate  </a:t>
            </a:r>
            <a:r>
              <a:rPr lang="en-US" sz="2000" dirty="0" smtClean="0">
                <a:solidFill>
                  <a:srgbClr val="8000FF"/>
                </a:solidFill>
                <a:latin typeface="Helvetica" pitchFamily="-110" charset="0"/>
              </a:rPr>
              <a:t>dependence.</a:t>
            </a:r>
          </a:p>
          <a:p>
            <a:endParaRPr lang="en-US" sz="2000" dirty="0" smtClean="0">
              <a:solidFill>
                <a:srgbClr val="8000FF"/>
              </a:solidFill>
              <a:latin typeface="Helvetica" pitchFamily="-110" charset="0"/>
            </a:endParaRPr>
          </a:p>
          <a:p>
            <a:endParaRPr lang="en-US" sz="2000" dirty="0" smtClean="0">
              <a:solidFill>
                <a:srgbClr val="8000FF"/>
              </a:solidFill>
              <a:latin typeface="Helvetica" pitchFamily="-110" charset="0"/>
            </a:endParaRPr>
          </a:p>
          <a:p>
            <a:endParaRPr lang="en-US" sz="2000" dirty="0" smtClean="0">
              <a:solidFill>
                <a:srgbClr val="8000FF"/>
              </a:solidFill>
              <a:latin typeface="Helvetica" pitchFamily="-110" charset="0"/>
            </a:endParaRPr>
          </a:p>
          <a:p>
            <a:r>
              <a:rPr lang="en-US" sz="2000" dirty="0" smtClean="0">
                <a:solidFill>
                  <a:srgbClr val="8000FF"/>
                </a:solidFill>
                <a:latin typeface="Helvetica" pitchFamily="-110" charset="0"/>
              </a:rPr>
              <a:t>This model does not include aerosol microphysics (mixing). Mixing </a:t>
            </a:r>
            <a:r>
              <a:rPr lang="en-US" sz="2000" i="1" dirty="0" smtClean="0">
                <a:solidFill>
                  <a:srgbClr val="8000FF"/>
                </a:solidFill>
                <a:latin typeface="Helvetica" pitchFamily="-110" charset="0"/>
              </a:rPr>
              <a:t>might</a:t>
            </a:r>
            <a:r>
              <a:rPr lang="en-US" sz="2000" dirty="0" smtClean="0">
                <a:solidFill>
                  <a:srgbClr val="8000FF"/>
                </a:solidFill>
                <a:latin typeface="Helvetica" pitchFamily="-110" charset="0"/>
              </a:rPr>
              <a:t> reduce number of CCN.</a:t>
            </a:r>
            <a:endParaRPr lang="en-US" sz="2000" dirty="0">
              <a:solidFill>
                <a:srgbClr val="8000FF"/>
              </a:solidFill>
              <a:latin typeface="Helvetica" pitchFamily="-110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7315200" y="5638800"/>
            <a:ext cx="914400" cy="914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48400" y="5791200"/>
            <a:ext cx="6096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486400"/>
            <a:ext cx="6096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752600" y="6096000"/>
            <a:ext cx="6096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905000" y="5334000"/>
            <a:ext cx="533400" cy="5334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43800" y="5867400"/>
            <a:ext cx="533400" cy="5334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5410200"/>
            <a:ext cx="16386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model</a:t>
            </a:r>
          </a:p>
          <a:p>
            <a:endParaRPr lang="en-US" dirty="0" smtClean="0"/>
          </a:p>
          <a:p>
            <a:r>
              <a:rPr lang="en-US" dirty="0" smtClean="0"/>
              <a:t>Real world</a:t>
            </a:r>
            <a:endParaRPr lang="en-US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2590800" y="5715000"/>
            <a:ext cx="914400" cy="152400"/>
          </a:xfrm>
          <a:prstGeom prst="line">
            <a:avLst/>
          </a:prstGeom>
          <a:noFill/>
          <a:ln w="95250">
            <a:solidFill>
              <a:srgbClr val="8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5181600" y="6248400"/>
            <a:ext cx="914400" cy="228600"/>
          </a:xfrm>
          <a:prstGeom prst="line">
            <a:avLst/>
          </a:prstGeom>
          <a:noFill/>
          <a:ln w="95250">
            <a:solidFill>
              <a:srgbClr val="8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5582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172200"/>
            <a:ext cx="3200400" cy="457200"/>
          </a:xfrm>
        </p:spPr>
        <p:txBody>
          <a:bodyPr/>
          <a:lstStyle/>
          <a:p>
            <a:pPr eaLnBrk="1" hangingPunct="1"/>
            <a:r>
              <a:rPr lang="en-US" sz="1800" b="1" dirty="0">
                <a:latin typeface="Times New Roman" pitchFamily="-110" charset="0"/>
              </a:rPr>
              <a:t>Model snow/ice cover changes</a:t>
            </a:r>
            <a:endParaRPr lang="en-US" sz="1800" dirty="0"/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6583363"/>
            <a:ext cx="1233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Global [Arctic]</a:t>
            </a:r>
            <a:endParaRPr lang="en-US" sz="180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524000" y="1447800"/>
            <a:ext cx="1287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All effects</a:t>
            </a:r>
            <a:endParaRPr lang="en-US" sz="1800"/>
          </a:p>
        </p:txBody>
      </p:sp>
      <p:sp>
        <p:nvSpPr>
          <p:cNvPr id="63500" name="Text Box 5"/>
          <p:cNvSpPr txBox="1">
            <a:spLocks noChangeArrowheads="1"/>
          </p:cNvSpPr>
          <p:nvPr/>
        </p:nvSpPr>
        <p:spPr bwMode="auto">
          <a:xfrm>
            <a:off x="1219200" y="3276600"/>
            <a:ext cx="169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Indirect effect</a:t>
            </a:r>
            <a:endParaRPr lang="en-US" sz="1800"/>
          </a:p>
        </p:txBody>
      </p:sp>
      <p:sp>
        <p:nvSpPr>
          <p:cNvPr id="63501" name="Text Box 5"/>
          <p:cNvSpPr txBox="1">
            <a:spLocks noChangeArrowheads="1"/>
          </p:cNvSpPr>
          <p:nvPr/>
        </p:nvSpPr>
        <p:spPr bwMode="auto">
          <a:xfrm>
            <a:off x="1066800" y="5029200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BC-albedo effect</a:t>
            </a:r>
            <a:endParaRPr lang="en-US" sz="180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419600" y="3505200"/>
            <a:ext cx="13716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More snow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270178" y="3352800"/>
            <a:ext cx="1709365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Arctic melting!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343400" y="5334000"/>
            <a:ext cx="16764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FF0080"/>
                </a:solidFill>
                <a:latin typeface="Times New Roman" pitchFamily="-110" charset="0"/>
              </a:rPr>
              <a:t>Arctic melting</a:t>
            </a:r>
            <a:endParaRPr lang="en-US" sz="1800" b="1" i="1" dirty="0">
              <a:solidFill>
                <a:srgbClr val="FF0080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934200" y="5638800"/>
            <a:ext cx="1981200" cy="369332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  <a:latin typeface="Times New Roman" pitchFamily="-110" charset="0"/>
              </a:rPr>
              <a:t>More snow/ice!!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 bwMode="auto">
          <a:xfrm>
            <a:off x="914400" y="228600"/>
            <a:ext cx="822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 l="1836" r="71771" b="8631"/>
          <a:stretch>
            <a:fillRect/>
          </a:stretch>
        </p:blipFill>
        <p:spPr bwMode="auto">
          <a:xfrm>
            <a:off x="1867246" y="35283"/>
            <a:ext cx="2387054" cy="676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 l="75135" b="9377"/>
          <a:stretch>
            <a:fillRect/>
          </a:stretch>
        </p:blipFill>
        <p:spPr bwMode="auto">
          <a:xfrm>
            <a:off x="6871695" y="20699"/>
            <a:ext cx="2272305" cy="677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8132"/>
            <a:ext cx="2438400" cy="7290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800" b="1" kern="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Unmasking!</a:t>
            </a:r>
            <a:endParaRPr lang="en-US" sz="2800" b="1" kern="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6563" name="Picture 5"/>
          <p:cNvPicPr>
            <a:picLocks noChangeAspect="1"/>
          </p:cNvPicPr>
          <p:nvPr/>
        </p:nvPicPr>
        <p:blipFill>
          <a:blip r:embed="rId3"/>
          <a:srcRect l="27274" r="48756" b="9320"/>
          <a:stretch>
            <a:fillRect/>
          </a:stretch>
        </p:blipFill>
        <p:spPr bwMode="auto">
          <a:xfrm>
            <a:off x="4426593" y="35283"/>
            <a:ext cx="2179056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0" y="5486400"/>
            <a:ext cx="1960317" cy="646331"/>
          </a:xfrm>
          <a:prstGeom prst="rect">
            <a:avLst/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8040"/>
                </a:solidFill>
                <a:latin typeface="Times New Roman" pitchFamily="-112" charset="0"/>
              </a:rPr>
              <a:t>Sulfur </a:t>
            </a:r>
            <a:r>
              <a:rPr lang="en-US" sz="3600" b="1" dirty="0" err="1">
                <a:solidFill>
                  <a:srgbClr val="008040"/>
                </a:solidFill>
                <a:latin typeface="Times New Roman" pitchFamily="-112" charset="0"/>
                <a:sym typeface="Wingdings" pitchFamily="-112" charset="2"/>
              </a:rPr>
              <a:t></a:t>
            </a:r>
            <a:endParaRPr lang="en-US" sz="3600" b="1" dirty="0">
              <a:solidFill>
                <a:srgbClr val="FF0000"/>
              </a:solidFill>
              <a:latin typeface="Times New Roman" pitchFamily="-112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685800" y="1219200"/>
            <a:ext cx="135280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-112" charset="0"/>
              </a:rPr>
              <a:t>BC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-112" charset="0"/>
                <a:sym typeface="Wingdings" pitchFamily="-112" charset="2"/>
              </a:rPr>
              <a:t></a:t>
            </a:r>
            <a:endParaRPr lang="en-US" sz="3600" b="1" dirty="0">
              <a:solidFill>
                <a:srgbClr val="FF0000"/>
              </a:solidFill>
              <a:latin typeface="Times New Roman" pitchFamily="-112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81000" y="3200400"/>
            <a:ext cx="1503186" cy="11170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>
              <a:defRPr/>
            </a:pPr>
            <a:r>
              <a:rPr lang="en-US" sz="3200" b="1" kern="0" dirty="0">
                <a:solidFill>
                  <a:srgbClr val="400080"/>
                </a:solidFill>
                <a:latin typeface="Times New Roman" charset="0"/>
                <a:ea typeface="+mn-ea"/>
                <a:cs typeface="+mn-cs"/>
              </a:rPr>
              <a:t>GHG=1970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 l="27274" t="90680" r="25252"/>
          <a:stretch>
            <a:fillRect/>
          </a:stretch>
        </p:blipFill>
        <p:spPr bwMode="auto">
          <a:xfrm>
            <a:off x="4042640" y="6300973"/>
            <a:ext cx="2898762" cy="46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5334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Our “On-line”: Aerosol-Climate Simulations</a:t>
            </a:r>
            <a:endParaRPr lang="en-US" sz="2800" b="1" dirty="0" smtClean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458200" cy="59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10" charset="0"/>
              <a:buNone/>
            </a:pPr>
            <a:r>
              <a:rPr lang="en-US" b="1" dirty="0" smtClean="0"/>
              <a:t>Previous study</a:t>
            </a:r>
            <a:r>
              <a:rPr lang="en-US" dirty="0" smtClean="0"/>
              <a:t>: </a:t>
            </a:r>
            <a:r>
              <a:rPr lang="en-US" dirty="0"/>
              <a:t>Koch et al., J. </a:t>
            </a:r>
            <a:r>
              <a:rPr lang="en-US" dirty="0" err="1"/>
              <a:t>Clim</a:t>
            </a:r>
            <a:r>
              <a:rPr lang="en-US" dirty="0"/>
              <a:t>., 2009:   </a:t>
            </a:r>
          </a:p>
          <a:p>
            <a:pPr marL="457200" indent="-457200">
              <a:buFont typeface="Arial" pitchFamily="-110" charset="0"/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0080"/>
                </a:solidFill>
              </a:rPr>
              <a:t>A</a:t>
            </a:r>
            <a:r>
              <a:rPr lang="en-US" b="1" dirty="0" smtClean="0">
                <a:solidFill>
                  <a:srgbClr val="000080"/>
                </a:solidFill>
              </a:rPr>
              <a:t>erosol</a:t>
            </a:r>
            <a:r>
              <a:rPr lang="en-US" b="1" dirty="0">
                <a:solidFill>
                  <a:srgbClr val="000080"/>
                </a:solidFill>
              </a:rPr>
              <a:t>-</a:t>
            </a:r>
            <a:r>
              <a:rPr lang="en-US" b="1" dirty="0" smtClean="0">
                <a:solidFill>
                  <a:srgbClr val="000080"/>
                </a:solidFill>
              </a:rPr>
              <a:t>climate </a:t>
            </a:r>
            <a:r>
              <a:rPr lang="en-US" dirty="0" smtClean="0"/>
              <a:t>coupling </a:t>
            </a:r>
            <a:r>
              <a:rPr lang="en-US" dirty="0"/>
              <a:t>in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equilibrium</a:t>
            </a:r>
            <a:r>
              <a:rPr lang="en-US" b="1" dirty="0" smtClean="0"/>
              <a:t> </a:t>
            </a:r>
            <a:r>
              <a:rPr lang="en-US" dirty="0"/>
              <a:t>simulations for </a:t>
            </a:r>
            <a:r>
              <a:rPr lang="en-US" b="1" dirty="0" smtClean="0">
                <a:solidFill>
                  <a:srgbClr val="FF0000"/>
                </a:solidFill>
              </a:rPr>
              <a:t>1890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2000</a:t>
            </a:r>
            <a:r>
              <a:rPr lang="en-US" dirty="0" smtClean="0"/>
              <a:t> with </a:t>
            </a:r>
            <a:r>
              <a:rPr lang="en-US" b="1" dirty="0" smtClean="0">
                <a:solidFill>
                  <a:srgbClr val="8000FF"/>
                </a:solidFill>
              </a:rPr>
              <a:t>Q</a:t>
            </a:r>
            <a:r>
              <a:rPr lang="en-US" b="1" dirty="0" smtClean="0">
                <a:solidFill>
                  <a:srgbClr val="8000FF"/>
                </a:solidFill>
              </a:rPr>
              <a:t>-flux slab </a:t>
            </a:r>
            <a:r>
              <a:rPr lang="en-US" b="1" dirty="0" smtClean="0">
                <a:solidFill>
                  <a:srgbClr val="8000FF"/>
                </a:solidFill>
              </a:rPr>
              <a:t>ocean</a:t>
            </a:r>
            <a:r>
              <a:rPr lang="en-US" b="1" dirty="0" smtClean="0"/>
              <a:t>. </a:t>
            </a:r>
            <a:endParaRPr lang="en-US" b="1" i="1" dirty="0" smtClean="0">
              <a:solidFill>
                <a:srgbClr val="008000"/>
              </a:solidFill>
            </a:endParaRPr>
          </a:p>
          <a:p>
            <a:pPr marL="457200" indent="-457200"/>
            <a:endParaRPr lang="en-US" b="1" i="1" dirty="0" smtClean="0">
              <a:solidFill>
                <a:srgbClr val="008000"/>
              </a:solidFill>
            </a:endParaRPr>
          </a:p>
          <a:p>
            <a:pPr marL="457200" indent="-457200"/>
            <a:r>
              <a:rPr lang="en-US" b="1" dirty="0" smtClean="0"/>
              <a:t>Current</a:t>
            </a:r>
            <a:r>
              <a:rPr lang="en-US" dirty="0" smtClean="0"/>
              <a:t>: </a:t>
            </a:r>
            <a:r>
              <a:rPr lang="en-US" dirty="0"/>
              <a:t>Koch et al.,</a:t>
            </a:r>
            <a:r>
              <a:rPr lang="en-US" dirty="0" smtClean="0"/>
              <a:t> </a:t>
            </a:r>
            <a:r>
              <a:rPr lang="en-US" dirty="0" smtClean="0"/>
              <a:t>(J</a:t>
            </a:r>
            <a:r>
              <a:rPr lang="en-US" dirty="0" smtClean="0"/>
              <a:t>. </a:t>
            </a:r>
            <a:r>
              <a:rPr lang="en-US" dirty="0" err="1" smtClean="0"/>
              <a:t>Clim</a:t>
            </a:r>
            <a:r>
              <a:rPr lang="en-US" dirty="0" smtClean="0"/>
              <a:t>., in revision)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0080"/>
                </a:solidFill>
              </a:rPr>
              <a:t>Aerosols-ozone-chemistry</a:t>
            </a:r>
          </a:p>
          <a:p>
            <a:pPr marL="457200" indent="-457200">
              <a:buAutoNum type="arabicPeriod"/>
            </a:pPr>
            <a:r>
              <a:rPr lang="en-US" dirty="0" smtClean="0"/>
              <a:t>Coupled to climate </a:t>
            </a:r>
            <a:r>
              <a:rPr lang="en-US" dirty="0" smtClean="0"/>
              <a:t>including </a:t>
            </a:r>
            <a:r>
              <a:rPr lang="en-US" b="1" dirty="0" smtClean="0">
                <a:solidFill>
                  <a:srgbClr val="8000FF"/>
                </a:solidFill>
              </a:rPr>
              <a:t>dynamic ocean</a:t>
            </a:r>
          </a:p>
          <a:p>
            <a:pPr marL="457200" indent="-457200">
              <a:buAutoNum type="arabicPeriod"/>
            </a:pPr>
            <a:r>
              <a:rPr lang="en-US" dirty="0" smtClean="0"/>
              <a:t>Transient simulation from </a:t>
            </a:r>
            <a:r>
              <a:rPr lang="en-US" b="1" dirty="0" smtClean="0">
                <a:solidFill>
                  <a:srgbClr val="FF0000"/>
                </a:solidFill>
              </a:rPr>
              <a:t>1890 to 2000</a:t>
            </a:r>
          </a:p>
          <a:p>
            <a:pPr marL="457200" indent="-457200">
              <a:buAutoNum type="arabicPeriod"/>
            </a:pPr>
            <a:r>
              <a:rPr lang="en-US" dirty="0" smtClean="0"/>
              <a:t>Other </a:t>
            </a:r>
            <a:r>
              <a:rPr lang="en-US" dirty="0" err="1" smtClean="0"/>
              <a:t>forcings</a:t>
            </a:r>
            <a:r>
              <a:rPr lang="en-US" dirty="0" smtClean="0"/>
              <a:t> included (e.g. GHG, solar, volcanic aerosols, etc)</a:t>
            </a:r>
          </a:p>
          <a:p>
            <a:pPr marL="457200" indent="-457200">
              <a:buAutoNum type="arabicPeriod"/>
            </a:pPr>
            <a:r>
              <a:rPr lang="en-US" dirty="0" smtClean="0"/>
              <a:t>Three </a:t>
            </a:r>
            <a:r>
              <a:rPr lang="en-US" dirty="0" smtClean="0"/>
              <a:t>sets of ensembles allow isolation of aerosol effects:</a:t>
            </a:r>
          </a:p>
          <a:p>
            <a:pPr marL="914400" lvl="1" indent="-457200">
              <a:buAutoNum type="arabicParenR"/>
            </a:pPr>
            <a:r>
              <a:rPr lang="en-US" dirty="0" smtClean="0"/>
              <a:t>Direct</a:t>
            </a:r>
          </a:p>
          <a:p>
            <a:pPr marL="914400" lvl="1" indent="-457200">
              <a:buAutoNum type="arabicParenR"/>
            </a:pPr>
            <a:r>
              <a:rPr lang="en-US" dirty="0" smtClean="0"/>
              <a:t>Indirect</a:t>
            </a:r>
            <a:endParaRPr lang="en-US" dirty="0" smtClean="0"/>
          </a:p>
          <a:p>
            <a:pPr marL="914400" lvl="1" indent="-457200">
              <a:buAutoNum type="arabicParenR"/>
            </a:pPr>
            <a:r>
              <a:rPr lang="en-US" dirty="0" smtClean="0"/>
              <a:t>BC</a:t>
            </a:r>
            <a:r>
              <a:rPr lang="en-US" dirty="0" smtClean="0"/>
              <a:t>-snow-</a:t>
            </a:r>
            <a:r>
              <a:rPr lang="en-US" dirty="0" err="1" smtClean="0"/>
              <a:t>albedo</a:t>
            </a:r>
            <a:r>
              <a:rPr lang="en-US" dirty="0" smtClean="0"/>
              <a:t> </a:t>
            </a:r>
            <a:endParaRPr lang="en-US" dirty="0" smtClean="0"/>
          </a:p>
          <a:p>
            <a:pPr marL="457200" indent="-457200">
              <a:buFont typeface="Arial" pitchFamily="-110" charset="0"/>
              <a:buNone/>
            </a:pPr>
            <a:endParaRPr lang="en-US" dirty="0" smtClean="0"/>
          </a:p>
          <a:p>
            <a:pPr marL="457200" indent="-457200">
              <a:buFont typeface="Arial" pitchFamily="-110" charset="0"/>
              <a:buNone/>
            </a:pPr>
            <a:endParaRPr lang="en-US" sz="20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629400" cy="609600"/>
          </a:xfrm>
        </p:spPr>
        <p:txBody>
          <a:bodyPr/>
          <a:lstStyle/>
          <a:p>
            <a:r>
              <a:rPr lang="en-US" sz="3600" dirty="0" smtClean="0"/>
              <a:t>(Interactive) Aerosol </a:t>
            </a:r>
            <a:r>
              <a:rPr lang="en-US" sz="3600" dirty="0" smtClean="0"/>
              <a:t>Effects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28600" y="4953000"/>
            <a:ext cx="6248400" cy="1752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514350" indent="-514350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3. </a:t>
            </a:r>
            <a:r>
              <a:rPr lang="en-US" sz="2400" b="1" dirty="0" smtClean="0">
                <a:solidFill>
                  <a:srgbClr val="FF0000"/>
                </a:solidFill>
              </a:rPr>
              <a:t>BC-</a:t>
            </a:r>
            <a:r>
              <a:rPr lang="en-US" sz="2400" b="1" dirty="0" err="1" smtClean="0">
                <a:solidFill>
                  <a:srgbClr val="FF0000"/>
                </a:solidFill>
              </a:rPr>
              <a:t>albedo</a:t>
            </a:r>
            <a:r>
              <a:rPr lang="en-US" sz="2400" b="1" dirty="0" smtClean="0">
                <a:solidFill>
                  <a:srgbClr val="FF0000"/>
                </a:solidFill>
              </a:rPr>
              <a:t> effect: </a:t>
            </a:r>
            <a:r>
              <a:rPr lang="en-US" sz="2400" dirty="0" smtClean="0">
                <a:solidFill>
                  <a:srgbClr val="FF0000"/>
                </a:solidFill>
              </a:rPr>
              <a:t>BC deposited on snow reduces snow </a:t>
            </a:r>
            <a:r>
              <a:rPr lang="en-US" sz="2400" dirty="0" err="1" smtClean="0">
                <a:solidFill>
                  <a:srgbClr val="FF0000"/>
                </a:solidFill>
              </a:rPr>
              <a:t>albedo</a:t>
            </a:r>
            <a:r>
              <a:rPr lang="en-US" sz="2400" dirty="0" smtClean="0">
                <a:solidFill>
                  <a:srgbClr val="FF0000"/>
                </a:solidFill>
              </a:rPr>
              <a:t> and promotes melting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3556" name="Picture 3" descr="haze_01.jpg"/>
          <p:cNvPicPr>
            <a:picLocks noChangeAspect="1"/>
          </p:cNvPicPr>
          <p:nvPr/>
        </p:nvPicPr>
        <p:blipFill>
          <a:blip r:embed="rId2"/>
          <a:srcRect l="25833" r="9167"/>
          <a:stretch>
            <a:fillRect/>
          </a:stretch>
        </p:blipFill>
        <p:spPr bwMode="auto">
          <a:xfrm>
            <a:off x="0" y="1524000"/>
            <a:ext cx="23028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jh_pic_080804_CloudsHaze.jpg"/>
          <p:cNvPicPr>
            <a:picLocks noChangeAspect="1"/>
          </p:cNvPicPr>
          <p:nvPr/>
        </p:nvPicPr>
        <p:blipFill>
          <a:blip r:embed="rId3"/>
          <a:srcRect t="13364" b="9801"/>
          <a:stretch>
            <a:fillRect/>
          </a:stretch>
        </p:blipFill>
        <p:spPr bwMode="auto">
          <a:xfrm>
            <a:off x="2514600" y="2057400"/>
            <a:ext cx="3048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IMG_16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600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2209800" y="64008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2. </a:t>
            </a:r>
            <a:r>
              <a:rPr lang="en-US" b="1" dirty="0">
                <a:solidFill>
                  <a:srgbClr val="0000FF"/>
                </a:solidFill>
              </a:rPr>
              <a:t>Indirect cloud </a:t>
            </a:r>
            <a:r>
              <a:rPr lang="en-US" b="1" dirty="0" smtClean="0">
                <a:solidFill>
                  <a:srgbClr val="0000FF"/>
                </a:solidFill>
              </a:rPr>
              <a:t>effect</a:t>
            </a:r>
            <a:endParaRPr 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3886200"/>
            <a:ext cx="3435350" cy="240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403860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 Direct </a:t>
            </a:r>
            <a:r>
              <a:rPr lang="en-US" b="1" dirty="0" smtClean="0"/>
              <a:t>effect: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scattering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absorption</a:t>
            </a:r>
            <a:r>
              <a:rPr lang="en-US" dirty="0" smtClean="0"/>
              <a:t> of</a:t>
            </a:r>
            <a:r>
              <a:rPr lang="en-US" dirty="0" smtClean="0"/>
              <a:t>  </a:t>
            </a:r>
            <a:r>
              <a:rPr lang="en-US" dirty="0" smtClean="0"/>
              <a:t>radiation.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943600" y="6457890"/>
            <a:ext cx="320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BC snow-</a:t>
            </a:r>
            <a:r>
              <a:rPr lang="en-US" sz="2000" b="1" dirty="0" err="1" smtClean="0">
                <a:solidFill>
                  <a:srgbClr val="FF0000"/>
                </a:solidFill>
              </a:rPr>
              <a:t>albedo</a:t>
            </a:r>
            <a:r>
              <a:rPr lang="en-US" sz="2000" b="1" dirty="0" smtClean="0">
                <a:solidFill>
                  <a:srgbClr val="FF0000"/>
                </a:solidFill>
              </a:rPr>
              <a:t> effect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5618" y="3429000"/>
            <a:ext cx="359838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72200" y="3657600"/>
            <a:ext cx="2249488" cy="304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Warren and Clarke, 1986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2340592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/>
              <a:t>Menon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Rotstayn</a:t>
            </a:r>
            <a:r>
              <a:rPr lang="en-US" sz="1400" dirty="0"/>
              <a:t>, </a:t>
            </a:r>
            <a:r>
              <a:rPr lang="en-US" sz="1400" dirty="0" smtClean="0"/>
              <a:t>2006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228600"/>
          </a:xfrm>
        </p:spPr>
        <p:txBody>
          <a:bodyPr/>
          <a:lstStyle/>
          <a:p>
            <a:pPr eaLnBrk="1" hangingPunct="1"/>
            <a:r>
              <a:rPr lang="en-US" sz="3600" smtClean="0"/>
              <a:t>Emissions Trends</a:t>
            </a: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598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981200" y="1905000"/>
            <a:ext cx="1741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Normalized to 1890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0" y="3886200"/>
            <a:ext cx="8839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Emissions:</a:t>
            </a:r>
          </a:p>
          <a:p>
            <a:pPr>
              <a:buFont typeface="Arial"/>
              <a:buChar char="•"/>
            </a:pPr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, CO etc: EDGAR </a:t>
            </a:r>
            <a:r>
              <a:rPr lang="en-US" dirty="0"/>
              <a:t>(van </a:t>
            </a:r>
            <a:r>
              <a:rPr lang="en-US" dirty="0" err="1"/>
              <a:t>Aardenne</a:t>
            </a:r>
            <a:r>
              <a:rPr lang="en-US" dirty="0"/>
              <a:t> et al., 2001; EDGAR32_FT</a:t>
            </a:r>
            <a:r>
              <a:rPr lang="en-US" dirty="0" smtClean="0"/>
              <a:t>) </a:t>
            </a:r>
          </a:p>
          <a:p>
            <a:pPr>
              <a:buFont typeface="Arial"/>
              <a:buChar char="•"/>
            </a:pPr>
            <a:r>
              <a:rPr lang="en-US" dirty="0" smtClean="0"/>
              <a:t>BC</a:t>
            </a:r>
            <a:r>
              <a:rPr lang="en-US" dirty="0" smtClean="0"/>
              <a:t>, </a:t>
            </a:r>
            <a:r>
              <a:rPr lang="en-US" dirty="0" smtClean="0"/>
              <a:t>OC</a:t>
            </a:r>
            <a:r>
              <a:rPr lang="en-US" dirty="0" smtClean="0"/>
              <a:t>: </a:t>
            </a:r>
            <a:r>
              <a:rPr lang="en-US" dirty="0"/>
              <a:t>Bond et al. (</a:t>
            </a:r>
            <a:r>
              <a:rPr lang="en-US" dirty="0" smtClean="0"/>
              <a:t>2007)</a:t>
            </a:r>
          </a:p>
          <a:p>
            <a:pPr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iomass burning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GFED (scaled to 1/2 in tropics for 1880, increasing linearly to 2000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atural sources</a:t>
            </a:r>
          </a:p>
        </p:txBody>
      </p:sp>
      <p:pic>
        <p:nvPicPr>
          <p:cNvPr id="307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276600"/>
            <a:ext cx="7543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Model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observations, North America</a:t>
            </a:r>
          </a:p>
          <a:p>
            <a:r>
              <a:rPr lang="en-US" sz="2000" b="1" dirty="0" smtClean="0"/>
              <a:t>BC</a:t>
            </a:r>
            <a:r>
              <a:rPr lang="en-US" sz="2000" b="1" dirty="0"/>
              <a:t>, sulfate trends compared to Greenland ice core data</a:t>
            </a:r>
            <a:endParaRPr lang="en-US" sz="2000" dirty="0"/>
          </a:p>
        </p:txBody>
      </p: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5181600" y="3429000"/>
            <a:ext cx="696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pitchFamily="-110" charset="0"/>
              </a:rPr>
              <a:t>ACT2</a:t>
            </a:r>
          </a:p>
        </p:txBody>
      </p:sp>
      <p:sp>
        <p:nvSpPr>
          <p:cNvPr id="31749" name="Line 13"/>
          <p:cNvSpPr>
            <a:spLocks noChangeShapeType="1"/>
          </p:cNvSpPr>
          <p:nvPr/>
        </p:nvSpPr>
        <p:spPr bwMode="auto">
          <a:xfrm flipH="1">
            <a:off x="4648200" y="36576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4267200" y="762000"/>
            <a:ext cx="568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pitchFamily="-110" charset="0"/>
              </a:rPr>
              <a:t>core</a:t>
            </a:r>
            <a:endParaRPr lang="en-US" sz="1600">
              <a:solidFill>
                <a:srgbClr val="FF0000"/>
              </a:solidFill>
              <a:latin typeface="Times New Roman" pitchFamily="-110" charset="0"/>
            </a:endParaRPr>
          </a:p>
          <a:p>
            <a:r>
              <a:rPr lang="en-US" sz="1600">
                <a:solidFill>
                  <a:srgbClr val="FF0000"/>
                </a:solidFill>
                <a:latin typeface="Times New Roman" pitchFamily="-110" charset="0"/>
              </a:rPr>
              <a:t>STD</a:t>
            </a:r>
          </a:p>
          <a:p>
            <a:r>
              <a:rPr lang="en-US" sz="1600">
                <a:solidFill>
                  <a:srgbClr val="0000FF"/>
                </a:solidFill>
                <a:latin typeface="Times New Roman" pitchFamily="-110" charset="0"/>
              </a:rPr>
              <a:t>IE</a:t>
            </a:r>
            <a:endParaRPr lang="en-US" sz="1600">
              <a:latin typeface="Times New Roman" pitchFamily="-110" charset="0"/>
            </a:endParaRPr>
          </a:p>
        </p:txBody>
      </p:sp>
      <p:pic>
        <p:nvPicPr>
          <p:cNvPr id="31751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81500"/>
            <a:ext cx="54229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Box 15"/>
          <p:cNvSpPr txBox="1">
            <a:spLocks noChangeArrowheads="1"/>
          </p:cNvSpPr>
          <p:nvPr/>
        </p:nvSpPr>
        <p:spPr bwMode="auto">
          <a:xfrm>
            <a:off x="2438400" y="5943600"/>
            <a:ext cx="2751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Husain et al., 2008</a:t>
            </a:r>
          </a:p>
        </p:txBody>
      </p:sp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621463" y="4648200"/>
            <a:ext cx="25225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BC air concentration history derived from NY lakecore BC</a:t>
            </a:r>
          </a:p>
        </p:txBody>
      </p:sp>
      <p:sp>
        <p:nvSpPr>
          <p:cNvPr id="31754" name="Text Box 14"/>
          <p:cNvSpPr txBox="1">
            <a:spLocks noChangeArrowheads="1"/>
          </p:cNvSpPr>
          <p:nvPr/>
        </p:nvSpPr>
        <p:spPr bwMode="auto">
          <a:xfrm>
            <a:off x="5029200" y="4800600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pitchFamily="-110" charset="0"/>
              </a:rPr>
              <a:t>Core</a:t>
            </a:r>
            <a:endParaRPr lang="en-US" sz="1600">
              <a:solidFill>
                <a:srgbClr val="FF0000"/>
              </a:solidFill>
              <a:latin typeface="Times New Roman" pitchFamily="-110" charset="0"/>
            </a:endParaRPr>
          </a:p>
          <a:p>
            <a:r>
              <a:rPr lang="en-US" sz="1600">
                <a:solidFill>
                  <a:srgbClr val="FF0000"/>
                </a:solidFill>
                <a:latin typeface="Times New Roman" pitchFamily="-110" charset="0"/>
              </a:rPr>
              <a:t>model</a:t>
            </a:r>
          </a:p>
        </p:txBody>
      </p:sp>
      <p:cxnSp>
        <p:nvCxnSpPr>
          <p:cNvPr id="31755" name="Straight Connector 19"/>
          <p:cNvCxnSpPr>
            <a:cxnSpLocks noChangeShapeType="1"/>
          </p:cNvCxnSpPr>
          <p:nvPr/>
        </p:nvCxnSpPr>
        <p:spPr bwMode="auto">
          <a:xfrm flipV="1">
            <a:off x="0" y="4343400"/>
            <a:ext cx="89154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cxnSp>
      <p:sp>
        <p:nvSpPr>
          <p:cNvPr id="31756" name="TextBox 15"/>
          <p:cNvSpPr txBox="1">
            <a:spLocks noChangeArrowheads="1"/>
          </p:cNvSpPr>
          <p:nvPr/>
        </p:nvSpPr>
        <p:spPr bwMode="auto">
          <a:xfrm>
            <a:off x="5638800" y="3733800"/>
            <a:ext cx="324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McConnell et al.,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lang="en-US" sz="2400" dirty="0" smtClean="0"/>
              <a:t>Model sulfur is nearly perfect in the US, in magnitude and trend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209" r="5833" b="7929"/>
          <a:stretch>
            <a:fillRect/>
          </a:stretch>
        </p:blipFill>
        <p:spPr>
          <a:xfrm>
            <a:off x="533400" y="685800"/>
            <a:ext cx="7635232" cy="6172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3733800" cy="5334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Model (dashed)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0" y="2362200"/>
            <a:ext cx="373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NADP data (</a:t>
            </a:r>
            <a:r>
              <a:rPr lang="en-US" kern="0" noProof="0" dirty="0" smtClean="0">
                <a:latin typeface="+mn-lt"/>
                <a:ea typeface="+mn-ea"/>
                <a:cs typeface="+mn-cs"/>
              </a:rPr>
              <a:t>solid)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42" descr="us_ch"/>
          <p:cNvPicPr>
            <a:picLocks noChangeAspect="1" noChangeArrowheads="1"/>
          </p:cNvPicPr>
          <p:nvPr/>
        </p:nvPicPr>
        <p:blipFill>
          <a:blip r:embed="rId2"/>
          <a:srcRect l="2663" t="45413" r="27910" b="25462"/>
          <a:stretch>
            <a:fillRect/>
          </a:stretch>
        </p:blipFill>
        <p:spPr bwMode="auto">
          <a:xfrm>
            <a:off x="228600" y="4038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15000" y="152400"/>
            <a:ext cx="3200400" cy="838200"/>
          </a:xfrm>
        </p:spPr>
        <p:txBody>
          <a:bodyPr/>
          <a:lstStyle/>
          <a:p>
            <a:r>
              <a:rPr lang="en-US" sz="2800" smtClean="0"/>
              <a:t>Europe and China</a:t>
            </a:r>
            <a:endParaRPr lang="en-US" smtClean="0"/>
          </a:p>
        </p:txBody>
      </p:sp>
      <p:sp>
        <p:nvSpPr>
          <p:cNvPr id="34820" name="Text Box 1031"/>
          <p:cNvSpPr txBox="1">
            <a:spLocks noChangeArrowheads="1"/>
          </p:cNvSpPr>
          <p:nvPr/>
        </p:nvSpPr>
        <p:spPr bwMode="auto">
          <a:xfrm>
            <a:off x="990600" y="4572000"/>
            <a:ext cx="411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600"/>
              <a:t>Black Carbon, Lake core concentrations,  Yongming Han, personal comm.</a:t>
            </a:r>
          </a:p>
          <a:p>
            <a:pPr marL="457200" indent="-457200"/>
            <a:r>
              <a:rPr lang="en-US" sz="1600"/>
              <a:t>(data scaled arbitrarily)</a:t>
            </a:r>
          </a:p>
        </p:txBody>
      </p:sp>
      <p:sp>
        <p:nvSpPr>
          <p:cNvPr id="34821" name="Text Box 1032"/>
          <p:cNvSpPr txBox="1">
            <a:spLocks noChangeArrowheads="1"/>
          </p:cNvSpPr>
          <p:nvPr/>
        </p:nvSpPr>
        <p:spPr bwMode="auto">
          <a:xfrm>
            <a:off x="7391400" y="5791200"/>
            <a:ext cx="1565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FF"/>
                </a:solidFill>
              </a:rPr>
              <a:t>Yangtzee Delta</a:t>
            </a:r>
          </a:p>
          <a:p>
            <a:r>
              <a:rPr lang="en-US" sz="1200" b="1">
                <a:solidFill>
                  <a:srgbClr val="FF0000"/>
                </a:solidFill>
              </a:rPr>
              <a:t>Inner Mongolia</a:t>
            </a:r>
            <a:endParaRPr lang="en-US" sz="1200" b="1"/>
          </a:p>
          <a:p>
            <a:r>
              <a:rPr lang="en-US" sz="1200" b="1">
                <a:solidFill>
                  <a:srgbClr val="800000"/>
                </a:solidFill>
              </a:rPr>
              <a:t>NE Tibetan Plateau</a:t>
            </a:r>
            <a:endParaRPr lang="en-US" sz="1200" b="1"/>
          </a:p>
          <a:p>
            <a:r>
              <a:rPr lang="en-US" sz="1200" b="1">
                <a:solidFill>
                  <a:srgbClr val="00FF00"/>
                </a:solidFill>
              </a:rPr>
              <a:t>South coast</a:t>
            </a:r>
          </a:p>
        </p:txBody>
      </p:sp>
      <p:sp>
        <p:nvSpPr>
          <p:cNvPr id="34822" name="Text Box 1033"/>
          <p:cNvSpPr txBox="1">
            <a:spLocks noChangeArrowheads="1"/>
          </p:cNvSpPr>
          <p:nvPr/>
        </p:nvSpPr>
        <p:spPr bwMode="auto">
          <a:xfrm>
            <a:off x="2422525" y="2351088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34823" name="Text Box 1035"/>
          <p:cNvSpPr txBox="1">
            <a:spLocks noChangeArrowheads="1"/>
          </p:cNvSpPr>
          <p:nvPr/>
        </p:nvSpPr>
        <p:spPr bwMode="auto">
          <a:xfrm>
            <a:off x="5029200" y="4724400"/>
            <a:ext cx="546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obs</a:t>
            </a:r>
          </a:p>
        </p:txBody>
      </p:sp>
      <p:sp>
        <p:nvSpPr>
          <p:cNvPr id="34824" name="Text Box 1036"/>
          <p:cNvSpPr txBox="1">
            <a:spLocks noChangeArrowheads="1"/>
          </p:cNvSpPr>
          <p:nvPr/>
        </p:nvSpPr>
        <p:spPr bwMode="auto">
          <a:xfrm>
            <a:off x="2514600" y="5562600"/>
            <a:ext cx="782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model</a:t>
            </a:r>
          </a:p>
        </p:txBody>
      </p:sp>
      <p:sp>
        <p:nvSpPr>
          <p:cNvPr id="34825" name="Line 1037"/>
          <p:cNvSpPr>
            <a:spLocks noChangeShapeType="1"/>
          </p:cNvSpPr>
          <p:nvPr/>
        </p:nvSpPr>
        <p:spPr bwMode="auto">
          <a:xfrm flipH="1">
            <a:off x="5105400" y="5029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Line 1038"/>
          <p:cNvSpPr>
            <a:spLocks noChangeShapeType="1"/>
          </p:cNvSpPr>
          <p:nvPr/>
        </p:nvSpPr>
        <p:spPr bwMode="auto">
          <a:xfrm flipV="1">
            <a:off x="5486400" y="472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Line 1039"/>
          <p:cNvSpPr>
            <a:spLocks noChangeShapeType="1"/>
          </p:cNvSpPr>
          <p:nvPr/>
        </p:nvSpPr>
        <p:spPr bwMode="auto">
          <a:xfrm>
            <a:off x="3200400" y="5791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8" name="Line 1040"/>
          <p:cNvSpPr>
            <a:spLocks noChangeShapeType="1"/>
          </p:cNvSpPr>
          <p:nvPr/>
        </p:nvSpPr>
        <p:spPr bwMode="auto">
          <a:xfrm flipV="1">
            <a:off x="4038600" y="17526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9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467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951038"/>
            <a:ext cx="5334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1" name="Text Box 1031"/>
          <p:cNvSpPr txBox="1">
            <a:spLocks noChangeArrowheads="1"/>
          </p:cNvSpPr>
          <p:nvPr/>
        </p:nvSpPr>
        <p:spPr bwMode="auto">
          <a:xfrm>
            <a:off x="990600" y="2362200"/>
            <a:ext cx="335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600"/>
              <a:t>Sulfur ice core </a:t>
            </a:r>
          </a:p>
          <a:p>
            <a:pPr marL="457200" indent="-457200"/>
            <a:r>
              <a:rPr lang="en-US" sz="1600"/>
              <a:t>(Preunkert et al., 2001)</a:t>
            </a:r>
          </a:p>
        </p:txBody>
      </p:sp>
      <p:sp>
        <p:nvSpPr>
          <p:cNvPr id="34832" name="Text Box 1031"/>
          <p:cNvSpPr txBox="1">
            <a:spLocks noChangeArrowheads="1"/>
          </p:cNvSpPr>
          <p:nvPr/>
        </p:nvSpPr>
        <p:spPr bwMode="auto">
          <a:xfrm>
            <a:off x="2133600" y="1219200"/>
            <a:ext cx="335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600"/>
              <a:t>Black Carbon ice core </a:t>
            </a:r>
          </a:p>
          <a:p>
            <a:pPr marL="457200" indent="-457200"/>
            <a:r>
              <a:rPr lang="en-US" sz="1600"/>
              <a:t>(Lavanchy et al., 1999)</a:t>
            </a:r>
          </a:p>
        </p:txBody>
      </p:sp>
      <p:sp>
        <p:nvSpPr>
          <p:cNvPr id="34833" name="Line 1038"/>
          <p:cNvSpPr>
            <a:spLocks noChangeShapeType="1"/>
          </p:cNvSpPr>
          <p:nvPr/>
        </p:nvSpPr>
        <p:spPr bwMode="auto">
          <a:xfrm>
            <a:off x="3200400" y="2819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4" name="Line 1038"/>
          <p:cNvSpPr>
            <a:spLocks noChangeShapeType="1"/>
          </p:cNvSpPr>
          <p:nvPr/>
        </p:nvSpPr>
        <p:spPr bwMode="auto">
          <a:xfrm flipV="1">
            <a:off x="3048000" y="7620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69437</TotalTime>
  <Words>1424</Words>
  <Application>Microsoft Macintosh PowerPoint</Application>
  <PresentationFormat>On-screen Show (4:3)</PresentationFormat>
  <Paragraphs>234</Paragraphs>
  <Slides>32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 Presentation</vt:lpstr>
      <vt:lpstr>  Aerosol effects on 20th century climate in the GISS Model</vt:lpstr>
      <vt:lpstr>Global mean, 200-year perspective</vt:lpstr>
      <vt:lpstr>Greenland ice core records  McConnell et al., 2007 Indicator of North American pollution changes</vt:lpstr>
      <vt:lpstr>Our “On-line”: Aerosol-Climate Simulations</vt:lpstr>
      <vt:lpstr>(Interactive) Aerosol Effects</vt:lpstr>
      <vt:lpstr>Emissions Trends</vt:lpstr>
      <vt:lpstr>Slide 7</vt:lpstr>
      <vt:lpstr>Model sulfur is nearly perfect in the US, in magnitude and trend </vt:lpstr>
      <vt:lpstr>Europe and China</vt:lpstr>
      <vt:lpstr>TOA forcing changes</vt:lpstr>
      <vt:lpstr>TOA forcing changes</vt:lpstr>
      <vt:lpstr>Dimming/brightening changes  Observed </vt:lpstr>
      <vt:lpstr>Surface Air Temperature </vt:lpstr>
      <vt:lpstr>Slide 14</vt:lpstr>
      <vt:lpstr>Slide 15</vt:lpstr>
      <vt:lpstr>Aerosol effects on Surface Air Temperature (SAT) changes</vt:lpstr>
      <vt:lpstr>Model snow/ice cover changes</vt:lpstr>
      <vt:lpstr>“Mitigation” Sensitivity studies 1970-2000</vt:lpstr>
      <vt:lpstr>Global Surface Air Temperature Trend</vt:lpstr>
      <vt:lpstr>Slide 20</vt:lpstr>
      <vt:lpstr>Slide 21</vt:lpstr>
      <vt:lpstr>Koch and Del Genio, ACPD, review paper: “Black carbon absorption effects on cloud cover”</vt:lpstr>
      <vt:lpstr>Conclusions</vt:lpstr>
      <vt:lpstr>Conclusions</vt:lpstr>
      <vt:lpstr>Thanks!</vt:lpstr>
      <vt:lpstr>Slide 26</vt:lpstr>
      <vt:lpstr>Surface Air Temperature trend</vt:lpstr>
      <vt:lpstr>First IE try: Surface Air Temperature trend</vt:lpstr>
      <vt:lpstr>Cloud forcing change (1990-1890) for Q-flux, IE1 </vt:lpstr>
      <vt:lpstr>IE2: weaker indirect effect</vt:lpstr>
      <vt:lpstr>Model snow/ice cover changes</vt:lpstr>
      <vt:lpstr>Slide 32</vt:lpstr>
    </vt:vector>
  </TitlesOfParts>
  <Company>Dorothy Koch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Fully Coupled Chemistry-Climate Transient 20th Century GISS Simulations</dc:title>
  <dc:creator>Dorothy Koch</dc:creator>
  <cp:lastModifiedBy>Dorothy Koch</cp:lastModifiedBy>
  <cp:revision>431</cp:revision>
  <dcterms:created xsi:type="dcterms:W3CDTF">2010-04-24T17:50:40Z</dcterms:created>
  <dcterms:modified xsi:type="dcterms:W3CDTF">2010-04-29T13:51:30Z</dcterms:modified>
</cp:coreProperties>
</file>