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335" r:id="rId5"/>
    <p:sldId id="334" r:id="rId6"/>
    <p:sldId id="336" r:id="rId7"/>
    <p:sldId id="345" r:id="rId8"/>
    <p:sldId id="337" r:id="rId9"/>
    <p:sldId id="338" r:id="rId10"/>
    <p:sldId id="342" r:id="rId11"/>
    <p:sldId id="287" r:id="rId12"/>
    <p:sldId id="257" r:id="rId13"/>
    <p:sldId id="259" r:id="rId14"/>
    <p:sldId id="262" r:id="rId15"/>
    <p:sldId id="263" r:id="rId16"/>
    <p:sldId id="264" r:id="rId17"/>
    <p:sldId id="276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78C3-9C50-40AB-B1A0-C62EC1FA0686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E29B5-324D-4E8D-8164-3B99DCCC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668B8-BAEA-4408-8D7E-C1C52117AB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E29B5-324D-4E8D-8164-3B99DCCC3C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89D3-43D3-41BD-A271-CFCA0AB958E7}" type="datetimeFigureOut">
              <a:rPr lang="ko-KR" altLang="en-US" smtClean="0"/>
              <a:pPr/>
              <a:t>2010-04-29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F09C-3D25-4B5E-810E-442D9D1F9E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15E4-34FA-4A7D-83E4-3115F8EA333E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1C71-18DF-4DCB-9541-66DD3DF20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9065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6BCB-B15B-46B1-B37F-630F33D94D7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1C3-BFC3-46BA-91D1-C8E8F919A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9144000" cy="2714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latinLnBrk="0"/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Enhanced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surface warming and accelerated snow melt in the Himalayas and Tibetan Plateau </a:t>
            </a:r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latinLnBrk="0"/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induced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by absorbing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aerosols</a:t>
            </a:r>
          </a:p>
          <a:p>
            <a:pPr algn="ctr" latinLnBrk="0"/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latinLnBrk="0"/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496"/>
            <a:ext cx="9144000" cy="2714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latinLnBrk="0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K-M Lau (NASA/GSFC)</a:t>
            </a:r>
          </a:p>
          <a:p>
            <a:pPr algn="ctr" latinLnBrk="0"/>
            <a:r>
              <a:rPr lang="en-US" altLang="ko-KR" sz="2400" b="1" u="sng" dirty="0" err="1" smtClean="0">
                <a:latin typeface="Times New Roman" pitchFamily="18" charset="0"/>
                <a:cs typeface="Times New Roman" pitchFamily="18" charset="0"/>
              </a:rPr>
              <a:t>Kyu-Myong</a:t>
            </a:r>
            <a:r>
              <a:rPr lang="en-US" altLang="ko-KR" sz="2400" b="1" u="sng" dirty="0" smtClean="0">
                <a:latin typeface="Times New Roman" pitchFamily="18" charset="0"/>
                <a:cs typeface="Times New Roman" pitchFamily="18" charset="0"/>
              </a:rPr>
              <a:t> Kim (UMBC/GEST)</a:t>
            </a:r>
          </a:p>
          <a:p>
            <a:pPr algn="ctr" latinLnBrk="0"/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Maeng-Ki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Kim (KNU, Korea)</a:t>
            </a:r>
          </a:p>
          <a:p>
            <a:pPr algn="ctr" latinLnBrk="0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Woo-</a:t>
            </a:r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Seop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Lee (KNU, Korea)</a:t>
            </a:r>
          </a:p>
          <a:p>
            <a:pPr algn="ctr" latinLnBrk="0"/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Yogesh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Sud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(NASA/GSFC)</a:t>
            </a:r>
          </a:p>
          <a:p>
            <a:pPr algn="ctr" latinLnBrk="0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Gregory K. Walker (SAIC)</a:t>
            </a:r>
          </a:p>
          <a:p>
            <a:pPr algn="ctr" latinLnBrk="0"/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figs1-2.ep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9038" y="121920"/>
            <a:ext cx="4894263" cy="6572272"/>
          </a:xfrm>
        </p:spPr>
      </p:pic>
      <p:sp>
        <p:nvSpPr>
          <p:cNvPr id="5" name="직사각형 4"/>
          <p:cNvSpPr/>
          <p:nvPr/>
        </p:nvSpPr>
        <p:spPr>
          <a:xfrm>
            <a:off x="857224" y="0"/>
            <a:ext cx="284353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AOT of total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GOCART aerosols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53416" y="3555682"/>
            <a:ext cx="3106201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altLang="ko-KR" sz="1500" dirty="0">
                <a:latin typeface="Times New Roman" pitchFamily="18" charset="0"/>
                <a:cs typeface="Times New Roman" pitchFamily="18" charset="0"/>
              </a:rPr>
              <a:t>skin temperature(</a:t>
            </a:r>
            <a:r>
              <a:rPr lang="ko-KR" altLang="ko-KR" sz="1500" dirty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ko-KR" sz="1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86116" y="3571876"/>
            <a:ext cx="1423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Dirty-minus-Clean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643306" y="153330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May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표 3"/>
          <p:cNvGraphicFramePr>
            <a:graphicFrameLocks noGrp="1"/>
          </p:cNvGraphicFramePr>
          <p:nvPr/>
        </p:nvGraphicFramePr>
        <p:xfrm>
          <a:off x="4980624" y="1714487"/>
          <a:ext cx="4071936" cy="44291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17984"/>
                <a:gridCol w="1017984"/>
                <a:gridCol w="1017984"/>
                <a:gridCol w="1017984"/>
              </a:tblGrid>
              <a:tr h="129183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                  Region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1200" b="1" kern="100" dirty="0" smtClean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Aerosol</a:t>
                      </a:r>
                      <a:r>
                        <a:rPr lang="en-US" sz="1200" b="1" kern="100" baseline="0" dirty="0" smtClean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Type</a:t>
                      </a:r>
                      <a:endParaRPr lang="en-US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IGP</a:t>
                      </a:r>
                      <a:endParaRPr lang="ko-KR" sz="1200" b="1" kern="100" dirty="0"/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[ 75~90°E, </a:t>
                      </a:r>
                      <a:r>
                        <a:rPr lang="en-US" altLang="ko-KR" sz="1200" b="1" kern="100" dirty="0" smtClean="0"/>
                        <a:t>17.5~30</a:t>
                      </a:r>
                      <a:r>
                        <a:rPr lang="ko-KR" altLang="ko-KR" sz="1200" b="1" kern="100" dirty="0" smtClean="0"/>
                        <a:t>°</a:t>
                      </a:r>
                      <a:r>
                        <a:rPr lang="en-US" altLang="ko-KR" sz="1200" b="1" kern="100" dirty="0" smtClean="0"/>
                        <a:t>N</a:t>
                      </a:r>
                      <a:r>
                        <a:rPr lang="en-US" sz="1200" b="1" kern="100" dirty="0" smtClean="0"/>
                        <a:t>]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TP</a:t>
                      </a:r>
                      <a:endParaRPr lang="ko-KR" sz="1200" b="1" kern="100" dirty="0"/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[ </a:t>
                      </a:r>
                      <a:r>
                        <a:rPr lang="en-US" sz="1200" b="1" kern="100" dirty="0"/>
                        <a:t>80~95</a:t>
                      </a:r>
                      <a:r>
                        <a:rPr lang="ko-KR" sz="1200" b="1" kern="100" dirty="0"/>
                        <a:t>°</a:t>
                      </a:r>
                      <a:r>
                        <a:rPr lang="en-US" sz="1200" b="1" kern="100" dirty="0" smtClean="0"/>
                        <a:t>E, </a:t>
                      </a:r>
                      <a:r>
                        <a:rPr lang="en-US" altLang="ko-KR" sz="1200" b="1" kern="100" dirty="0" smtClean="0"/>
                        <a:t>30~35°N</a:t>
                      </a:r>
                      <a:r>
                        <a:rPr lang="en-US" sz="1200" b="1" kern="100" dirty="0" smtClean="0"/>
                        <a:t>]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Central </a:t>
                      </a:r>
                      <a:endParaRPr lang="en-US" sz="1200" b="1" kern="100" dirty="0" smtClean="0"/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China</a:t>
                      </a:r>
                      <a:endParaRPr lang="ko-KR" sz="1200" b="1" kern="100" dirty="0"/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[105~120</a:t>
                      </a:r>
                      <a:r>
                        <a:rPr lang="ko-KR" sz="1200" b="1" kern="100" dirty="0"/>
                        <a:t>°</a:t>
                      </a:r>
                      <a:r>
                        <a:rPr lang="en-US" sz="1200" b="1" kern="100" dirty="0" smtClean="0"/>
                        <a:t>E, </a:t>
                      </a:r>
                      <a:r>
                        <a:rPr lang="en-US" altLang="ko-KR" sz="1200" b="1" kern="100" dirty="0" smtClean="0"/>
                        <a:t>25~35°N</a:t>
                      </a:r>
                      <a:r>
                        <a:rPr lang="en-US" sz="1200" b="1" kern="100" dirty="0" smtClean="0"/>
                        <a:t>]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All </a:t>
                      </a:r>
                      <a:endParaRPr lang="en-US" sz="1200" b="1" kern="100" dirty="0" smtClean="0"/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aerosols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0" dirty="0" smtClean="0"/>
                        <a:t>0.24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0.15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0.73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Black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</a:t>
                      </a:r>
                      <a:r>
                        <a:rPr lang="en-US" sz="1200" b="1" kern="100" dirty="0"/>
                        <a:t>Carbon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FF0000"/>
                          </a:solidFill>
                        </a:rPr>
                        <a:t>(11.7%)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</a:rPr>
                        <a:t>(10.7%)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</a:rPr>
                        <a:t>( 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</a:rPr>
                        <a:t>8.0%)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/>
                        <a:t>Dust</a:t>
                      </a:r>
                      <a:endParaRPr lang="ko-KR" sz="1200" b="1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200" b="1" kern="0" dirty="0" smtClean="0">
                          <a:solidFill>
                            <a:srgbClr val="FF0000"/>
                          </a:solidFill>
                        </a:rPr>
                        <a:t>41.9%)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</a:rPr>
                        <a:t>43.3%)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</a:rPr>
                        <a:t>(15.8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ko-KR" sz="1200" b="1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/>
                        <a:t>Sulfate</a:t>
                      </a:r>
                      <a:endParaRPr lang="ko-KR" sz="1200" b="1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b="1" kern="0" dirty="0" smtClean="0"/>
                        <a:t>(15.8%)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</a:rPr>
                        <a:t>22.3%)</a:t>
                      </a:r>
                      <a:endParaRPr lang="ko-KR" sz="1200" b="1" kern="10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chemeClr val="accent1"/>
                          </a:solidFill>
                        </a:rPr>
                        <a:t>62.5%)</a:t>
                      </a:r>
                      <a:endParaRPr lang="ko-KR" sz="1200" b="1" kern="100" dirty="0">
                        <a:solidFill>
                          <a:schemeClr val="accent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Organic </a:t>
                      </a:r>
                      <a:endParaRPr lang="en-US" sz="1200" b="1" kern="100" dirty="0" smtClean="0"/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Carbon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</a:rPr>
                        <a:t>(26.5%)</a:t>
                      </a:r>
                      <a:endParaRPr lang="ko-KR" sz="1200" b="1" kern="10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(20.4</a:t>
                      </a:r>
                      <a:r>
                        <a:rPr lang="en-US" sz="1200" b="1" kern="100" dirty="0"/>
                        <a:t>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</a:t>
                      </a:r>
                      <a:r>
                        <a:rPr lang="en-US" sz="1200" b="1" kern="100" dirty="0"/>
                        <a:t>(</a:t>
                      </a:r>
                      <a:r>
                        <a:rPr lang="en-US" sz="1200" b="1" kern="100" dirty="0" smtClean="0"/>
                        <a:t>12.4%)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/>
                        <a:t>Sea salt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</a:t>
                      </a:r>
                      <a:r>
                        <a:rPr lang="en-US" sz="1200" b="1" kern="100" dirty="0"/>
                        <a:t>( </a:t>
                      </a:r>
                      <a:r>
                        <a:rPr lang="en-US" sz="1200" b="1" kern="100" dirty="0" smtClean="0"/>
                        <a:t>3.8%)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</a:t>
                      </a:r>
                      <a:r>
                        <a:rPr lang="en-US" sz="1200" b="1" kern="100" dirty="0"/>
                        <a:t>( </a:t>
                      </a:r>
                      <a:r>
                        <a:rPr lang="en-US" sz="1200" b="1" kern="100" dirty="0" smtClean="0"/>
                        <a:t>3.0%)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00" dirty="0" smtClean="0"/>
                        <a:t> </a:t>
                      </a:r>
                      <a:r>
                        <a:rPr lang="en-US" sz="1200" b="1" kern="100" dirty="0"/>
                        <a:t>( </a:t>
                      </a:r>
                      <a:r>
                        <a:rPr lang="en-US" sz="1200" b="1" kern="100" dirty="0" smtClean="0"/>
                        <a:t>1.1%)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7"/>
          <p:cNvSpPr/>
          <p:nvPr/>
        </p:nvSpPr>
        <p:spPr>
          <a:xfrm>
            <a:off x="5214942" y="928670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Area-averaged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composition of  aerosols  in May 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818" y="6550223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/>
              <a:t>Lau et al. 2010 </a:t>
            </a:r>
            <a:r>
              <a:rPr lang="en-US" sz="1400" i="1" dirty="0" smtClean="0"/>
              <a:t>ERL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3" descr="figs3-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000108"/>
            <a:ext cx="5072098" cy="57486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5984" y="928670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200" dirty="0" smtClean="0"/>
              <a:t>Temperature (shading, K) &amp; SW Heating Rate (K/day)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71697" y="3771902"/>
            <a:ext cx="45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200" dirty="0" smtClean="0"/>
              <a:t>Specific Humidity (shading, g/Kg) &amp; SW Heating Rate (K/day)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07181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200" dirty="0" smtClean="0"/>
              <a:t>May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14546" y="614364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200" dirty="0" smtClean="0"/>
              <a:t>May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428604"/>
            <a:ext cx="539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EHP induced heating and moistening along 80</a:t>
            </a:r>
            <a:r>
              <a:rPr lang="en-US" baseline="30000" dirty="0" smtClean="0"/>
              <a:t>o</a:t>
            </a:r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98414" y="428604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Relative percentage change of surface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 (due to changes in snow-cover, and  exposure of  underlying  land surface ) 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그림 6" descr="figs5-add2.eps"/>
          <p:cNvPicPr/>
          <p:nvPr/>
        </p:nvPicPr>
        <p:blipFill>
          <a:blip r:embed="rId3" cstate="print"/>
          <a:srcRect b="40963"/>
          <a:stretch>
            <a:fillRect/>
          </a:stretch>
        </p:blipFill>
        <p:spPr>
          <a:xfrm>
            <a:off x="857224" y="1428736"/>
            <a:ext cx="7864630" cy="4726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4214818"/>
            <a:ext cx="803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1600" dirty="0" smtClean="0"/>
              <a:t>Slow melting               fast melting       quasi-equilibrium     partial recovery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igs6-collor.wmf"/>
          <p:cNvPicPr>
            <a:picLocks noChangeAspect="1"/>
          </p:cNvPicPr>
          <p:nvPr/>
        </p:nvPicPr>
        <p:blipFill>
          <a:blip r:embed="rId3" cstate="print"/>
          <a:srcRect t="2083" b="6250"/>
          <a:stretch>
            <a:fillRect/>
          </a:stretch>
        </p:blipFill>
        <p:spPr>
          <a:xfrm>
            <a:off x="214282" y="142851"/>
            <a:ext cx="5786478" cy="6610137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786446" y="285728"/>
            <a:ext cx="3286116" cy="578647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Both"/>
            </a:pP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Both"/>
            </a:pP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>
              <a:buAutoNum type="alphaLcParenBoth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Mean temperature change in upper troposphere from 700 to 300hP,</a:t>
            </a:r>
            <a:b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latinLnBrk="0">
              <a:buAutoNum type="alphaLcParenBoth"/>
            </a:pP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b) S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urface skin temperature change,</a:t>
            </a: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c) specific humidity (g/kg)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change in 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upper troposphere from 700 to 300hPa, 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(d) precipitation(mm/day) change,</a:t>
            </a: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e) total cloud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fraction change(%)</a:t>
            </a:r>
            <a:endParaRPr lang="ko-KR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igs7-color.wmf"/>
          <p:cNvPicPr>
            <a:picLocks noChangeAspect="1"/>
          </p:cNvPicPr>
          <p:nvPr/>
        </p:nvPicPr>
        <p:blipFill>
          <a:blip r:embed="rId3" cstate="print"/>
          <a:srcRect t="31818" b="9374"/>
          <a:stretch>
            <a:fillRect/>
          </a:stretch>
        </p:blipFill>
        <p:spPr>
          <a:xfrm>
            <a:off x="0" y="785794"/>
            <a:ext cx="6072198" cy="451223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072198" y="785794"/>
            <a:ext cx="3071802" cy="450059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 net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flux</a:t>
            </a: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(negative=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sfc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cooling )</a:t>
            </a:r>
          </a:p>
          <a:p>
            <a:pPr marL="342900" indent="-342900" latinLnBrk="0">
              <a:buAutoNum type="alphaLcParenR"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>
              <a:buAutoNum type="alphaLcParenR"/>
            </a:pP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latent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heat flux 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(negative =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sfc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warming)</a:t>
            </a:r>
          </a:p>
          <a:p>
            <a:pPr marL="342900" indent="-342900" latinLnBrk="0">
              <a:buAutoNum type="alphaLcParenR"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>
              <a:buAutoNum type="alphaLcParenR"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sensible heat flux (negative=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sfc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warming)</a:t>
            </a:r>
          </a:p>
          <a:p>
            <a:pPr marL="342900" indent="-342900" latinLnBrk="0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 net surface flux </a:t>
            </a:r>
          </a:p>
          <a:p>
            <a:pPr marL="342900" indent="-342900" latinLnBrk="0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(positive= warming)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0034" y="5715016"/>
            <a:ext cx="285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034" y="600076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00" y="5572140"/>
            <a:ext cx="55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WTP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857892"/>
            <a:ext cx="476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ETP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358246" cy="5214974"/>
          </a:xfrm>
        </p:spPr>
        <p:txBody>
          <a:bodyPr anchor="t">
            <a:noAutofit/>
          </a:bodyPr>
          <a:lstStyle/>
          <a:p>
            <a:pPr marL="0" indent="0" latinLnBrk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Heating by absorption of solar radiation by soot and dust in the  IGP region initiates an atmospheric feedback via the EHP effect leading to:</a:t>
            </a:r>
          </a:p>
          <a:p>
            <a:pPr marL="0" indent="0" latinLnBrk="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latinLnBrk="0">
              <a:spcBef>
                <a:spcPts val="60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Increased  mid-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heating  along Himalayas foothills enhances convection in northern India, leading to warming and moistening of the middle and upper troposphere over the HKHT region</a:t>
            </a:r>
          </a:p>
          <a:p>
            <a:pPr marL="0" indent="0" latinLnBrk="0">
              <a:spcBef>
                <a:spcPts val="60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latinLnBrk="0">
              <a:spcBef>
                <a:spcPts val="60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atmosphere transfers sensible heat to the land surface, enhancing early spring snow melt</a:t>
            </a:r>
          </a:p>
          <a:p>
            <a:pPr marL="0" indent="0" latinLnBrk="0">
              <a:spcBef>
                <a:spcPts val="60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latinLnBrk="0">
              <a:spcBef>
                <a:spcPts val="60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snowmelt is further accelerated by transfer of latent heat from atmosphere to land, resulting in up to 10% additional melting in May</a:t>
            </a:r>
          </a:p>
          <a:p>
            <a:pPr latinLnBrk="0">
              <a:spcBef>
                <a:spcPts val="60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8600"/>
            <a:ext cx="8143932" cy="838200"/>
          </a:xfrm>
        </p:spPr>
        <p:txBody>
          <a:bodyPr>
            <a:noAutofit/>
          </a:bodyPr>
          <a:lstStyle/>
          <a:p>
            <a:pPr marL="974725" indent="-974725" algn="l" latinLnBrk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Annual cycle of monsoon rainfall, aerosol, snow, and land-sea contrast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and-sea-contrast.wmf"/>
          <p:cNvPicPr>
            <a:picLocks noChangeAspect="1"/>
          </p:cNvPicPr>
          <p:nvPr/>
        </p:nvPicPr>
        <p:blipFill>
          <a:blip r:embed="rId2" cstate="print"/>
          <a:srcRect l="4545" t="2353" r="14545" b="8235"/>
          <a:stretch>
            <a:fillRect/>
          </a:stretch>
        </p:blipFill>
        <p:spPr>
          <a:xfrm>
            <a:off x="1571604" y="1484640"/>
            <a:ext cx="6000792" cy="51242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178563" y="4020689"/>
            <a:ext cx="4786346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21505" y="4020689"/>
            <a:ext cx="4786346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12" y="-159662"/>
            <a:ext cx="8472518" cy="1143000"/>
          </a:xfrm>
        </p:spPr>
        <p:txBody>
          <a:bodyPr>
            <a:normAutofit/>
          </a:bodyPr>
          <a:lstStyle/>
          <a:p>
            <a:pPr latinLnBrk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Seasonal to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interannual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variation of snowpack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928670"/>
            <a:ext cx="4429156" cy="3071834"/>
          </a:xfrm>
        </p:spPr>
        <p:txBody>
          <a:bodyPr>
            <a:normAutofit fontScale="77500" lnSpcReduction="20000"/>
          </a:bodyPr>
          <a:lstStyle/>
          <a:p>
            <a:pPr marL="0" indent="0" algn="just" latinLnBrk="0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spatial, temporal variation of snowpack varies with altitude and is also closely linked to the atmospheric circulation and moisture availability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2009)</a:t>
            </a:r>
          </a:p>
          <a:p>
            <a:pPr algn="just" latinLnBrk="0"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latinLnBrk="0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atmospheric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teleconnection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pattern initiated by ENSO increases the upper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tropospheric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vorticity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and increase snowfall over TP during winter. The increased snowfall produces a larger snowpack which lasts through the spring and summer, and subsequently weaken the Indian monsoon (Shaman and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Tziperman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2005). </a:t>
            </a:r>
          </a:p>
          <a:p>
            <a:pPr algn="just" latinLnBrk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we.clim.peak.wmf"/>
          <p:cNvPicPr>
            <a:picLocks noChangeAspect="1"/>
          </p:cNvPicPr>
          <p:nvPr/>
        </p:nvPicPr>
        <p:blipFill>
          <a:blip r:embed="rId2" cstate="print"/>
          <a:srcRect l="4545" t="1176" r="42727" b="2353"/>
          <a:stretch>
            <a:fillRect/>
          </a:stretch>
        </p:blipFill>
        <p:spPr>
          <a:xfrm>
            <a:off x="156165" y="852793"/>
            <a:ext cx="4083767" cy="5773546"/>
          </a:xfrm>
          <a:prstGeom prst="rect">
            <a:avLst/>
          </a:prstGeom>
        </p:spPr>
      </p:pic>
      <p:pic>
        <p:nvPicPr>
          <p:cNvPr id="5" name="Picture 4" descr="snow_reg_elnino_79-01.wmf"/>
          <p:cNvPicPr>
            <a:picLocks noChangeAspect="1"/>
          </p:cNvPicPr>
          <p:nvPr/>
        </p:nvPicPr>
        <p:blipFill>
          <a:blip r:embed="rId3" cstate="print"/>
          <a:srcRect l="4545" t="23529" r="15455" b="20000"/>
          <a:stretch>
            <a:fillRect/>
          </a:stretch>
        </p:blipFill>
        <p:spPr>
          <a:xfrm>
            <a:off x="4286249" y="3953288"/>
            <a:ext cx="4747565" cy="25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atinLnBrk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Possible major causes of accelerated snowmelt and glacier retreat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429156"/>
          </a:xfrm>
        </p:spPr>
        <p:txBody>
          <a:bodyPr>
            <a:normAutofit/>
          </a:bodyPr>
          <a:lstStyle/>
          <a:p>
            <a:pPr latinLnBrk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1638" latinLnBrk="0">
              <a:spcBef>
                <a:spcPts val="0"/>
              </a:spcBef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Sixty-seven percent of glaciers are retreating at a startling rate in the Himalayas, and the major causes have been identified as   global warming . </a:t>
            </a:r>
            <a:r>
              <a:rPr lang="en-US" sz="2400" i="1" kern="0" dirty="0" err="1" smtClean="0">
                <a:latin typeface="Times New Roman" pitchFamily="18" charset="0"/>
                <a:cs typeface="Times New Roman" pitchFamily="18" charset="0"/>
              </a:rPr>
              <a:t>Ageta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kern="0" dirty="0" err="1" smtClean="0">
                <a:latin typeface="Times New Roman" pitchFamily="18" charset="0"/>
                <a:cs typeface="Times New Roman" pitchFamily="18" charset="0"/>
              </a:rPr>
              <a:t>Kadota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 1992, Yamada et al. 1996,  </a:t>
            </a:r>
            <a:r>
              <a:rPr lang="en-US" sz="2400" i="1" kern="0" dirty="0" err="1" smtClean="0">
                <a:latin typeface="Times New Roman" pitchFamily="18" charset="0"/>
                <a:cs typeface="Times New Roman" pitchFamily="18" charset="0"/>
              </a:rPr>
              <a:t>Fushinmi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 2000).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Overall, Himalaya glaciers are losing mass rapidly at a rates   about 500 -1000 kg m</a:t>
            </a:r>
            <a:r>
              <a:rPr lang="en-US" sz="2400" kern="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/year, but rates are highly variable in space and time. </a:t>
            </a:r>
          </a:p>
          <a:p>
            <a:pPr marL="401638" latinLnBrk="0">
              <a:spcBef>
                <a:spcPts val="0"/>
              </a:spcBef>
              <a:buNone/>
            </a:pPr>
            <a:endParaRPr lang="en-US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401638" latinLnBrk="0">
              <a:spcBef>
                <a:spcPts val="0"/>
              </a:spcBef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Aerosols may accelerated snowmelt and glacier retreat.</a:t>
            </a:r>
          </a:p>
          <a:p>
            <a:pPr marL="401638" latinLnBrk="0">
              <a:spcBef>
                <a:spcPts val="0"/>
              </a:spcBef>
              <a:buNone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	-  Atmospheric heating due to aerosols</a:t>
            </a:r>
          </a:p>
          <a:p>
            <a:pPr marL="401638" latinLnBrk="0">
              <a:spcBef>
                <a:spcPts val="0"/>
              </a:spcBef>
              <a:buNone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	-  Snow darkening 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36867" name="AutoShape 43"/>
          <p:cNvSpPr>
            <a:spLocks noChangeArrowheads="1"/>
          </p:cNvSpPr>
          <p:nvPr/>
        </p:nvSpPr>
        <p:spPr bwMode="auto">
          <a:xfrm>
            <a:off x="3505200" y="4800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44463" y="455613"/>
            <a:ext cx="89646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>
                <a:solidFill>
                  <a:schemeClr val="tx2"/>
                </a:solidFill>
                <a:latin typeface="Tahoma" pitchFamily="34" charset="0"/>
              </a:rPr>
              <a:t>The Elevated Heat Pump Hypothesis </a:t>
            </a:r>
            <a:br>
              <a:rPr lang="en-US" altLang="ja-JP">
                <a:solidFill>
                  <a:schemeClr val="tx2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chemeClr val="tx2"/>
                </a:solidFill>
                <a:latin typeface="Tahoma" pitchFamily="34" charset="0"/>
              </a:rPr>
              <a:t>(Lau et al. 2006, Lau and Kim 2006)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 l="21425" t="20598" r="7159" b="29707"/>
          <a:stretch>
            <a:fillRect/>
          </a:stretch>
        </p:blipFill>
        <p:spPr bwMode="auto">
          <a:xfrm>
            <a:off x="2209800" y="1066800"/>
            <a:ext cx="48974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4343400" y="1371600"/>
            <a:ext cx="1223963" cy="287338"/>
          </a:xfrm>
          <a:prstGeom prst="ellipse">
            <a:avLst/>
          </a:prstGeom>
          <a:solidFill>
            <a:srgbClr val="FF9933">
              <a:alpha val="50195"/>
            </a:srgbClr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17738" y="2489200"/>
            <a:ext cx="914400" cy="990600"/>
            <a:chOff x="1632" y="1488"/>
            <a:chExt cx="576" cy="624"/>
          </a:xfrm>
        </p:grpSpPr>
        <p:sp>
          <p:nvSpPr>
            <p:cNvPr id="36908" name="Freeform 6"/>
            <p:cNvSpPr>
              <a:spLocks/>
            </p:cNvSpPr>
            <p:nvPr/>
          </p:nvSpPr>
          <p:spPr bwMode="auto">
            <a:xfrm>
              <a:off x="1640" y="1488"/>
              <a:ext cx="565" cy="624"/>
            </a:xfrm>
            <a:custGeom>
              <a:avLst/>
              <a:gdLst>
                <a:gd name="T0" fmla="*/ 311 w 850"/>
                <a:gd name="T1" fmla="*/ 71 h 891"/>
                <a:gd name="T2" fmla="*/ 335 w 850"/>
                <a:gd name="T3" fmla="*/ 86 h 891"/>
                <a:gd name="T4" fmla="*/ 329 w 850"/>
                <a:gd name="T5" fmla="*/ 105 h 891"/>
                <a:gd name="T6" fmla="*/ 321 w 850"/>
                <a:gd name="T7" fmla="*/ 116 h 891"/>
                <a:gd name="T8" fmla="*/ 287 w 850"/>
                <a:gd name="T9" fmla="*/ 134 h 891"/>
                <a:gd name="T10" fmla="*/ 229 w 850"/>
                <a:gd name="T11" fmla="*/ 183 h 891"/>
                <a:gd name="T12" fmla="*/ 211 w 850"/>
                <a:gd name="T13" fmla="*/ 195 h 891"/>
                <a:gd name="T14" fmla="*/ 191 w 850"/>
                <a:gd name="T15" fmla="*/ 208 h 891"/>
                <a:gd name="T16" fmla="*/ 179 w 850"/>
                <a:gd name="T17" fmla="*/ 216 h 891"/>
                <a:gd name="T18" fmla="*/ 146 w 850"/>
                <a:gd name="T19" fmla="*/ 250 h 891"/>
                <a:gd name="T20" fmla="*/ 136 w 850"/>
                <a:gd name="T21" fmla="*/ 261 h 891"/>
                <a:gd name="T22" fmla="*/ 122 w 850"/>
                <a:gd name="T23" fmla="*/ 275 h 891"/>
                <a:gd name="T24" fmla="*/ 98 w 850"/>
                <a:gd name="T25" fmla="*/ 300 h 891"/>
                <a:gd name="T26" fmla="*/ 50 w 850"/>
                <a:gd name="T27" fmla="*/ 372 h 891"/>
                <a:gd name="T28" fmla="*/ 32 w 850"/>
                <a:gd name="T29" fmla="*/ 410 h 891"/>
                <a:gd name="T30" fmla="*/ 4 w 850"/>
                <a:gd name="T31" fmla="*/ 492 h 891"/>
                <a:gd name="T32" fmla="*/ 28 w 850"/>
                <a:gd name="T33" fmla="*/ 601 h 891"/>
                <a:gd name="T34" fmla="*/ 74 w 850"/>
                <a:gd name="T35" fmla="*/ 569 h 891"/>
                <a:gd name="T36" fmla="*/ 126 w 850"/>
                <a:gd name="T37" fmla="*/ 529 h 891"/>
                <a:gd name="T38" fmla="*/ 183 w 850"/>
                <a:gd name="T39" fmla="*/ 557 h 891"/>
                <a:gd name="T40" fmla="*/ 213 w 850"/>
                <a:gd name="T41" fmla="*/ 574 h 891"/>
                <a:gd name="T42" fmla="*/ 281 w 850"/>
                <a:gd name="T43" fmla="*/ 586 h 891"/>
                <a:gd name="T44" fmla="*/ 277 w 850"/>
                <a:gd name="T45" fmla="*/ 534 h 891"/>
                <a:gd name="T46" fmla="*/ 305 w 850"/>
                <a:gd name="T47" fmla="*/ 330 h 891"/>
                <a:gd name="T48" fmla="*/ 345 w 850"/>
                <a:gd name="T49" fmla="*/ 258 h 891"/>
                <a:gd name="T50" fmla="*/ 387 w 850"/>
                <a:gd name="T51" fmla="*/ 221 h 891"/>
                <a:gd name="T52" fmla="*/ 433 w 850"/>
                <a:gd name="T53" fmla="*/ 191 h 891"/>
                <a:gd name="T54" fmla="*/ 455 w 850"/>
                <a:gd name="T55" fmla="*/ 216 h 891"/>
                <a:gd name="T56" fmla="*/ 493 w 850"/>
                <a:gd name="T57" fmla="*/ 227 h 891"/>
                <a:gd name="T58" fmla="*/ 536 w 850"/>
                <a:gd name="T59" fmla="*/ 103 h 891"/>
                <a:gd name="T60" fmla="*/ 560 w 850"/>
                <a:gd name="T61" fmla="*/ 27 h 891"/>
                <a:gd name="T62" fmla="*/ 562 w 850"/>
                <a:gd name="T63" fmla="*/ 4 h 891"/>
                <a:gd name="T64" fmla="*/ 518 w 850"/>
                <a:gd name="T65" fmla="*/ 11 h 891"/>
                <a:gd name="T66" fmla="*/ 305 w 850"/>
                <a:gd name="T67" fmla="*/ 38 h 891"/>
                <a:gd name="T68" fmla="*/ 275 w 850"/>
                <a:gd name="T69" fmla="*/ 53 h 8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0"/>
                <a:gd name="T106" fmla="*/ 0 h 891"/>
                <a:gd name="T107" fmla="*/ 850 w 850"/>
                <a:gd name="T108" fmla="*/ 891 h 8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0" h="891">
                  <a:moveTo>
                    <a:pt x="414" y="75"/>
                  </a:moveTo>
                  <a:cubicBezTo>
                    <a:pt x="434" y="88"/>
                    <a:pt x="446" y="95"/>
                    <a:pt x="468" y="102"/>
                  </a:cubicBezTo>
                  <a:cubicBezTo>
                    <a:pt x="481" y="106"/>
                    <a:pt x="473" y="110"/>
                    <a:pt x="486" y="117"/>
                  </a:cubicBezTo>
                  <a:cubicBezTo>
                    <a:pt x="492" y="120"/>
                    <a:pt x="499" y="119"/>
                    <a:pt x="504" y="123"/>
                  </a:cubicBezTo>
                  <a:cubicBezTo>
                    <a:pt x="507" y="125"/>
                    <a:pt x="510" y="127"/>
                    <a:pt x="513" y="129"/>
                  </a:cubicBezTo>
                  <a:cubicBezTo>
                    <a:pt x="525" y="148"/>
                    <a:pt x="515" y="147"/>
                    <a:pt x="495" y="150"/>
                  </a:cubicBezTo>
                  <a:cubicBezTo>
                    <a:pt x="492" y="151"/>
                    <a:pt x="488" y="151"/>
                    <a:pt x="486" y="153"/>
                  </a:cubicBezTo>
                  <a:cubicBezTo>
                    <a:pt x="483" y="156"/>
                    <a:pt x="486" y="162"/>
                    <a:pt x="483" y="165"/>
                  </a:cubicBezTo>
                  <a:cubicBezTo>
                    <a:pt x="478" y="169"/>
                    <a:pt x="465" y="171"/>
                    <a:pt x="465" y="171"/>
                  </a:cubicBezTo>
                  <a:cubicBezTo>
                    <a:pt x="457" y="183"/>
                    <a:pt x="444" y="184"/>
                    <a:pt x="432" y="192"/>
                  </a:cubicBezTo>
                  <a:cubicBezTo>
                    <a:pt x="427" y="212"/>
                    <a:pt x="413" y="205"/>
                    <a:pt x="396" y="216"/>
                  </a:cubicBezTo>
                  <a:cubicBezTo>
                    <a:pt x="386" y="232"/>
                    <a:pt x="360" y="249"/>
                    <a:pt x="345" y="261"/>
                  </a:cubicBezTo>
                  <a:cubicBezTo>
                    <a:pt x="339" y="265"/>
                    <a:pt x="333" y="269"/>
                    <a:pt x="327" y="273"/>
                  </a:cubicBezTo>
                  <a:cubicBezTo>
                    <a:pt x="324" y="275"/>
                    <a:pt x="318" y="279"/>
                    <a:pt x="318" y="279"/>
                  </a:cubicBezTo>
                  <a:cubicBezTo>
                    <a:pt x="313" y="294"/>
                    <a:pt x="318" y="287"/>
                    <a:pt x="297" y="294"/>
                  </a:cubicBezTo>
                  <a:cubicBezTo>
                    <a:pt x="294" y="295"/>
                    <a:pt x="288" y="297"/>
                    <a:pt x="288" y="297"/>
                  </a:cubicBezTo>
                  <a:cubicBezTo>
                    <a:pt x="285" y="300"/>
                    <a:pt x="283" y="304"/>
                    <a:pt x="279" y="306"/>
                  </a:cubicBezTo>
                  <a:cubicBezTo>
                    <a:pt x="276" y="308"/>
                    <a:pt x="272" y="306"/>
                    <a:pt x="270" y="309"/>
                  </a:cubicBezTo>
                  <a:cubicBezTo>
                    <a:pt x="253" y="333"/>
                    <a:pt x="277" y="324"/>
                    <a:pt x="252" y="330"/>
                  </a:cubicBezTo>
                  <a:cubicBezTo>
                    <a:pt x="242" y="340"/>
                    <a:pt x="231" y="353"/>
                    <a:pt x="219" y="357"/>
                  </a:cubicBezTo>
                  <a:cubicBezTo>
                    <a:pt x="217" y="360"/>
                    <a:pt x="216" y="363"/>
                    <a:pt x="213" y="366"/>
                  </a:cubicBezTo>
                  <a:cubicBezTo>
                    <a:pt x="210" y="369"/>
                    <a:pt x="206" y="369"/>
                    <a:pt x="204" y="372"/>
                  </a:cubicBezTo>
                  <a:cubicBezTo>
                    <a:pt x="202" y="374"/>
                    <a:pt x="203" y="379"/>
                    <a:pt x="201" y="381"/>
                  </a:cubicBezTo>
                  <a:cubicBezTo>
                    <a:pt x="196" y="386"/>
                    <a:pt x="183" y="393"/>
                    <a:pt x="183" y="393"/>
                  </a:cubicBezTo>
                  <a:cubicBezTo>
                    <a:pt x="177" y="410"/>
                    <a:pt x="172" y="412"/>
                    <a:pt x="156" y="423"/>
                  </a:cubicBezTo>
                  <a:cubicBezTo>
                    <a:pt x="153" y="425"/>
                    <a:pt x="147" y="429"/>
                    <a:pt x="147" y="429"/>
                  </a:cubicBezTo>
                  <a:cubicBezTo>
                    <a:pt x="137" y="443"/>
                    <a:pt x="120" y="453"/>
                    <a:pt x="114" y="471"/>
                  </a:cubicBezTo>
                  <a:cubicBezTo>
                    <a:pt x="109" y="487"/>
                    <a:pt x="90" y="521"/>
                    <a:pt x="75" y="531"/>
                  </a:cubicBezTo>
                  <a:cubicBezTo>
                    <a:pt x="67" y="542"/>
                    <a:pt x="64" y="554"/>
                    <a:pt x="60" y="567"/>
                  </a:cubicBezTo>
                  <a:cubicBezTo>
                    <a:pt x="58" y="574"/>
                    <a:pt x="52" y="579"/>
                    <a:pt x="48" y="585"/>
                  </a:cubicBezTo>
                  <a:cubicBezTo>
                    <a:pt x="44" y="590"/>
                    <a:pt x="44" y="597"/>
                    <a:pt x="42" y="603"/>
                  </a:cubicBezTo>
                  <a:cubicBezTo>
                    <a:pt x="31" y="637"/>
                    <a:pt x="12" y="666"/>
                    <a:pt x="6" y="702"/>
                  </a:cubicBezTo>
                  <a:cubicBezTo>
                    <a:pt x="4" y="766"/>
                    <a:pt x="0" y="822"/>
                    <a:pt x="3" y="885"/>
                  </a:cubicBezTo>
                  <a:cubicBezTo>
                    <a:pt x="7" y="867"/>
                    <a:pt x="25" y="864"/>
                    <a:pt x="42" y="858"/>
                  </a:cubicBezTo>
                  <a:cubicBezTo>
                    <a:pt x="49" y="856"/>
                    <a:pt x="60" y="846"/>
                    <a:pt x="60" y="846"/>
                  </a:cubicBezTo>
                  <a:cubicBezTo>
                    <a:pt x="73" y="827"/>
                    <a:pt x="92" y="823"/>
                    <a:pt x="111" y="813"/>
                  </a:cubicBezTo>
                  <a:cubicBezTo>
                    <a:pt x="129" y="803"/>
                    <a:pt x="148" y="791"/>
                    <a:pt x="165" y="780"/>
                  </a:cubicBezTo>
                  <a:cubicBezTo>
                    <a:pt x="172" y="770"/>
                    <a:pt x="179" y="763"/>
                    <a:pt x="189" y="756"/>
                  </a:cubicBezTo>
                  <a:cubicBezTo>
                    <a:pt x="199" y="759"/>
                    <a:pt x="209" y="762"/>
                    <a:pt x="219" y="765"/>
                  </a:cubicBezTo>
                  <a:cubicBezTo>
                    <a:pt x="232" y="785"/>
                    <a:pt x="255" y="788"/>
                    <a:pt x="276" y="795"/>
                  </a:cubicBezTo>
                  <a:cubicBezTo>
                    <a:pt x="284" y="803"/>
                    <a:pt x="293" y="808"/>
                    <a:pt x="303" y="813"/>
                  </a:cubicBezTo>
                  <a:cubicBezTo>
                    <a:pt x="309" y="816"/>
                    <a:pt x="321" y="819"/>
                    <a:pt x="321" y="819"/>
                  </a:cubicBezTo>
                  <a:cubicBezTo>
                    <a:pt x="335" y="840"/>
                    <a:pt x="391" y="858"/>
                    <a:pt x="417" y="867"/>
                  </a:cubicBezTo>
                  <a:cubicBezTo>
                    <a:pt x="433" y="891"/>
                    <a:pt x="426" y="847"/>
                    <a:pt x="423" y="837"/>
                  </a:cubicBezTo>
                  <a:cubicBezTo>
                    <a:pt x="424" y="813"/>
                    <a:pt x="428" y="789"/>
                    <a:pt x="426" y="765"/>
                  </a:cubicBezTo>
                  <a:cubicBezTo>
                    <a:pt x="426" y="762"/>
                    <a:pt x="418" y="765"/>
                    <a:pt x="417" y="762"/>
                  </a:cubicBezTo>
                  <a:cubicBezTo>
                    <a:pt x="413" y="742"/>
                    <a:pt x="427" y="701"/>
                    <a:pt x="429" y="681"/>
                  </a:cubicBezTo>
                  <a:cubicBezTo>
                    <a:pt x="431" y="614"/>
                    <a:pt x="437" y="536"/>
                    <a:pt x="459" y="471"/>
                  </a:cubicBezTo>
                  <a:cubicBezTo>
                    <a:pt x="463" y="459"/>
                    <a:pt x="465" y="432"/>
                    <a:pt x="474" y="423"/>
                  </a:cubicBezTo>
                  <a:cubicBezTo>
                    <a:pt x="487" y="410"/>
                    <a:pt x="508" y="385"/>
                    <a:pt x="519" y="369"/>
                  </a:cubicBezTo>
                  <a:cubicBezTo>
                    <a:pt x="533" y="348"/>
                    <a:pt x="525" y="355"/>
                    <a:pt x="540" y="345"/>
                  </a:cubicBezTo>
                  <a:cubicBezTo>
                    <a:pt x="551" y="328"/>
                    <a:pt x="567" y="325"/>
                    <a:pt x="582" y="315"/>
                  </a:cubicBezTo>
                  <a:cubicBezTo>
                    <a:pt x="592" y="300"/>
                    <a:pt x="609" y="292"/>
                    <a:pt x="624" y="282"/>
                  </a:cubicBezTo>
                  <a:cubicBezTo>
                    <a:pt x="624" y="282"/>
                    <a:pt x="646" y="275"/>
                    <a:pt x="651" y="273"/>
                  </a:cubicBezTo>
                  <a:cubicBezTo>
                    <a:pt x="654" y="272"/>
                    <a:pt x="660" y="270"/>
                    <a:pt x="660" y="270"/>
                  </a:cubicBezTo>
                  <a:cubicBezTo>
                    <a:pt x="677" y="276"/>
                    <a:pt x="680" y="293"/>
                    <a:pt x="684" y="309"/>
                  </a:cubicBezTo>
                  <a:cubicBezTo>
                    <a:pt x="693" y="343"/>
                    <a:pt x="700" y="378"/>
                    <a:pt x="711" y="411"/>
                  </a:cubicBezTo>
                  <a:cubicBezTo>
                    <a:pt x="727" y="387"/>
                    <a:pt x="733" y="352"/>
                    <a:pt x="741" y="324"/>
                  </a:cubicBezTo>
                  <a:cubicBezTo>
                    <a:pt x="745" y="308"/>
                    <a:pt x="745" y="291"/>
                    <a:pt x="759" y="282"/>
                  </a:cubicBezTo>
                  <a:cubicBezTo>
                    <a:pt x="774" y="238"/>
                    <a:pt x="781" y="186"/>
                    <a:pt x="807" y="147"/>
                  </a:cubicBezTo>
                  <a:cubicBezTo>
                    <a:pt x="812" y="124"/>
                    <a:pt x="818" y="89"/>
                    <a:pt x="831" y="69"/>
                  </a:cubicBezTo>
                  <a:cubicBezTo>
                    <a:pt x="834" y="57"/>
                    <a:pt x="838" y="50"/>
                    <a:pt x="843" y="39"/>
                  </a:cubicBezTo>
                  <a:cubicBezTo>
                    <a:pt x="846" y="33"/>
                    <a:pt x="849" y="21"/>
                    <a:pt x="849" y="21"/>
                  </a:cubicBezTo>
                  <a:cubicBezTo>
                    <a:pt x="848" y="16"/>
                    <a:pt x="850" y="10"/>
                    <a:pt x="846" y="6"/>
                  </a:cubicBezTo>
                  <a:cubicBezTo>
                    <a:pt x="840" y="0"/>
                    <a:pt x="830" y="11"/>
                    <a:pt x="822" y="12"/>
                  </a:cubicBezTo>
                  <a:cubicBezTo>
                    <a:pt x="808" y="13"/>
                    <a:pt x="794" y="14"/>
                    <a:pt x="780" y="15"/>
                  </a:cubicBezTo>
                  <a:cubicBezTo>
                    <a:pt x="735" y="30"/>
                    <a:pt x="682" y="28"/>
                    <a:pt x="636" y="30"/>
                  </a:cubicBezTo>
                  <a:cubicBezTo>
                    <a:pt x="579" y="49"/>
                    <a:pt x="519" y="51"/>
                    <a:pt x="459" y="54"/>
                  </a:cubicBezTo>
                  <a:cubicBezTo>
                    <a:pt x="447" y="58"/>
                    <a:pt x="432" y="55"/>
                    <a:pt x="420" y="60"/>
                  </a:cubicBezTo>
                  <a:cubicBezTo>
                    <a:pt x="415" y="62"/>
                    <a:pt x="418" y="71"/>
                    <a:pt x="414" y="75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632" y="1488"/>
              <a:ext cx="576" cy="622"/>
              <a:chOff x="432" y="480"/>
              <a:chExt cx="866" cy="888"/>
            </a:xfrm>
          </p:grpSpPr>
          <p:sp>
            <p:nvSpPr>
              <p:cNvPr id="36910" name="Freeform 8"/>
              <p:cNvSpPr>
                <a:spLocks/>
              </p:cNvSpPr>
              <p:nvPr/>
            </p:nvSpPr>
            <p:spPr bwMode="auto">
              <a:xfrm>
                <a:off x="829" y="480"/>
                <a:ext cx="469" cy="428"/>
              </a:xfrm>
              <a:custGeom>
                <a:avLst/>
                <a:gdLst>
                  <a:gd name="T0" fmla="*/ 281 w 469"/>
                  <a:gd name="T1" fmla="*/ 263 h 428"/>
                  <a:gd name="T2" fmla="*/ 321 w 469"/>
                  <a:gd name="T3" fmla="*/ 428 h 428"/>
                  <a:gd name="T4" fmla="*/ 469 w 469"/>
                  <a:gd name="T5" fmla="*/ 0 h 428"/>
                  <a:gd name="T6" fmla="*/ 0 w 469"/>
                  <a:gd name="T7" fmla="*/ 71 h 428"/>
                  <a:gd name="T8" fmla="*/ 145 w 469"/>
                  <a:gd name="T9" fmla="*/ 138 h 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428"/>
                  <a:gd name="T17" fmla="*/ 469 w 469"/>
                  <a:gd name="T18" fmla="*/ 428 h 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428">
                    <a:moveTo>
                      <a:pt x="281" y="263"/>
                    </a:moveTo>
                    <a:lnTo>
                      <a:pt x="321" y="428"/>
                    </a:lnTo>
                    <a:lnTo>
                      <a:pt x="469" y="0"/>
                    </a:lnTo>
                    <a:lnTo>
                      <a:pt x="0" y="71"/>
                    </a:lnTo>
                    <a:lnTo>
                      <a:pt x="145" y="13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11" name="Freeform 9"/>
              <p:cNvSpPr>
                <a:spLocks/>
              </p:cNvSpPr>
              <p:nvPr/>
            </p:nvSpPr>
            <p:spPr bwMode="auto">
              <a:xfrm>
                <a:off x="438" y="1234"/>
                <a:ext cx="432" cy="134"/>
              </a:xfrm>
              <a:custGeom>
                <a:avLst/>
                <a:gdLst>
                  <a:gd name="T0" fmla="*/ 0 w 432"/>
                  <a:gd name="T1" fmla="*/ 133 h 134"/>
                  <a:gd name="T2" fmla="*/ 189 w 432"/>
                  <a:gd name="T3" fmla="*/ 0 h 134"/>
                  <a:gd name="T4" fmla="*/ 432 w 432"/>
                  <a:gd name="T5" fmla="*/ 134 h 13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34"/>
                  <a:gd name="T11" fmla="*/ 432 w 432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34">
                    <a:moveTo>
                      <a:pt x="0" y="133"/>
                    </a:moveTo>
                    <a:lnTo>
                      <a:pt x="189" y="0"/>
                    </a:lnTo>
                    <a:lnTo>
                      <a:pt x="432" y="13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12" name="Freeform 10"/>
              <p:cNvSpPr>
                <a:spLocks/>
              </p:cNvSpPr>
              <p:nvPr/>
            </p:nvSpPr>
            <p:spPr bwMode="auto">
              <a:xfrm>
                <a:off x="432" y="611"/>
                <a:ext cx="539" cy="756"/>
              </a:xfrm>
              <a:custGeom>
                <a:avLst/>
                <a:gdLst>
                  <a:gd name="T0" fmla="*/ 539 w 539"/>
                  <a:gd name="T1" fmla="*/ 0 h 756"/>
                  <a:gd name="T2" fmla="*/ 266 w 539"/>
                  <a:gd name="T3" fmla="*/ 196 h 756"/>
                  <a:gd name="T4" fmla="*/ 88 w 539"/>
                  <a:gd name="T5" fmla="*/ 404 h 756"/>
                  <a:gd name="T6" fmla="*/ 6 w 539"/>
                  <a:gd name="T7" fmla="*/ 756 h 7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756"/>
                  <a:gd name="T14" fmla="*/ 539 w 539"/>
                  <a:gd name="T15" fmla="*/ 756 h 7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756">
                    <a:moveTo>
                      <a:pt x="539" y="0"/>
                    </a:moveTo>
                    <a:cubicBezTo>
                      <a:pt x="494" y="34"/>
                      <a:pt x="341" y="129"/>
                      <a:pt x="266" y="196"/>
                    </a:cubicBezTo>
                    <a:cubicBezTo>
                      <a:pt x="191" y="263"/>
                      <a:pt x="131" y="311"/>
                      <a:pt x="88" y="404"/>
                    </a:cubicBezTo>
                    <a:cubicBezTo>
                      <a:pt x="0" y="532"/>
                      <a:pt x="23" y="683"/>
                      <a:pt x="6" y="7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13" name="Freeform 11"/>
              <p:cNvSpPr>
                <a:spLocks/>
              </p:cNvSpPr>
              <p:nvPr/>
            </p:nvSpPr>
            <p:spPr bwMode="auto">
              <a:xfrm>
                <a:off x="867" y="743"/>
                <a:ext cx="243" cy="624"/>
              </a:xfrm>
              <a:custGeom>
                <a:avLst/>
                <a:gdLst>
                  <a:gd name="T0" fmla="*/ 243 w 243"/>
                  <a:gd name="T1" fmla="*/ 0 h 624"/>
                  <a:gd name="T2" fmla="*/ 140 w 243"/>
                  <a:gd name="T3" fmla="*/ 64 h 624"/>
                  <a:gd name="T4" fmla="*/ 57 w 243"/>
                  <a:gd name="T5" fmla="*/ 165 h 624"/>
                  <a:gd name="T6" fmla="*/ 9 w 243"/>
                  <a:gd name="T7" fmla="*/ 367 h 624"/>
                  <a:gd name="T8" fmla="*/ 3 w 243"/>
                  <a:gd name="T9" fmla="*/ 624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624"/>
                  <a:gd name="T17" fmla="*/ 243 w 243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624">
                    <a:moveTo>
                      <a:pt x="243" y="0"/>
                    </a:moveTo>
                    <a:cubicBezTo>
                      <a:pt x="226" y="11"/>
                      <a:pt x="171" y="37"/>
                      <a:pt x="140" y="64"/>
                    </a:cubicBezTo>
                    <a:cubicBezTo>
                      <a:pt x="109" y="91"/>
                      <a:pt x="79" y="114"/>
                      <a:pt x="57" y="165"/>
                    </a:cubicBezTo>
                    <a:cubicBezTo>
                      <a:pt x="20" y="226"/>
                      <a:pt x="18" y="291"/>
                      <a:pt x="9" y="367"/>
                    </a:cubicBezTo>
                    <a:cubicBezTo>
                      <a:pt x="0" y="443"/>
                      <a:pt x="4" y="571"/>
                      <a:pt x="3" y="62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6872" name="Picture 12"/>
          <p:cNvPicPr>
            <a:picLocks noChangeAspect="1" noChangeArrowheads="1"/>
          </p:cNvPicPr>
          <p:nvPr/>
        </p:nvPicPr>
        <p:blipFill>
          <a:blip r:embed="rId3" cstate="print"/>
          <a:srcRect l="21425" t="20598" r="7159" b="29707"/>
          <a:stretch>
            <a:fillRect/>
          </a:stretch>
        </p:blipFill>
        <p:spPr bwMode="auto">
          <a:xfrm>
            <a:off x="2195513" y="4087813"/>
            <a:ext cx="489743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Oval 13"/>
          <p:cNvSpPr>
            <a:spLocks noChangeArrowheads="1"/>
          </p:cNvSpPr>
          <p:nvPr/>
        </p:nvSpPr>
        <p:spPr bwMode="auto">
          <a:xfrm>
            <a:off x="4343400" y="4267200"/>
            <a:ext cx="1439863" cy="538163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874" name="Freeform 14"/>
          <p:cNvSpPr>
            <a:spLocks/>
          </p:cNvSpPr>
          <p:nvPr/>
        </p:nvSpPr>
        <p:spPr bwMode="auto">
          <a:xfrm>
            <a:off x="4876800" y="4572000"/>
            <a:ext cx="398463" cy="706438"/>
          </a:xfrm>
          <a:custGeom>
            <a:avLst/>
            <a:gdLst>
              <a:gd name="T0" fmla="*/ 0 w 159"/>
              <a:gd name="T1" fmla="*/ 706438 h 182"/>
              <a:gd name="T2" fmla="*/ 280678 w 159"/>
              <a:gd name="T3" fmla="*/ 364864 h 182"/>
              <a:gd name="T4" fmla="*/ 398463 w 159"/>
              <a:gd name="T5" fmla="*/ 0 h 182"/>
              <a:gd name="T6" fmla="*/ 0 60000 65536"/>
              <a:gd name="T7" fmla="*/ 0 60000 65536"/>
              <a:gd name="T8" fmla="*/ 0 60000 65536"/>
              <a:gd name="T9" fmla="*/ 0 w 159"/>
              <a:gd name="T10" fmla="*/ 0 h 182"/>
              <a:gd name="T11" fmla="*/ 159 w 159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2">
                <a:moveTo>
                  <a:pt x="0" y="182"/>
                </a:moveTo>
                <a:cubicBezTo>
                  <a:pt x="47" y="166"/>
                  <a:pt x="72" y="121"/>
                  <a:pt x="112" y="94"/>
                </a:cubicBezTo>
                <a:cubicBezTo>
                  <a:pt x="133" y="62"/>
                  <a:pt x="159" y="38"/>
                  <a:pt x="159" y="0"/>
                </a:cubicBezTo>
              </a:path>
            </a:pathLst>
          </a:custGeom>
          <a:solidFill>
            <a:schemeClr val="accent2"/>
          </a:solidFill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Freeform 15"/>
          <p:cNvSpPr>
            <a:spLocks/>
          </p:cNvSpPr>
          <p:nvPr/>
        </p:nvSpPr>
        <p:spPr bwMode="auto">
          <a:xfrm>
            <a:off x="5300663" y="4514850"/>
            <a:ext cx="381000" cy="792163"/>
          </a:xfrm>
          <a:custGeom>
            <a:avLst/>
            <a:gdLst>
              <a:gd name="T0" fmla="*/ 0 w 152"/>
              <a:gd name="T1" fmla="*/ 792163 h 194"/>
              <a:gd name="T2" fmla="*/ 323349 w 152"/>
              <a:gd name="T3" fmla="*/ 314415 h 194"/>
              <a:gd name="T4" fmla="*/ 381000 w 152"/>
              <a:gd name="T5" fmla="*/ 0 h 194"/>
              <a:gd name="T6" fmla="*/ 0 60000 65536"/>
              <a:gd name="T7" fmla="*/ 0 60000 65536"/>
              <a:gd name="T8" fmla="*/ 0 60000 65536"/>
              <a:gd name="T9" fmla="*/ 0 w 152"/>
              <a:gd name="T10" fmla="*/ 0 h 194"/>
              <a:gd name="T11" fmla="*/ 152 w 15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4">
                <a:moveTo>
                  <a:pt x="0" y="194"/>
                </a:moveTo>
                <a:cubicBezTo>
                  <a:pt x="64" y="177"/>
                  <a:pt x="94" y="127"/>
                  <a:pt x="129" y="77"/>
                </a:cubicBezTo>
                <a:cubicBezTo>
                  <a:pt x="136" y="56"/>
                  <a:pt x="152" y="24"/>
                  <a:pt x="15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16"/>
          <p:cNvSpPr>
            <a:spLocks/>
          </p:cNvSpPr>
          <p:nvPr/>
        </p:nvSpPr>
        <p:spPr bwMode="auto">
          <a:xfrm>
            <a:off x="3048000" y="5105400"/>
            <a:ext cx="2971800" cy="738188"/>
          </a:xfrm>
          <a:custGeom>
            <a:avLst/>
            <a:gdLst>
              <a:gd name="T0" fmla="*/ 2349659 w 2546"/>
              <a:gd name="T1" fmla="*/ 39146 h 792"/>
              <a:gd name="T2" fmla="*/ 2419694 w 2546"/>
              <a:gd name="T3" fmla="*/ 72700 h 792"/>
              <a:gd name="T4" fmla="*/ 2335652 w 2546"/>
              <a:gd name="T5" fmla="*/ 111847 h 792"/>
              <a:gd name="T6" fmla="*/ 2251611 w 2546"/>
              <a:gd name="T7" fmla="*/ 145401 h 792"/>
              <a:gd name="T8" fmla="*/ 2178075 w 2546"/>
              <a:gd name="T9" fmla="*/ 173362 h 792"/>
              <a:gd name="T10" fmla="*/ 1852414 w 2546"/>
              <a:gd name="T11" fmla="*/ 237674 h 792"/>
              <a:gd name="T12" fmla="*/ 1533757 w 2546"/>
              <a:gd name="T13" fmla="*/ 276821 h 792"/>
              <a:gd name="T14" fmla="*/ 1229107 w 2546"/>
              <a:gd name="T15" fmla="*/ 246063 h 792"/>
              <a:gd name="T16" fmla="*/ 836913 w 2546"/>
              <a:gd name="T17" fmla="*/ 212509 h 792"/>
              <a:gd name="T18" fmla="*/ 707349 w 2546"/>
              <a:gd name="T19" fmla="*/ 243267 h 792"/>
              <a:gd name="T20" fmla="*/ 427211 w 2546"/>
              <a:gd name="T21" fmla="*/ 318763 h 792"/>
              <a:gd name="T22" fmla="*/ 350173 w 2546"/>
              <a:gd name="T23" fmla="*/ 346725 h 792"/>
              <a:gd name="T24" fmla="*/ 234616 w 2546"/>
              <a:gd name="T25" fmla="*/ 394259 h 792"/>
              <a:gd name="T26" fmla="*/ 129564 w 2546"/>
              <a:gd name="T27" fmla="*/ 430610 h 792"/>
              <a:gd name="T28" fmla="*/ 35017 w 2546"/>
              <a:gd name="T29" fmla="*/ 475348 h 792"/>
              <a:gd name="T30" fmla="*/ 31516 w 2546"/>
              <a:gd name="T31" fmla="*/ 573214 h 792"/>
              <a:gd name="T32" fmla="*/ 105052 w 2546"/>
              <a:gd name="T33" fmla="*/ 738188 h 792"/>
              <a:gd name="T34" fmla="*/ 210104 w 2546"/>
              <a:gd name="T35" fmla="*/ 707430 h 792"/>
              <a:gd name="T36" fmla="*/ 399197 w 2546"/>
              <a:gd name="T37" fmla="*/ 631934 h 792"/>
              <a:gd name="T38" fmla="*/ 651321 w 2546"/>
              <a:gd name="T39" fmla="*/ 536864 h 792"/>
              <a:gd name="T40" fmla="*/ 812401 w 2546"/>
              <a:gd name="T41" fmla="*/ 489329 h 792"/>
              <a:gd name="T42" fmla="*/ 1026006 w 2546"/>
              <a:gd name="T43" fmla="*/ 461367 h 792"/>
              <a:gd name="T44" fmla="*/ 1383183 w 2546"/>
              <a:gd name="T45" fmla="*/ 497718 h 792"/>
              <a:gd name="T46" fmla="*/ 1589785 w 2546"/>
              <a:gd name="T47" fmla="*/ 522883 h 792"/>
              <a:gd name="T48" fmla="*/ 1852414 w 2546"/>
              <a:gd name="T49" fmla="*/ 503310 h 792"/>
              <a:gd name="T50" fmla="*/ 2069521 w 2546"/>
              <a:gd name="T51" fmla="*/ 475348 h 792"/>
              <a:gd name="T52" fmla="*/ 2122047 w 2546"/>
              <a:gd name="T53" fmla="*/ 461367 h 792"/>
              <a:gd name="T54" fmla="*/ 2234102 w 2546"/>
              <a:gd name="T55" fmla="*/ 447387 h 792"/>
              <a:gd name="T56" fmla="*/ 2360164 w 2546"/>
              <a:gd name="T57" fmla="*/ 399852 h 792"/>
              <a:gd name="T58" fmla="*/ 2458213 w 2546"/>
              <a:gd name="T59" fmla="*/ 363502 h 792"/>
              <a:gd name="T60" fmla="*/ 2535251 w 2546"/>
              <a:gd name="T61" fmla="*/ 335540 h 792"/>
              <a:gd name="T62" fmla="*/ 2545757 w 2546"/>
              <a:gd name="T63" fmla="*/ 335540 h 792"/>
              <a:gd name="T64" fmla="*/ 2570269 w 2546"/>
              <a:gd name="T65" fmla="*/ 380279 h 792"/>
              <a:gd name="T66" fmla="*/ 2615791 w 2546"/>
              <a:gd name="T67" fmla="*/ 425017 h 792"/>
              <a:gd name="T68" fmla="*/ 2643805 w 2546"/>
              <a:gd name="T69" fmla="*/ 402648 h 792"/>
              <a:gd name="T70" fmla="*/ 2727846 w 2546"/>
              <a:gd name="T71" fmla="*/ 282413 h 792"/>
              <a:gd name="T72" fmla="*/ 2769867 w 2546"/>
              <a:gd name="T73" fmla="*/ 234878 h 792"/>
              <a:gd name="T74" fmla="*/ 2888926 w 2546"/>
              <a:gd name="T75" fmla="*/ 83885 h 792"/>
              <a:gd name="T76" fmla="*/ 2909936 w 2546"/>
              <a:gd name="T77" fmla="*/ 58719 h 792"/>
              <a:gd name="T78" fmla="*/ 2951957 w 2546"/>
              <a:gd name="T79" fmla="*/ 0 h 792"/>
              <a:gd name="T80" fmla="*/ 2671819 w 2546"/>
              <a:gd name="T81" fmla="*/ 5592 h 792"/>
              <a:gd name="T82" fmla="*/ 2279625 w 2546"/>
              <a:gd name="T83" fmla="*/ 5592 h 7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546"/>
              <a:gd name="T127" fmla="*/ 0 h 792"/>
              <a:gd name="T128" fmla="*/ 2546 w 2546"/>
              <a:gd name="T129" fmla="*/ 792 h 7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546" h="792">
                <a:moveTo>
                  <a:pt x="1953" y="6"/>
                </a:moveTo>
                <a:cubicBezTo>
                  <a:pt x="1960" y="16"/>
                  <a:pt x="1999" y="37"/>
                  <a:pt x="2013" y="42"/>
                </a:cubicBezTo>
                <a:cubicBezTo>
                  <a:pt x="2021" y="54"/>
                  <a:pt x="2041" y="67"/>
                  <a:pt x="2055" y="72"/>
                </a:cubicBezTo>
                <a:cubicBezTo>
                  <a:pt x="2061" y="74"/>
                  <a:pt x="2073" y="78"/>
                  <a:pt x="2073" y="78"/>
                </a:cubicBezTo>
                <a:cubicBezTo>
                  <a:pt x="2067" y="101"/>
                  <a:pt x="2055" y="92"/>
                  <a:pt x="2037" y="102"/>
                </a:cubicBezTo>
                <a:cubicBezTo>
                  <a:pt x="2002" y="121"/>
                  <a:pt x="2036" y="108"/>
                  <a:pt x="2001" y="120"/>
                </a:cubicBezTo>
                <a:cubicBezTo>
                  <a:pt x="1982" y="126"/>
                  <a:pt x="1964" y="139"/>
                  <a:pt x="1947" y="150"/>
                </a:cubicBezTo>
                <a:cubicBezTo>
                  <a:pt x="1942" y="154"/>
                  <a:pt x="1935" y="154"/>
                  <a:pt x="1929" y="156"/>
                </a:cubicBezTo>
                <a:cubicBezTo>
                  <a:pt x="1919" y="159"/>
                  <a:pt x="1904" y="172"/>
                  <a:pt x="1893" y="177"/>
                </a:cubicBezTo>
                <a:cubicBezTo>
                  <a:pt x="1884" y="181"/>
                  <a:pt x="1874" y="181"/>
                  <a:pt x="1866" y="186"/>
                </a:cubicBezTo>
                <a:cubicBezTo>
                  <a:pt x="1840" y="203"/>
                  <a:pt x="1816" y="210"/>
                  <a:pt x="1785" y="213"/>
                </a:cubicBezTo>
                <a:cubicBezTo>
                  <a:pt x="1723" y="234"/>
                  <a:pt x="1652" y="248"/>
                  <a:pt x="1587" y="255"/>
                </a:cubicBezTo>
                <a:cubicBezTo>
                  <a:pt x="1540" y="271"/>
                  <a:pt x="1492" y="275"/>
                  <a:pt x="1443" y="279"/>
                </a:cubicBezTo>
                <a:cubicBezTo>
                  <a:pt x="1399" y="294"/>
                  <a:pt x="1363" y="295"/>
                  <a:pt x="1314" y="297"/>
                </a:cubicBezTo>
                <a:cubicBezTo>
                  <a:pt x="1277" y="309"/>
                  <a:pt x="1160" y="290"/>
                  <a:pt x="1119" y="288"/>
                </a:cubicBezTo>
                <a:cubicBezTo>
                  <a:pt x="1092" y="279"/>
                  <a:pt x="1083" y="268"/>
                  <a:pt x="1053" y="264"/>
                </a:cubicBezTo>
                <a:cubicBezTo>
                  <a:pt x="1004" y="248"/>
                  <a:pt x="956" y="234"/>
                  <a:pt x="906" y="231"/>
                </a:cubicBezTo>
                <a:cubicBezTo>
                  <a:pt x="841" y="220"/>
                  <a:pt x="791" y="226"/>
                  <a:pt x="717" y="228"/>
                </a:cubicBezTo>
                <a:cubicBezTo>
                  <a:pt x="706" y="245"/>
                  <a:pt x="689" y="241"/>
                  <a:pt x="669" y="243"/>
                </a:cubicBezTo>
                <a:cubicBezTo>
                  <a:pt x="650" y="256"/>
                  <a:pt x="628" y="256"/>
                  <a:pt x="606" y="261"/>
                </a:cubicBezTo>
                <a:cubicBezTo>
                  <a:pt x="580" y="268"/>
                  <a:pt x="554" y="276"/>
                  <a:pt x="528" y="285"/>
                </a:cubicBezTo>
                <a:cubicBezTo>
                  <a:pt x="473" y="303"/>
                  <a:pt x="420" y="324"/>
                  <a:pt x="366" y="342"/>
                </a:cubicBezTo>
                <a:cubicBezTo>
                  <a:pt x="356" y="345"/>
                  <a:pt x="348" y="354"/>
                  <a:pt x="339" y="360"/>
                </a:cubicBezTo>
                <a:cubicBezTo>
                  <a:pt x="329" y="366"/>
                  <a:pt x="311" y="368"/>
                  <a:pt x="300" y="372"/>
                </a:cubicBezTo>
                <a:cubicBezTo>
                  <a:pt x="291" y="375"/>
                  <a:pt x="274" y="386"/>
                  <a:pt x="261" y="390"/>
                </a:cubicBezTo>
                <a:cubicBezTo>
                  <a:pt x="243" y="417"/>
                  <a:pt x="231" y="413"/>
                  <a:pt x="201" y="423"/>
                </a:cubicBezTo>
                <a:cubicBezTo>
                  <a:pt x="184" y="429"/>
                  <a:pt x="172" y="437"/>
                  <a:pt x="156" y="447"/>
                </a:cubicBezTo>
                <a:cubicBezTo>
                  <a:pt x="143" y="455"/>
                  <a:pt x="124" y="454"/>
                  <a:pt x="111" y="462"/>
                </a:cubicBezTo>
                <a:cubicBezTo>
                  <a:pt x="97" y="472"/>
                  <a:pt x="82" y="479"/>
                  <a:pt x="66" y="486"/>
                </a:cubicBezTo>
                <a:cubicBezTo>
                  <a:pt x="56" y="490"/>
                  <a:pt x="30" y="510"/>
                  <a:pt x="30" y="510"/>
                </a:cubicBezTo>
                <a:cubicBezTo>
                  <a:pt x="20" y="525"/>
                  <a:pt x="6" y="504"/>
                  <a:pt x="0" y="522"/>
                </a:cubicBezTo>
                <a:cubicBezTo>
                  <a:pt x="4" y="572"/>
                  <a:pt x="15" y="578"/>
                  <a:pt x="27" y="615"/>
                </a:cubicBezTo>
                <a:cubicBezTo>
                  <a:pt x="31" y="660"/>
                  <a:pt x="40" y="656"/>
                  <a:pt x="51" y="690"/>
                </a:cubicBezTo>
                <a:cubicBezTo>
                  <a:pt x="55" y="719"/>
                  <a:pt x="63" y="774"/>
                  <a:pt x="90" y="792"/>
                </a:cubicBezTo>
                <a:cubicBezTo>
                  <a:pt x="96" y="788"/>
                  <a:pt x="99" y="780"/>
                  <a:pt x="105" y="777"/>
                </a:cubicBezTo>
                <a:cubicBezTo>
                  <a:pt x="127" y="766"/>
                  <a:pt x="159" y="773"/>
                  <a:pt x="180" y="759"/>
                </a:cubicBezTo>
                <a:cubicBezTo>
                  <a:pt x="209" y="740"/>
                  <a:pt x="238" y="719"/>
                  <a:pt x="270" y="705"/>
                </a:cubicBezTo>
                <a:cubicBezTo>
                  <a:pt x="292" y="695"/>
                  <a:pt x="322" y="691"/>
                  <a:pt x="342" y="678"/>
                </a:cubicBezTo>
                <a:cubicBezTo>
                  <a:pt x="383" y="651"/>
                  <a:pt x="430" y="634"/>
                  <a:pt x="477" y="618"/>
                </a:cubicBezTo>
                <a:cubicBezTo>
                  <a:pt x="503" y="609"/>
                  <a:pt x="532" y="588"/>
                  <a:pt x="558" y="576"/>
                </a:cubicBezTo>
                <a:cubicBezTo>
                  <a:pt x="587" y="563"/>
                  <a:pt x="620" y="557"/>
                  <a:pt x="651" y="549"/>
                </a:cubicBezTo>
                <a:cubicBezTo>
                  <a:pt x="668" y="545"/>
                  <a:pt x="680" y="530"/>
                  <a:pt x="696" y="525"/>
                </a:cubicBezTo>
                <a:cubicBezTo>
                  <a:pt x="722" y="517"/>
                  <a:pt x="752" y="513"/>
                  <a:pt x="780" y="510"/>
                </a:cubicBezTo>
                <a:cubicBezTo>
                  <a:pt x="817" y="501"/>
                  <a:pt x="837" y="497"/>
                  <a:pt x="879" y="495"/>
                </a:cubicBezTo>
                <a:cubicBezTo>
                  <a:pt x="920" y="481"/>
                  <a:pt x="972" y="491"/>
                  <a:pt x="1011" y="492"/>
                </a:cubicBezTo>
                <a:cubicBezTo>
                  <a:pt x="1068" y="485"/>
                  <a:pt x="1131" y="516"/>
                  <a:pt x="1185" y="534"/>
                </a:cubicBezTo>
                <a:cubicBezTo>
                  <a:pt x="1201" y="539"/>
                  <a:pt x="1222" y="551"/>
                  <a:pt x="1239" y="552"/>
                </a:cubicBezTo>
                <a:cubicBezTo>
                  <a:pt x="1280" y="554"/>
                  <a:pt x="1321" y="557"/>
                  <a:pt x="1362" y="561"/>
                </a:cubicBezTo>
                <a:cubicBezTo>
                  <a:pt x="1426" y="558"/>
                  <a:pt x="1490" y="552"/>
                  <a:pt x="1554" y="549"/>
                </a:cubicBezTo>
                <a:cubicBezTo>
                  <a:pt x="1565" y="546"/>
                  <a:pt x="1576" y="543"/>
                  <a:pt x="1587" y="540"/>
                </a:cubicBezTo>
                <a:cubicBezTo>
                  <a:pt x="1611" y="524"/>
                  <a:pt x="1624" y="530"/>
                  <a:pt x="1659" y="528"/>
                </a:cubicBezTo>
                <a:cubicBezTo>
                  <a:pt x="1696" y="503"/>
                  <a:pt x="1716" y="512"/>
                  <a:pt x="1773" y="510"/>
                </a:cubicBezTo>
                <a:cubicBezTo>
                  <a:pt x="1786" y="511"/>
                  <a:pt x="1791" y="505"/>
                  <a:pt x="1803" y="501"/>
                </a:cubicBezTo>
                <a:cubicBezTo>
                  <a:pt x="1809" y="499"/>
                  <a:pt x="1816" y="501"/>
                  <a:pt x="1818" y="495"/>
                </a:cubicBezTo>
                <a:cubicBezTo>
                  <a:pt x="1820" y="489"/>
                  <a:pt x="1829" y="487"/>
                  <a:pt x="1836" y="486"/>
                </a:cubicBezTo>
                <a:cubicBezTo>
                  <a:pt x="1862" y="482"/>
                  <a:pt x="1914" y="480"/>
                  <a:pt x="1914" y="480"/>
                </a:cubicBezTo>
                <a:cubicBezTo>
                  <a:pt x="1923" y="467"/>
                  <a:pt x="1958" y="459"/>
                  <a:pt x="1974" y="456"/>
                </a:cubicBezTo>
                <a:cubicBezTo>
                  <a:pt x="1985" y="439"/>
                  <a:pt x="2003" y="433"/>
                  <a:pt x="2022" y="429"/>
                </a:cubicBezTo>
                <a:cubicBezTo>
                  <a:pt x="2036" y="408"/>
                  <a:pt x="2056" y="411"/>
                  <a:pt x="2079" y="405"/>
                </a:cubicBezTo>
                <a:cubicBezTo>
                  <a:pt x="2087" y="400"/>
                  <a:pt x="2097" y="394"/>
                  <a:pt x="2106" y="390"/>
                </a:cubicBezTo>
                <a:cubicBezTo>
                  <a:pt x="2112" y="387"/>
                  <a:pt x="2124" y="384"/>
                  <a:pt x="2124" y="384"/>
                </a:cubicBezTo>
                <a:cubicBezTo>
                  <a:pt x="2145" y="363"/>
                  <a:pt x="2142" y="364"/>
                  <a:pt x="2172" y="360"/>
                </a:cubicBezTo>
                <a:cubicBezTo>
                  <a:pt x="2174" y="357"/>
                  <a:pt x="2174" y="351"/>
                  <a:pt x="2178" y="351"/>
                </a:cubicBezTo>
                <a:cubicBezTo>
                  <a:pt x="2181" y="351"/>
                  <a:pt x="2180" y="357"/>
                  <a:pt x="2181" y="360"/>
                </a:cubicBezTo>
                <a:cubicBezTo>
                  <a:pt x="2190" y="392"/>
                  <a:pt x="2176" y="347"/>
                  <a:pt x="2190" y="390"/>
                </a:cubicBezTo>
                <a:cubicBezTo>
                  <a:pt x="2192" y="397"/>
                  <a:pt x="2200" y="401"/>
                  <a:pt x="2202" y="408"/>
                </a:cubicBezTo>
                <a:cubicBezTo>
                  <a:pt x="2212" y="438"/>
                  <a:pt x="2218" y="467"/>
                  <a:pt x="2223" y="498"/>
                </a:cubicBezTo>
                <a:cubicBezTo>
                  <a:pt x="2225" y="480"/>
                  <a:pt x="2225" y="466"/>
                  <a:pt x="2241" y="456"/>
                </a:cubicBezTo>
                <a:cubicBezTo>
                  <a:pt x="2246" y="453"/>
                  <a:pt x="2259" y="450"/>
                  <a:pt x="2259" y="450"/>
                </a:cubicBezTo>
                <a:cubicBezTo>
                  <a:pt x="2261" y="444"/>
                  <a:pt x="2261" y="437"/>
                  <a:pt x="2265" y="432"/>
                </a:cubicBezTo>
                <a:cubicBezTo>
                  <a:pt x="2269" y="426"/>
                  <a:pt x="2277" y="414"/>
                  <a:pt x="2277" y="414"/>
                </a:cubicBezTo>
                <a:cubicBezTo>
                  <a:pt x="2288" y="370"/>
                  <a:pt x="2304" y="336"/>
                  <a:pt x="2337" y="303"/>
                </a:cubicBezTo>
                <a:cubicBezTo>
                  <a:pt x="2372" y="268"/>
                  <a:pt x="2332" y="296"/>
                  <a:pt x="2358" y="279"/>
                </a:cubicBezTo>
                <a:cubicBezTo>
                  <a:pt x="2362" y="268"/>
                  <a:pt x="2369" y="264"/>
                  <a:pt x="2373" y="252"/>
                </a:cubicBezTo>
                <a:cubicBezTo>
                  <a:pt x="2387" y="210"/>
                  <a:pt x="2421" y="172"/>
                  <a:pt x="2445" y="135"/>
                </a:cubicBezTo>
                <a:cubicBezTo>
                  <a:pt x="2455" y="120"/>
                  <a:pt x="2465" y="105"/>
                  <a:pt x="2475" y="90"/>
                </a:cubicBezTo>
                <a:cubicBezTo>
                  <a:pt x="2479" y="84"/>
                  <a:pt x="2483" y="78"/>
                  <a:pt x="2487" y="72"/>
                </a:cubicBezTo>
                <a:cubicBezTo>
                  <a:pt x="2489" y="69"/>
                  <a:pt x="2493" y="63"/>
                  <a:pt x="2493" y="63"/>
                </a:cubicBezTo>
                <a:cubicBezTo>
                  <a:pt x="2498" y="44"/>
                  <a:pt x="2506" y="26"/>
                  <a:pt x="2523" y="15"/>
                </a:cubicBezTo>
                <a:cubicBezTo>
                  <a:pt x="2532" y="1"/>
                  <a:pt x="2546" y="6"/>
                  <a:pt x="2529" y="0"/>
                </a:cubicBezTo>
                <a:cubicBezTo>
                  <a:pt x="2513" y="5"/>
                  <a:pt x="2488" y="1"/>
                  <a:pt x="2472" y="6"/>
                </a:cubicBezTo>
                <a:cubicBezTo>
                  <a:pt x="2405" y="4"/>
                  <a:pt x="2355" y="10"/>
                  <a:pt x="2289" y="6"/>
                </a:cubicBezTo>
                <a:cubicBezTo>
                  <a:pt x="2062" y="13"/>
                  <a:pt x="2155" y="15"/>
                  <a:pt x="2010" y="9"/>
                </a:cubicBezTo>
                <a:cubicBezTo>
                  <a:pt x="1973" y="5"/>
                  <a:pt x="1992" y="6"/>
                  <a:pt x="1953" y="6"/>
                </a:cubicBezTo>
                <a:close/>
              </a:path>
            </a:pathLst>
          </a:custGeom>
          <a:solidFill>
            <a:srgbClr val="66CCFF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124200" y="5105400"/>
            <a:ext cx="2895600" cy="758825"/>
            <a:chOff x="256" y="1200"/>
            <a:chExt cx="2542" cy="814"/>
          </a:xfrm>
        </p:grpSpPr>
        <p:sp>
          <p:nvSpPr>
            <p:cNvPr id="36904" name="Freeform 18"/>
            <p:cNvSpPr>
              <a:spLocks/>
            </p:cNvSpPr>
            <p:nvPr/>
          </p:nvSpPr>
          <p:spPr bwMode="auto">
            <a:xfrm>
              <a:off x="257" y="1278"/>
              <a:ext cx="2095" cy="457"/>
            </a:xfrm>
            <a:custGeom>
              <a:avLst/>
              <a:gdLst>
                <a:gd name="T0" fmla="*/ 0 w 2095"/>
                <a:gd name="T1" fmla="*/ 457 h 457"/>
                <a:gd name="T2" fmla="*/ 398 w 2095"/>
                <a:gd name="T3" fmla="*/ 267 h 457"/>
                <a:gd name="T4" fmla="*/ 701 w 2095"/>
                <a:gd name="T5" fmla="*/ 166 h 457"/>
                <a:gd name="T6" fmla="*/ 926 w 2095"/>
                <a:gd name="T7" fmla="*/ 154 h 457"/>
                <a:gd name="T8" fmla="*/ 1241 w 2095"/>
                <a:gd name="T9" fmla="*/ 219 h 457"/>
                <a:gd name="T10" fmla="*/ 1740 w 2095"/>
                <a:gd name="T11" fmla="*/ 154 h 457"/>
                <a:gd name="T12" fmla="*/ 1930 w 2095"/>
                <a:gd name="T13" fmla="*/ 89 h 457"/>
                <a:gd name="T14" fmla="*/ 2095 w 2095"/>
                <a:gd name="T15" fmla="*/ 0 h 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5"/>
                <a:gd name="T25" fmla="*/ 0 h 457"/>
                <a:gd name="T26" fmla="*/ 2095 w 2095"/>
                <a:gd name="T27" fmla="*/ 457 h 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5" h="457">
                  <a:moveTo>
                    <a:pt x="0" y="457"/>
                  </a:moveTo>
                  <a:cubicBezTo>
                    <a:pt x="65" y="425"/>
                    <a:pt x="281" y="315"/>
                    <a:pt x="398" y="267"/>
                  </a:cubicBezTo>
                  <a:cubicBezTo>
                    <a:pt x="515" y="219"/>
                    <a:pt x="613" y="185"/>
                    <a:pt x="701" y="166"/>
                  </a:cubicBezTo>
                  <a:cubicBezTo>
                    <a:pt x="789" y="147"/>
                    <a:pt x="836" y="145"/>
                    <a:pt x="926" y="154"/>
                  </a:cubicBezTo>
                  <a:cubicBezTo>
                    <a:pt x="1016" y="163"/>
                    <a:pt x="1105" y="219"/>
                    <a:pt x="1241" y="219"/>
                  </a:cubicBezTo>
                  <a:cubicBezTo>
                    <a:pt x="1377" y="219"/>
                    <a:pt x="1625" y="176"/>
                    <a:pt x="1740" y="154"/>
                  </a:cubicBezTo>
                  <a:cubicBezTo>
                    <a:pt x="1858" y="133"/>
                    <a:pt x="1871" y="115"/>
                    <a:pt x="1930" y="89"/>
                  </a:cubicBezTo>
                  <a:cubicBezTo>
                    <a:pt x="1989" y="63"/>
                    <a:pt x="2061" y="19"/>
                    <a:pt x="2095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905" name="Freeform 19"/>
            <p:cNvSpPr>
              <a:spLocks/>
            </p:cNvSpPr>
            <p:nvPr/>
          </p:nvSpPr>
          <p:spPr bwMode="auto">
            <a:xfrm>
              <a:off x="353" y="1541"/>
              <a:ext cx="2095" cy="457"/>
            </a:xfrm>
            <a:custGeom>
              <a:avLst/>
              <a:gdLst>
                <a:gd name="T0" fmla="*/ 0 w 2095"/>
                <a:gd name="T1" fmla="*/ 457 h 457"/>
                <a:gd name="T2" fmla="*/ 398 w 2095"/>
                <a:gd name="T3" fmla="*/ 267 h 457"/>
                <a:gd name="T4" fmla="*/ 701 w 2095"/>
                <a:gd name="T5" fmla="*/ 166 h 457"/>
                <a:gd name="T6" fmla="*/ 926 w 2095"/>
                <a:gd name="T7" fmla="*/ 154 h 457"/>
                <a:gd name="T8" fmla="*/ 1241 w 2095"/>
                <a:gd name="T9" fmla="*/ 219 h 457"/>
                <a:gd name="T10" fmla="*/ 1740 w 2095"/>
                <a:gd name="T11" fmla="*/ 154 h 457"/>
                <a:gd name="T12" fmla="*/ 1930 w 2095"/>
                <a:gd name="T13" fmla="*/ 89 h 457"/>
                <a:gd name="T14" fmla="*/ 2095 w 2095"/>
                <a:gd name="T15" fmla="*/ 0 h 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5"/>
                <a:gd name="T25" fmla="*/ 0 h 457"/>
                <a:gd name="T26" fmla="*/ 2095 w 2095"/>
                <a:gd name="T27" fmla="*/ 457 h 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5" h="457">
                  <a:moveTo>
                    <a:pt x="0" y="457"/>
                  </a:moveTo>
                  <a:cubicBezTo>
                    <a:pt x="65" y="425"/>
                    <a:pt x="281" y="315"/>
                    <a:pt x="398" y="267"/>
                  </a:cubicBezTo>
                  <a:cubicBezTo>
                    <a:pt x="515" y="219"/>
                    <a:pt x="613" y="185"/>
                    <a:pt x="701" y="166"/>
                  </a:cubicBezTo>
                  <a:cubicBezTo>
                    <a:pt x="789" y="147"/>
                    <a:pt x="836" y="145"/>
                    <a:pt x="926" y="154"/>
                  </a:cubicBezTo>
                  <a:cubicBezTo>
                    <a:pt x="1016" y="163"/>
                    <a:pt x="1105" y="219"/>
                    <a:pt x="1241" y="219"/>
                  </a:cubicBezTo>
                  <a:cubicBezTo>
                    <a:pt x="1377" y="219"/>
                    <a:pt x="1625" y="176"/>
                    <a:pt x="1740" y="154"/>
                  </a:cubicBezTo>
                  <a:cubicBezTo>
                    <a:pt x="1858" y="133"/>
                    <a:pt x="1871" y="115"/>
                    <a:pt x="1930" y="89"/>
                  </a:cubicBezTo>
                  <a:cubicBezTo>
                    <a:pt x="1989" y="63"/>
                    <a:pt x="2061" y="19"/>
                    <a:pt x="2095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906" name="Freeform 20"/>
            <p:cNvSpPr>
              <a:spLocks/>
            </p:cNvSpPr>
            <p:nvPr/>
          </p:nvSpPr>
          <p:spPr bwMode="auto">
            <a:xfrm>
              <a:off x="2205" y="1200"/>
              <a:ext cx="593" cy="505"/>
            </a:xfrm>
            <a:custGeom>
              <a:avLst/>
              <a:gdLst>
                <a:gd name="T0" fmla="*/ 135 w 593"/>
                <a:gd name="T1" fmla="*/ 84 h 505"/>
                <a:gd name="T2" fmla="*/ 0 w 593"/>
                <a:gd name="T3" fmla="*/ 6 h 505"/>
                <a:gd name="T4" fmla="*/ 593 w 593"/>
                <a:gd name="T5" fmla="*/ 0 h 505"/>
                <a:gd name="T6" fmla="*/ 273 w 593"/>
                <a:gd name="T7" fmla="*/ 505 h 505"/>
                <a:gd name="T8" fmla="*/ 247 w 593"/>
                <a:gd name="T9" fmla="*/ 332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505"/>
                <a:gd name="T17" fmla="*/ 593 w 593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505">
                  <a:moveTo>
                    <a:pt x="135" y="84"/>
                  </a:moveTo>
                  <a:lnTo>
                    <a:pt x="0" y="6"/>
                  </a:lnTo>
                  <a:lnTo>
                    <a:pt x="593" y="0"/>
                  </a:lnTo>
                  <a:lnTo>
                    <a:pt x="273" y="505"/>
                  </a:lnTo>
                  <a:lnTo>
                    <a:pt x="247" y="3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907" name="Line 21"/>
            <p:cNvSpPr>
              <a:spLocks noChangeShapeType="1"/>
            </p:cNvSpPr>
            <p:nvPr/>
          </p:nvSpPr>
          <p:spPr bwMode="auto">
            <a:xfrm>
              <a:off x="256" y="1726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514600" y="5486400"/>
            <a:ext cx="914400" cy="990600"/>
            <a:chOff x="1632" y="1488"/>
            <a:chExt cx="576" cy="624"/>
          </a:xfrm>
        </p:grpSpPr>
        <p:sp>
          <p:nvSpPr>
            <p:cNvPr id="36898" name="Freeform 23"/>
            <p:cNvSpPr>
              <a:spLocks/>
            </p:cNvSpPr>
            <p:nvPr/>
          </p:nvSpPr>
          <p:spPr bwMode="auto">
            <a:xfrm>
              <a:off x="1640" y="1488"/>
              <a:ext cx="565" cy="624"/>
            </a:xfrm>
            <a:custGeom>
              <a:avLst/>
              <a:gdLst>
                <a:gd name="T0" fmla="*/ 311 w 850"/>
                <a:gd name="T1" fmla="*/ 71 h 891"/>
                <a:gd name="T2" fmla="*/ 335 w 850"/>
                <a:gd name="T3" fmla="*/ 86 h 891"/>
                <a:gd name="T4" fmla="*/ 329 w 850"/>
                <a:gd name="T5" fmla="*/ 105 h 891"/>
                <a:gd name="T6" fmla="*/ 321 w 850"/>
                <a:gd name="T7" fmla="*/ 116 h 891"/>
                <a:gd name="T8" fmla="*/ 287 w 850"/>
                <a:gd name="T9" fmla="*/ 134 h 891"/>
                <a:gd name="T10" fmla="*/ 229 w 850"/>
                <a:gd name="T11" fmla="*/ 183 h 891"/>
                <a:gd name="T12" fmla="*/ 211 w 850"/>
                <a:gd name="T13" fmla="*/ 195 h 891"/>
                <a:gd name="T14" fmla="*/ 191 w 850"/>
                <a:gd name="T15" fmla="*/ 208 h 891"/>
                <a:gd name="T16" fmla="*/ 179 w 850"/>
                <a:gd name="T17" fmla="*/ 216 h 891"/>
                <a:gd name="T18" fmla="*/ 146 w 850"/>
                <a:gd name="T19" fmla="*/ 250 h 891"/>
                <a:gd name="T20" fmla="*/ 136 w 850"/>
                <a:gd name="T21" fmla="*/ 261 h 891"/>
                <a:gd name="T22" fmla="*/ 122 w 850"/>
                <a:gd name="T23" fmla="*/ 275 h 891"/>
                <a:gd name="T24" fmla="*/ 98 w 850"/>
                <a:gd name="T25" fmla="*/ 300 h 891"/>
                <a:gd name="T26" fmla="*/ 50 w 850"/>
                <a:gd name="T27" fmla="*/ 372 h 891"/>
                <a:gd name="T28" fmla="*/ 32 w 850"/>
                <a:gd name="T29" fmla="*/ 410 h 891"/>
                <a:gd name="T30" fmla="*/ 4 w 850"/>
                <a:gd name="T31" fmla="*/ 492 h 891"/>
                <a:gd name="T32" fmla="*/ 28 w 850"/>
                <a:gd name="T33" fmla="*/ 601 h 891"/>
                <a:gd name="T34" fmla="*/ 74 w 850"/>
                <a:gd name="T35" fmla="*/ 569 h 891"/>
                <a:gd name="T36" fmla="*/ 126 w 850"/>
                <a:gd name="T37" fmla="*/ 529 h 891"/>
                <a:gd name="T38" fmla="*/ 183 w 850"/>
                <a:gd name="T39" fmla="*/ 557 h 891"/>
                <a:gd name="T40" fmla="*/ 213 w 850"/>
                <a:gd name="T41" fmla="*/ 574 h 891"/>
                <a:gd name="T42" fmla="*/ 281 w 850"/>
                <a:gd name="T43" fmla="*/ 586 h 891"/>
                <a:gd name="T44" fmla="*/ 277 w 850"/>
                <a:gd name="T45" fmla="*/ 534 h 891"/>
                <a:gd name="T46" fmla="*/ 305 w 850"/>
                <a:gd name="T47" fmla="*/ 330 h 891"/>
                <a:gd name="T48" fmla="*/ 345 w 850"/>
                <a:gd name="T49" fmla="*/ 258 h 891"/>
                <a:gd name="T50" fmla="*/ 387 w 850"/>
                <a:gd name="T51" fmla="*/ 221 h 891"/>
                <a:gd name="T52" fmla="*/ 433 w 850"/>
                <a:gd name="T53" fmla="*/ 191 h 891"/>
                <a:gd name="T54" fmla="*/ 455 w 850"/>
                <a:gd name="T55" fmla="*/ 216 h 891"/>
                <a:gd name="T56" fmla="*/ 493 w 850"/>
                <a:gd name="T57" fmla="*/ 227 h 891"/>
                <a:gd name="T58" fmla="*/ 536 w 850"/>
                <a:gd name="T59" fmla="*/ 103 h 891"/>
                <a:gd name="T60" fmla="*/ 560 w 850"/>
                <a:gd name="T61" fmla="*/ 27 h 891"/>
                <a:gd name="T62" fmla="*/ 562 w 850"/>
                <a:gd name="T63" fmla="*/ 4 h 891"/>
                <a:gd name="T64" fmla="*/ 518 w 850"/>
                <a:gd name="T65" fmla="*/ 11 h 891"/>
                <a:gd name="T66" fmla="*/ 305 w 850"/>
                <a:gd name="T67" fmla="*/ 38 h 891"/>
                <a:gd name="T68" fmla="*/ 275 w 850"/>
                <a:gd name="T69" fmla="*/ 53 h 8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0"/>
                <a:gd name="T106" fmla="*/ 0 h 891"/>
                <a:gd name="T107" fmla="*/ 850 w 850"/>
                <a:gd name="T108" fmla="*/ 891 h 8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0" h="891">
                  <a:moveTo>
                    <a:pt x="414" y="75"/>
                  </a:moveTo>
                  <a:cubicBezTo>
                    <a:pt x="434" y="88"/>
                    <a:pt x="446" y="95"/>
                    <a:pt x="468" y="102"/>
                  </a:cubicBezTo>
                  <a:cubicBezTo>
                    <a:pt x="481" y="106"/>
                    <a:pt x="473" y="110"/>
                    <a:pt x="486" y="117"/>
                  </a:cubicBezTo>
                  <a:cubicBezTo>
                    <a:pt x="492" y="120"/>
                    <a:pt x="499" y="119"/>
                    <a:pt x="504" y="123"/>
                  </a:cubicBezTo>
                  <a:cubicBezTo>
                    <a:pt x="507" y="125"/>
                    <a:pt x="510" y="127"/>
                    <a:pt x="513" y="129"/>
                  </a:cubicBezTo>
                  <a:cubicBezTo>
                    <a:pt x="525" y="148"/>
                    <a:pt x="515" y="147"/>
                    <a:pt x="495" y="150"/>
                  </a:cubicBezTo>
                  <a:cubicBezTo>
                    <a:pt x="492" y="151"/>
                    <a:pt x="488" y="151"/>
                    <a:pt x="486" y="153"/>
                  </a:cubicBezTo>
                  <a:cubicBezTo>
                    <a:pt x="483" y="156"/>
                    <a:pt x="486" y="162"/>
                    <a:pt x="483" y="165"/>
                  </a:cubicBezTo>
                  <a:cubicBezTo>
                    <a:pt x="478" y="169"/>
                    <a:pt x="465" y="171"/>
                    <a:pt x="465" y="171"/>
                  </a:cubicBezTo>
                  <a:cubicBezTo>
                    <a:pt x="457" y="183"/>
                    <a:pt x="444" y="184"/>
                    <a:pt x="432" y="192"/>
                  </a:cubicBezTo>
                  <a:cubicBezTo>
                    <a:pt x="427" y="212"/>
                    <a:pt x="413" y="205"/>
                    <a:pt x="396" y="216"/>
                  </a:cubicBezTo>
                  <a:cubicBezTo>
                    <a:pt x="386" y="232"/>
                    <a:pt x="360" y="249"/>
                    <a:pt x="345" y="261"/>
                  </a:cubicBezTo>
                  <a:cubicBezTo>
                    <a:pt x="339" y="265"/>
                    <a:pt x="333" y="269"/>
                    <a:pt x="327" y="273"/>
                  </a:cubicBezTo>
                  <a:cubicBezTo>
                    <a:pt x="324" y="275"/>
                    <a:pt x="318" y="279"/>
                    <a:pt x="318" y="279"/>
                  </a:cubicBezTo>
                  <a:cubicBezTo>
                    <a:pt x="313" y="294"/>
                    <a:pt x="318" y="287"/>
                    <a:pt x="297" y="294"/>
                  </a:cubicBezTo>
                  <a:cubicBezTo>
                    <a:pt x="294" y="295"/>
                    <a:pt x="288" y="297"/>
                    <a:pt x="288" y="297"/>
                  </a:cubicBezTo>
                  <a:cubicBezTo>
                    <a:pt x="285" y="300"/>
                    <a:pt x="283" y="304"/>
                    <a:pt x="279" y="306"/>
                  </a:cubicBezTo>
                  <a:cubicBezTo>
                    <a:pt x="276" y="308"/>
                    <a:pt x="272" y="306"/>
                    <a:pt x="270" y="309"/>
                  </a:cubicBezTo>
                  <a:cubicBezTo>
                    <a:pt x="253" y="333"/>
                    <a:pt x="277" y="324"/>
                    <a:pt x="252" y="330"/>
                  </a:cubicBezTo>
                  <a:cubicBezTo>
                    <a:pt x="242" y="340"/>
                    <a:pt x="231" y="353"/>
                    <a:pt x="219" y="357"/>
                  </a:cubicBezTo>
                  <a:cubicBezTo>
                    <a:pt x="217" y="360"/>
                    <a:pt x="216" y="363"/>
                    <a:pt x="213" y="366"/>
                  </a:cubicBezTo>
                  <a:cubicBezTo>
                    <a:pt x="210" y="369"/>
                    <a:pt x="206" y="369"/>
                    <a:pt x="204" y="372"/>
                  </a:cubicBezTo>
                  <a:cubicBezTo>
                    <a:pt x="202" y="374"/>
                    <a:pt x="203" y="379"/>
                    <a:pt x="201" y="381"/>
                  </a:cubicBezTo>
                  <a:cubicBezTo>
                    <a:pt x="196" y="386"/>
                    <a:pt x="183" y="393"/>
                    <a:pt x="183" y="393"/>
                  </a:cubicBezTo>
                  <a:cubicBezTo>
                    <a:pt x="177" y="410"/>
                    <a:pt x="172" y="412"/>
                    <a:pt x="156" y="423"/>
                  </a:cubicBezTo>
                  <a:cubicBezTo>
                    <a:pt x="153" y="425"/>
                    <a:pt x="147" y="429"/>
                    <a:pt x="147" y="429"/>
                  </a:cubicBezTo>
                  <a:cubicBezTo>
                    <a:pt x="137" y="443"/>
                    <a:pt x="120" y="453"/>
                    <a:pt x="114" y="471"/>
                  </a:cubicBezTo>
                  <a:cubicBezTo>
                    <a:pt x="109" y="487"/>
                    <a:pt x="90" y="521"/>
                    <a:pt x="75" y="531"/>
                  </a:cubicBezTo>
                  <a:cubicBezTo>
                    <a:pt x="67" y="542"/>
                    <a:pt x="64" y="554"/>
                    <a:pt x="60" y="567"/>
                  </a:cubicBezTo>
                  <a:cubicBezTo>
                    <a:pt x="58" y="574"/>
                    <a:pt x="52" y="579"/>
                    <a:pt x="48" y="585"/>
                  </a:cubicBezTo>
                  <a:cubicBezTo>
                    <a:pt x="44" y="590"/>
                    <a:pt x="44" y="597"/>
                    <a:pt x="42" y="603"/>
                  </a:cubicBezTo>
                  <a:cubicBezTo>
                    <a:pt x="31" y="637"/>
                    <a:pt x="12" y="666"/>
                    <a:pt x="6" y="702"/>
                  </a:cubicBezTo>
                  <a:cubicBezTo>
                    <a:pt x="4" y="766"/>
                    <a:pt x="0" y="822"/>
                    <a:pt x="3" y="885"/>
                  </a:cubicBezTo>
                  <a:cubicBezTo>
                    <a:pt x="7" y="867"/>
                    <a:pt x="25" y="864"/>
                    <a:pt x="42" y="858"/>
                  </a:cubicBezTo>
                  <a:cubicBezTo>
                    <a:pt x="49" y="856"/>
                    <a:pt x="60" y="846"/>
                    <a:pt x="60" y="846"/>
                  </a:cubicBezTo>
                  <a:cubicBezTo>
                    <a:pt x="73" y="827"/>
                    <a:pt x="92" y="823"/>
                    <a:pt x="111" y="813"/>
                  </a:cubicBezTo>
                  <a:cubicBezTo>
                    <a:pt x="129" y="803"/>
                    <a:pt x="148" y="791"/>
                    <a:pt x="165" y="780"/>
                  </a:cubicBezTo>
                  <a:cubicBezTo>
                    <a:pt x="172" y="770"/>
                    <a:pt x="179" y="763"/>
                    <a:pt x="189" y="756"/>
                  </a:cubicBezTo>
                  <a:cubicBezTo>
                    <a:pt x="199" y="759"/>
                    <a:pt x="209" y="762"/>
                    <a:pt x="219" y="765"/>
                  </a:cubicBezTo>
                  <a:cubicBezTo>
                    <a:pt x="232" y="785"/>
                    <a:pt x="255" y="788"/>
                    <a:pt x="276" y="795"/>
                  </a:cubicBezTo>
                  <a:cubicBezTo>
                    <a:pt x="284" y="803"/>
                    <a:pt x="293" y="808"/>
                    <a:pt x="303" y="813"/>
                  </a:cubicBezTo>
                  <a:cubicBezTo>
                    <a:pt x="309" y="816"/>
                    <a:pt x="321" y="819"/>
                    <a:pt x="321" y="819"/>
                  </a:cubicBezTo>
                  <a:cubicBezTo>
                    <a:pt x="335" y="840"/>
                    <a:pt x="391" y="858"/>
                    <a:pt x="417" y="867"/>
                  </a:cubicBezTo>
                  <a:cubicBezTo>
                    <a:pt x="433" y="891"/>
                    <a:pt x="426" y="847"/>
                    <a:pt x="423" y="837"/>
                  </a:cubicBezTo>
                  <a:cubicBezTo>
                    <a:pt x="424" y="813"/>
                    <a:pt x="428" y="789"/>
                    <a:pt x="426" y="765"/>
                  </a:cubicBezTo>
                  <a:cubicBezTo>
                    <a:pt x="426" y="762"/>
                    <a:pt x="418" y="765"/>
                    <a:pt x="417" y="762"/>
                  </a:cubicBezTo>
                  <a:cubicBezTo>
                    <a:pt x="413" y="742"/>
                    <a:pt x="427" y="701"/>
                    <a:pt x="429" y="681"/>
                  </a:cubicBezTo>
                  <a:cubicBezTo>
                    <a:pt x="431" y="614"/>
                    <a:pt x="437" y="536"/>
                    <a:pt x="459" y="471"/>
                  </a:cubicBezTo>
                  <a:cubicBezTo>
                    <a:pt x="463" y="459"/>
                    <a:pt x="465" y="432"/>
                    <a:pt x="474" y="423"/>
                  </a:cubicBezTo>
                  <a:cubicBezTo>
                    <a:pt x="487" y="410"/>
                    <a:pt x="508" y="385"/>
                    <a:pt x="519" y="369"/>
                  </a:cubicBezTo>
                  <a:cubicBezTo>
                    <a:pt x="533" y="348"/>
                    <a:pt x="525" y="355"/>
                    <a:pt x="540" y="345"/>
                  </a:cubicBezTo>
                  <a:cubicBezTo>
                    <a:pt x="551" y="328"/>
                    <a:pt x="567" y="325"/>
                    <a:pt x="582" y="315"/>
                  </a:cubicBezTo>
                  <a:cubicBezTo>
                    <a:pt x="592" y="300"/>
                    <a:pt x="609" y="292"/>
                    <a:pt x="624" y="282"/>
                  </a:cubicBezTo>
                  <a:cubicBezTo>
                    <a:pt x="624" y="282"/>
                    <a:pt x="646" y="275"/>
                    <a:pt x="651" y="273"/>
                  </a:cubicBezTo>
                  <a:cubicBezTo>
                    <a:pt x="654" y="272"/>
                    <a:pt x="660" y="270"/>
                    <a:pt x="660" y="270"/>
                  </a:cubicBezTo>
                  <a:cubicBezTo>
                    <a:pt x="677" y="276"/>
                    <a:pt x="680" y="293"/>
                    <a:pt x="684" y="309"/>
                  </a:cubicBezTo>
                  <a:cubicBezTo>
                    <a:pt x="693" y="343"/>
                    <a:pt x="700" y="378"/>
                    <a:pt x="711" y="411"/>
                  </a:cubicBezTo>
                  <a:cubicBezTo>
                    <a:pt x="727" y="387"/>
                    <a:pt x="733" y="352"/>
                    <a:pt x="741" y="324"/>
                  </a:cubicBezTo>
                  <a:cubicBezTo>
                    <a:pt x="745" y="308"/>
                    <a:pt x="745" y="291"/>
                    <a:pt x="759" y="282"/>
                  </a:cubicBezTo>
                  <a:cubicBezTo>
                    <a:pt x="774" y="238"/>
                    <a:pt x="781" y="186"/>
                    <a:pt x="807" y="147"/>
                  </a:cubicBezTo>
                  <a:cubicBezTo>
                    <a:pt x="812" y="124"/>
                    <a:pt x="818" y="89"/>
                    <a:pt x="831" y="69"/>
                  </a:cubicBezTo>
                  <a:cubicBezTo>
                    <a:pt x="834" y="57"/>
                    <a:pt x="838" y="50"/>
                    <a:pt x="843" y="39"/>
                  </a:cubicBezTo>
                  <a:cubicBezTo>
                    <a:pt x="846" y="33"/>
                    <a:pt x="849" y="21"/>
                    <a:pt x="849" y="21"/>
                  </a:cubicBezTo>
                  <a:cubicBezTo>
                    <a:pt x="848" y="16"/>
                    <a:pt x="850" y="10"/>
                    <a:pt x="846" y="6"/>
                  </a:cubicBezTo>
                  <a:cubicBezTo>
                    <a:pt x="840" y="0"/>
                    <a:pt x="830" y="11"/>
                    <a:pt x="822" y="12"/>
                  </a:cubicBezTo>
                  <a:cubicBezTo>
                    <a:pt x="808" y="13"/>
                    <a:pt x="794" y="14"/>
                    <a:pt x="780" y="15"/>
                  </a:cubicBezTo>
                  <a:cubicBezTo>
                    <a:pt x="735" y="30"/>
                    <a:pt x="682" y="28"/>
                    <a:pt x="636" y="30"/>
                  </a:cubicBezTo>
                  <a:cubicBezTo>
                    <a:pt x="579" y="49"/>
                    <a:pt x="519" y="51"/>
                    <a:pt x="459" y="54"/>
                  </a:cubicBezTo>
                  <a:cubicBezTo>
                    <a:pt x="447" y="58"/>
                    <a:pt x="432" y="55"/>
                    <a:pt x="420" y="60"/>
                  </a:cubicBezTo>
                  <a:cubicBezTo>
                    <a:pt x="415" y="62"/>
                    <a:pt x="418" y="71"/>
                    <a:pt x="414" y="75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632" y="1488"/>
              <a:ext cx="576" cy="622"/>
              <a:chOff x="432" y="480"/>
              <a:chExt cx="866" cy="888"/>
            </a:xfrm>
          </p:grpSpPr>
          <p:sp>
            <p:nvSpPr>
              <p:cNvPr id="36900" name="Freeform 25"/>
              <p:cNvSpPr>
                <a:spLocks/>
              </p:cNvSpPr>
              <p:nvPr/>
            </p:nvSpPr>
            <p:spPr bwMode="auto">
              <a:xfrm>
                <a:off x="829" y="480"/>
                <a:ext cx="469" cy="428"/>
              </a:xfrm>
              <a:custGeom>
                <a:avLst/>
                <a:gdLst>
                  <a:gd name="T0" fmla="*/ 281 w 469"/>
                  <a:gd name="T1" fmla="*/ 263 h 428"/>
                  <a:gd name="T2" fmla="*/ 321 w 469"/>
                  <a:gd name="T3" fmla="*/ 428 h 428"/>
                  <a:gd name="T4" fmla="*/ 469 w 469"/>
                  <a:gd name="T5" fmla="*/ 0 h 428"/>
                  <a:gd name="T6" fmla="*/ 0 w 469"/>
                  <a:gd name="T7" fmla="*/ 71 h 428"/>
                  <a:gd name="T8" fmla="*/ 145 w 469"/>
                  <a:gd name="T9" fmla="*/ 138 h 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"/>
                  <a:gd name="T16" fmla="*/ 0 h 428"/>
                  <a:gd name="T17" fmla="*/ 469 w 469"/>
                  <a:gd name="T18" fmla="*/ 428 h 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" h="428">
                    <a:moveTo>
                      <a:pt x="281" y="263"/>
                    </a:moveTo>
                    <a:lnTo>
                      <a:pt x="321" y="428"/>
                    </a:lnTo>
                    <a:lnTo>
                      <a:pt x="469" y="0"/>
                    </a:lnTo>
                    <a:lnTo>
                      <a:pt x="0" y="71"/>
                    </a:lnTo>
                    <a:lnTo>
                      <a:pt x="145" y="13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01" name="Freeform 26"/>
              <p:cNvSpPr>
                <a:spLocks/>
              </p:cNvSpPr>
              <p:nvPr/>
            </p:nvSpPr>
            <p:spPr bwMode="auto">
              <a:xfrm>
                <a:off x="438" y="1234"/>
                <a:ext cx="432" cy="134"/>
              </a:xfrm>
              <a:custGeom>
                <a:avLst/>
                <a:gdLst>
                  <a:gd name="T0" fmla="*/ 0 w 432"/>
                  <a:gd name="T1" fmla="*/ 133 h 134"/>
                  <a:gd name="T2" fmla="*/ 189 w 432"/>
                  <a:gd name="T3" fmla="*/ 0 h 134"/>
                  <a:gd name="T4" fmla="*/ 432 w 432"/>
                  <a:gd name="T5" fmla="*/ 134 h 13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34"/>
                  <a:gd name="T11" fmla="*/ 432 w 432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34">
                    <a:moveTo>
                      <a:pt x="0" y="133"/>
                    </a:moveTo>
                    <a:lnTo>
                      <a:pt x="189" y="0"/>
                    </a:lnTo>
                    <a:lnTo>
                      <a:pt x="432" y="13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02" name="Freeform 27"/>
              <p:cNvSpPr>
                <a:spLocks/>
              </p:cNvSpPr>
              <p:nvPr/>
            </p:nvSpPr>
            <p:spPr bwMode="auto">
              <a:xfrm>
                <a:off x="432" y="611"/>
                <a:ext cx="539" cy="756"/>
              </a:xfrm>
              <a:custGeom>
                <a:avLst/>
                <a:gdLst>
                  <a:gd name="T0" fmla="*/ 539 w 539"/>
                  <a:gd name="T1" fmla="*/ 0 h 756"/>
                  <a:gd name="T2" fmla="*/ 266 w 539"/>
                  <a:gd name="T3" fmla="*/ 196 h 756"/>
                  <a:gd name="T4" fmla="*/ 88 w 539"/>
                  <a:gd name="T5" fmla="*/ 404 h 756"/>
                  <a:gd name="T6" fmla="*/ 6 w 539"/>
                  <a:gd name="T7" fmla="*/ 756 h 7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756"/>
                  <a:gd name="T14" fmla="*/ 539 w 539"/>
                  <a:gd name="T15" fmla="*/ 756 h 7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756">
                    <a:moveTo>
                      <a:pt x="539" y="0"/>
                    </a:moveTo>
                    <a:cubicBezTo>
                      <a:pt x="494" y="34"/>
                      <a:pt x="341" y="129"/>
                      <a:pt x="266" y="196"/>
                    </a:cubicBezTo>
                    <a:cubicBezTo>
                      <a:pt x="191" y="263"/>
                      <a:pt x="131" y="311"/>
                      <a:pt x="88" y="404"/>
                    </a:cubicBezTo>
                    <a:cubicBezTo>
                      <a:pt x="0" y="532"/>
                      <a:pt x="23" y="683"/>
                      <a:pt x="6" y="75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03" name="Freeform 28"/>
              <p:cNvSpPr>
                <a:spLocks/>
              </p:cNvSpPr>
              <p:nvPr/>
            </p:nvSpPr>
            <p:spPr bwMode="auto">
              <a:xfrm>
                <a:off x="867" y="743"/>
                <a:ext cx="243" cy="624"/>
              </a:xfrm>
              <a:custGeom>
                <a:avLst/>
                <a:gdLst>
                  <a:gd name="T0" fmla="*/ 243 w 243"/>
                  <a:gd name="T1" fmla="*/ 0 h 624"/>
                  <a:gd name="T2" fmla="*/ 140 w 243"/>
                  <a:gd name="T3" fmla="*/ 64 h 624"/>
                  <a:gd name="T4" fmla="*/ 57 w 243"/>
                  <a:gd name="T5" fmla="*/ 165 h 624"/>
                  <a:gd name="T6" fmla="*/ 9 w 243"/>
                  <a:gd name="T7" fmla="*/ 367 h 624"/>
                  <a:gd name="T8" fmla="*/ 3 w 243"/>
                  <a:gd name="T9" fmla="*/ 624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624"/>
                  <a:gd name="T17" fmla="*/ 243 w 243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624">
                    <a:moveTo>
                      <a:pt x="243" y="0"/>
                    </a:moveTo>
                    <a:cubicBezTo>
                      <a:pt x="226" y="11"/>
                      <a:pt x="171" y="37"/>
                      <a:pt x="140" y="64"/>
                    </a:cubicBezTo>
                    <a:cubicBezTo>
                      <a:pt x="109" y="91"/>
                      <a:pt x="79" y="114"/>
                      <a:pt x="57" y="165"/>
                    </a:cubicBezTo>
                    <a:cubicBezTo>
                      <a:pt x="20" y="226"/>
                      <a:pt x="18" y="291"/>
                      <a:pt x="9" y="367"/>
                    </a:cubicBezTo>
                    <a:cubicBezTo>
                      <a:pt x="0" y="443"/>
                      <a:pt x="4" y="571"/>
                      <a:pt x="3" y="624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879" name="Text Box 29"/>
          <p:cNvSpPr txBox="1">
            <a:spLocks noChangeArrowheads="1"/>
          </p:cNvSpPr>
          <p:nvPr/>
        </p:nvSpPr>
        <p:spPr bwMode="auto">
          <a:xfrm>
            <a:off x="6324600" y="4267200"/>
            <a:ext cx="2462242" cy="1200329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Absorbing  </a:t>
            </a:r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dust and BC </a:t>
            </a:r>
            <a:endParaRPr kumimoji="1" lang="en-US" altLang="ja-JP" sz="12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accumulated 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on foothills of </a:t>
            </a:r>
            <a:endParaRPr kumimoji="1" lang="en-US" altLang="ja-JP" sz="12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Himalayas 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accentuate </a:t>
            </a:r>
            <a:endParaRPr kumimoji="1" lang="en-US" altLang="ja-JP" sz="12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kumimoji="1" lang="en-US" altLang="ja-JP" sz="1200" b="1" dirty="0" smtClean="0">
                <a:solidFill>
                  <a:schemeClr val="accent2"/>
                </a:solidFill>
              </a:rPr>
              <a:t>atmospheric </a:t>
            </a:r>
            <a:r>
              <a:rPr kumimoji="1" lang="en-US" altLang="ja-JP" sz="1200" b="1" dirty="0">
                <a:solidFill>
                  <a:schemeClr val="accent2"/>
                </a:solidFill>
              </a:rPr>
              <a:t>heating by </a:t>
            </a:r>
            <a:endParaRPr kumimoji="1" lang="en-US" altLang="ja-JP" sz="1200" b="1" dirty="0" smtClean="0">
              <a:solidFill>
                <a:schemeClr val="accent2"/>
              </a:solidFill>
            </a:endParaRPr>
          </a:p>
          <a:p>
            <a:r>
              <a:rPr kumimoji="1" lang="en-US" altLang="ja-JP" sz="1200" b="1" dirty="0" smtClean="0">
                <a:solidFill>
                  <a:schemeClr val="accent2"/>
                </a:solidFill>
              </a:rPr>
              <a:t>sensible </a:t>
            </a:r>
            <a:r>
              <a:rPr kumimoji="1" lang="en-US" altLang="ja-JP" sz="1200" b="1" dirty="0">
                <a:solidFill>
                  <a:schemeClr val="accent2"/>
                </a:solidFill>
              </a:rPr>
              <a:t>heat flux over Tibetan Plateau</a:t>
            </a:r>
            <a:endParaRPr kumimoji="1" lang="en-US" altLang="ja-JP" dirty="0"/>
          </a:p>
        </p:txBody>
      </p:sp>
      <p:sp>
        <p:nvSpPr>
          <p:cNvPr id="36880" name="Text Box 30"/>
          <p:cNvSpPr txBox="1">
            <a:spLocks noChangeArrowheads="1"/>
          </p:cNvSpPr>
          <p:nvPr/>
        </p:nvSpPr>
        <p:spPr bwMode="auto">
          <a:xfrm>
            <a:off x="2771775" y="2879725"/>
            <a:ext cx="1373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b="1">
                <a:solidFill>
                  <a:schemeClr val="bg1"/>
                </a:solidFill>
                <a:latin typeface="Tahoma" pitchFamily="34" charset="0"/>
              </a:rPr>
              <a:t>Somali Jet</a:t>
            </a:r>
          </a:p>
        </p:txBody>
      </p:sp>
      <p:sp>
        <p:nvSpPr>
          <p:cNvPr id="36881" name="Text Box 31"/>
          <p:cNvSpPr txBox="1">
            <a:spLocks noChangeArrowheads="1"/>
          </p:cNvSpPr>
          <p:nvPr/>
        </p:nvSpPr>
        <p:spPr bwMode="auto">
          <a:xfrm>
            <a:off x="4875293" y="3370263"/>
            <a:ext cx="115236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 smtClean="0"/>
              <a:t>May -June  </a:t>
            </a:r>
            <a:endParaRPr kumimoji="1" lang="en-US" altLang="ja-JP" sz="1600" b="1" dirty="0"/>
          </a:p>
        </p:txBody>
      </p:sp>
      <p:sp>
        <p:nvSpPr>
          <p:cNvPr id="36882" name="Text Box 32"/>
          <p:cNvSpPr txBox="1">
            <a:spLocks noChangeArrowheads="1"/>
          </p:cNvSpPr>
          <p:nvPr/>
        </p:nvSpPr>
        <p:spPr bwMode="auto">
          <a:xfrm>
            <a:off x="5122340" y="6415088"/>
            <a:ext cx="105990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Tahoma" pitchFamily="34" charset="0"/>
              </a:rPr>
              <a:t>May-June</a:t>
            </a:r>
            <a:endParaRPr kumimoji="1" lang="en-US" altLang="ja-JP" sz="1400" b="1" dirty="0">
              <a:latin typeface="Tahoma" pitchFamily="34" charset="0"/>
            </a:endParaRPr>
          </a:p>
        </p:txBody>
      </p:sp>
      <p:sp>
        <p:nvSpPr>
          <p:cNvPr id="36883" name="Text Box 33"/>
          <p:cNvSpPr txBox="1">
            <a:spLocks noChangeArrowheads="1"/>
          </p:cNvSpPr>
          <p:nvPr/>
        </p:nvSpPr>
        <p:spPr bwMode="auto">
          <a:xfrm>
            <a:off x="762000" y="1676400"/>
            <a:ext cx="2303463" cy="6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Dust transport from Middle East and </a:t>
            </a:r>
            <a:r>
              <a:rPr kumimoji="1" lang="en-US" altLang="ja-JP" sz="1200" b="1" dirty="0" err="1">
                <a:solidFill>
                  <a:schemeClr val="accent2"/>
                </a:solidFill>
                <a:latin typeface="Tahoma" pitchFamily="34" charset="0"/>
              </a:rPr>
              <a:t>Thar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 desert into </a:t>
            </a:r>
            <a:endParaRPr kumimoji="1" lang="en-US" altLang="ja-JP" sz="12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algn="r"/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IG 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plains</a:t>
            </a:r>
            <a:r>
              <a:rPr kumimoji="1" lang="en-US" altLang="ja-JP" sz="1200" b="1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6884" name="Text Box 34"/>
          <p:cNvSpPr txBox="1">
            <a:spLocks noChangeArrowheads="1"/>
          </p:cNvSpPr>
          <p:nvPr/>
        </p:nvSpPr>
        <p:spPr bwMode="auto">
          <a:xfrm>
            <a:off x="6324600" y="5715000"/>
            <a:ext cx="2368550" cy="6683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Increased convection over </a:t>
            </a:r>
            <a:endParaRPr kumimoji="1" lang="en-US" altLang="ja-JP" sz="12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Bay 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of  Bengal, eastern TP</a:t>
            </a:r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,</a:t>
            </a:r>
          </a:p>
          <a:p>
            <a:r>
              <a:rPr kumimoji="1" lang="en-US" altLang="ja-JP" sz="1200" b="1" dirty="0" smtClean="0">
                <a:solidFill>
                  <a:schemeClr val="accent2"/>
                </a:solidFill>
                <a:latin typeface="Tahoma" pitchFamily="34" charset="0"/>
              </a:rPr>
              <a:t>NE </a:t>
            </a:r>
            <a:r>
              <a:rPr kumimoji="1" lang="en-US" altLang="ja-JP" sz="1200" b="1" dirty="0">
                <a:solidFill>
                  <a:schemeClr val="accent2"/>
                </a:solidFill>
                <a:latin typeface="Tahoma" pitchFamily="34" charset="0"/>
              </a:rPr>
              <a:t>and central India</a:t>
            </a:r>
          </a:p>
        </p:txBody>
      </p:sp>
      <p:sp>
        <p:nvSpPr>
          <p:cNvPr id="36885" name="Freeform 35"/>
          <p:cNvSpPr>
            <a:spLocks/>
          </p:cNvSpPr>
          <p:nvPr/>
        </p:nvSpPr>
        <p:spPr bwMode="auto">
          <a:xfrm>
            <a:off x="4343400" y="1828800"/>
            <a:ext cx="152400" cy="228600"/>
          </a:xfrm>
          <a:custGeom>
            <a:avLst/>
            <a:gdLst>
              <a:gd name="T0" fmla="*/ 0 w 159"/>
              <a:gd name="T1" fmla="*/ 228600 h 182"/>
              <a:gd name="T2" fmla="*/ 107351 w 159"/>
              <a:gd name="T3" fmla="*/ 118068 h 182"/>
              <a:gd name="T4" fmla="*/ 152400 w 159"/>
              <a:gd name="T5" fmla="*/ 0 h 182"/>
              <a:gd name="T6" fmla="*/ 0 60000 65536"/>
              <a:gd name="T7" fmla="*/ 0 60000 65536"/>
              <a:gd name="T8" fmla="*/ 0 60000 65536"/>
              <a:gd name="T9" fmla="*/ 0 w 159"/>
              <a:gd name="T10" fmla="*/ 0 h 182"/>
              <a:gd name="T11" fmla="*/ 159 w 159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182">
                <a:moveTo>
                  <a:pt x="0" y="182"/>
                </a:moveTo>
                <a:cubicBezTo>
                  <a:pt x="47" y="166"/>
                  <a:pt x="72" y="121"/>
                  <a:pt x="112" y="94"/>
                </a:cubicBezTo>
                <a:cubicBezTo>
                  <a:pt x="133" y="62"/>
                  <a:pt x="159" y="38"/>
                  <a:pt x="159" y="0"/>
                </a:cubicBezTo>
              </a:path>
            </a:pathLst>
          </a:custGeom>
          <a:solidFill>
            <a:schemeClr val="accent2"/>
          </a:solidFill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Freeform 36"/>
          <p:cNvSpPr>
            <a:spLocks/>
          </p:cNvSpPr>
          <p:nvPr/>
        </p:nvSpPr>
        <p:spPr bwMode="auto">
          <a:xfrm>
            <a:off x="4538663" y="1828800"/>
            <a:ext cx="261937" cy="228600"/>
          </a:xfrm>
          <a:custGeom>
            <a:avLst/>
            <a:gdLst>
              <a:gd name="T0" fmla="*/ 0 w 152"/>
              <a:gd name="T1" fmla="*/ 228600 h 194"/>
              <a:gd name="T2" fmla="*/ 222302 w 152"/>
              <a:gd name="T3" fmla="*/ 90733 h 194"/>
              <a:gd name="T4" fmla="*/ 261937 w 152"/>
              <a:gd name="T5" fmla="*/ 0 h 194"/>
              <a:gd name="T6" fmla="*/ 0 60000 65536"/>
              <a:gd name="T7" fmla="*/ 0 60000 65536"/>
              <a:gd name="T8" fmla="*/ 0 60000 65536"/>
              <a:gd name="T9" fmla="*/ 0 w 152"/>
              <a:gd name="T10" fmla="*/ 0 h 194"/>
              <a:gd name="T11" fmla="*/ 152 w 15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4">
                <a:moveTo>
                  <a:pt x="0" y="194"/>
                </a:moveTo>
                <a:cubicBezTo>
                  <a:pt x="64" y="177"/>
                  <a:pt x="94" y="127"/>
                  <a:pt x="129" y="77"/>
                </a:cubicBezTo>
                <a:cubicBezTo>
                  <a:pt x="136" y="56"/>
                  <a:pt x="152" y="24"/>
                  <a:pt x="15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AutoShape 37"/>
          <p:cNvSpPr>
            <a:spLocks noChangeArrowheads="1"/>
          </p:cNvSpPr>
          <p:nvPr/>
        </p:nvSpPr>
        <p:spPr bwMode="auto">
          <a:xfrm>
            <a:off x="3505200" y="1752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38"/>
          <p:cNvSpPr>
            <a:spLocks noChangeArrowheads="1"/>
          </p:cNvSpPr>
          <p:nvPr/>
        </p:nvSpPr>
        <p:spPr bwMode="auto">
          <a:xfrm>
            <a:off x="3352800" y="5029200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Text Box 39"/>
          <p:cNvSpPr txBox="1">
            <a:spLocks noChangeArrowheads="1"/>
          </p:cNvSpPr>
          <p:nvPr/>
        </p:nvSpPr>
        <p:spPr bwMode="auto">
          <a:xfrm>
            <a:off x="228600" y="4495800"/>
            <a:ext cx="2362200" cy="658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ahoma" pitchFamily="34" charset="0"/>
              </a:rPr>
              <a:t>Increase dust and moisture transport from low level </a:t>
            </a:r>
            <a:endParaRPr lang="en-US" sz="1200" b="1" dirty="0" smtClean="0">
              <a:latin typeface="Tahoma" pitchFamily="34" charset="0"/>
            </a:endParaRPr>
          </a:p>
          <a:p>
            <a:r>
              <a:rPr lang="en-US" sz="1200" b="1" dirty="0" smtClean="0">
                <a:latin typeface="Tahoma" pitchFamily="34" charset="0"/>
              </a:rPr>
              <a:t>monsoon </a:t>
            </a:r>
            <a:r>
              <a:rPr lang="en-US" sz="1200" b="1" dirty="0" err="1">
                <a:latin typeface="Tahoma" pitchFamily="34" charset="0"/>
              </a:rPr>
              <a:t>westerlies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36890" name="Freeform 40"/>
          <p:cNvSpPr>
            <a:spLocks/>
          </p:cNvSpPr>
          <p:nvPr/>
        </p:nvSpPr>
        <p:spPr bwMode="auto">
          <a:xfrm>
            <a:off x="4419600" y="4724400"/>
            <a:ext cx="152400" cy="344488"/>
          </a:xfrm>
          <a:custGeom>
            <a:avLst/>
            <a:gdLst>
              <a:gd name="T0" fmla="*/ 0 w 152"/>
              <a:gd name="T1" fmla="*/ 344488 h 194"/>
              <a:gd name="T2" fmla="*/ 129339 w 152"/>
              <a:gd name="T3" fmla="*/ 136730 h 194"/>
              <a:gd name="T4" fmla="*/ 152400 w 152"/>
              <a:gd name="T5" fmla="*/ 0 h 194"/>
              <a:gd name="T6" fmla="*/ 0 60000 65536"/>
              <a:gd name="T7" fmla="*/ 0 60000 65536"/>
              <a:gd name="T8" fmla="*/ 0 60000 65536"/>
              <a:gd name="T9" fmla="*/ 0 w 152"/>
              <a:gd name="T10" fmla="*/ 0 h 194"/>
              <a:gd name="T11" fmla="*/ 152 w 15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4">
                <a:moveTo>
                  <a:pt x="0" y="194"/>
                </a:moveTo>
                <a:cubicBezTo>
                  <a:pt x="64" y="177"/>
                  <a:pt x="94" y="127"/>
                  <a:pt x="129" y="77"/>
                </a:cubicBezTo>
                <a:cubicBezTo>
                  <a:pt x="136" y="56"/>
                  <a:pt x="152" y="24"/>
                  <a:pt x="15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AutoShape 42"/>
          <p:cNvSpPr>
            <a:spLocks noChangeArrowheads="1"/>
          </p:cNvSpPr>
          <p:nvPr/>
        </p:nvSpPr>
        <p:spPr bwMode="auto">
          <a:xfrm>
            <a:off x="3276600" y="21336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Freeform 36"/>
          <p:cNvSpPr>
            <a:spLocks/>
          </p:cNvSpPr>
          <p:nvPr/>
        </p:nvSpPr>
        <p:spPr bwMode="auto">
          <a:xfrm>
            <a:off x="4648200" y="4724400"/>
            <a:ext cx="338138" cy="496888"/>
          </a:xfrm>
          <a:custGeom>
            <a:avLst/>
            <a:gdLst>
              <a:gd name="T0" fmla="*/ 0 w 152"/>
              <a:gd name="T1" fmla="*/ 496888 h 194"/>
              <a:gd name="T2" fmla="*/ 286972 w 152"/>
              <a:gd name="T3" fmla="*/ 197218 h 194"/>
              <a:gd name="T4" fmla="*/ 338138 w 152"/>
              <a:gd name="T5" fmla="*/ 0 h 194"/>
              <a:gd name="T6" fmla="*/ 0 60000 65536"/>
              <a:gd name="T7" fmla="*/ 0 60000 65536"/>
              <a:gd name="T8" fmla="*/ 0 60000 65536"/>
              <a:gd name="T9" fmla="*/ 0 w 152"/>
              <a:gd name="T10" fmla="*/ 0 h 194"/>
              <a:gd name="T11" fmla="*/ 152 w 15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4">
                <a:moveTo>
                  <a:pt x="0" y="194"/>
                </a:moveTo>
                <a:cubicBezTo>
                  <a:pt x="64" y="177"/>
                  <a:pt x="94" y="127"/>
                  <a:pt x="129" y="77"/>
                </a:cubicBezTo>
                <a:cubicBezTo>
                  <a:pt x="136" y="56"/>
                  <a:pt x="152" y="24"/>
                  <a:pt x="152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893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385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3531"/>
            <a:ext cx="609600" cy="9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5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69682"/>
            <a:ext cx="685800" cy="14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6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72000"/>
            <a:ext cx="158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7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158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217">
            <a:off x="4052369" y="1904311"/>
            <a:ext cx="385763" cy="60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05400"/>
            <a:ext cx="3857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j02938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133600"/>
            <a:ext cx="38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mod08_clim_sd_am.eps"/>
          <p:cNvPicPr>
            <a:picLocks noChangeAspect="1"/>
          </p:cNvPicPr>
          <p:nvPr/>
        </p:nvPicPr>
        <p:blipFill>
          <a:blip r:embed="rId2" cstate="print"/>
          <a:srcRect b="27437"/>
          <a:stretch>
            <a:fillRect/>
          </a:stretch>
        </p:blipFill>
        <p:spPr>
          <a:xfrm>
            <a:off x="-32" y="4116580"/>
            <a:ext cx="7142620" cy="225352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2999184" y="4125362"/>
            <a:ext cx="1357322" cy="21041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>
            <a:off x="-71469" y="582598"/>
            <a:ext cx="5000660" cy="2989278"/>
            <a:chOff x="-71469" y="582598"/>
            <a:chExt cx="5000660" cy="2989278"/>
          </a:xfrm>
        </p:grpSpPr>
        <p:pic>
          <p:nvPicPr>
            <p:cNvPr id="4" name="그림 3" descr="mod08_m3_c5_am.eps"/>
            <p:cNvPicPr>
              <a:picLocks noChangeAspect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>
            <a:xfrm>
              <a:off x="-71469" y="582598"/>
              <a:ext cx="5000660" cy="2989278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995339" y="1737589"/>
              <a:ext cx="1266834" cy="572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43504" y="386977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[70~90E, 20~30N]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71370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April-May mean aerosol optical depth(AOD) from 2000 to 2009 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854" y="3857628"/>
            <a:ext cx="521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Area mean monthly AOD anomaly over IGP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107154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dusts in IGP are coated with black carbon produced from local emissions and become a strong absorber of solar radiation and an efficient source of atmosphere heating( Lau and Kim, 2006).</a:t>
            </a:r>
            <a:endParaRPr lang="ko-KR" alt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29454" y="4226960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 High AOD : 2004</a:t>
            </a:r>
          </a:p>
          <a:p>
            <a:endParaRPr lang="en-US" altLang="ko-KR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 Low  AOD : 2005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7260" y="4286256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April to May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직사각형 17"/>
          <p:cNvSpPr/>
          <p:nvPr/>
        </p:nvSpPr>
        <p:spPr>
          <a:xfrm>
            <a:off x="6929422" y="5500702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 Nino3 Index</a:t>
            </a:r>
          </a:p>
          <a:p>
            <a:r>
              <a:rPr lang="en-US" altLang="ko-KR" b="1" dirty="0" smtClean="0"/>
              <a:t>   DJF 2004: 0.29</a:t>
            </a:r>
          </a:p>
          <a:p>
            <a:r>
              <a:rPr lang="en-US" altLang="ko-KR" b="1" dirty="0" smtClean="0"/>
              <a:t>   DJF 2005: 0.27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we_2004-200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136000" cy="523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Snow Water Equivalent(mm) change (2004 minus 2005)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erra_aqua_igp-aod_2004-200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9296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470025"/>
          </a:xfrm>
        </p:spPr>
        <p:txBody>
          <a:bodyPr wrap="none"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fvGCM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Experimental Set-up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643866" cy="4643470"/>
          </a:xfrm>
          <a:noFill/>
        </p:spPr>
        <p:txBody>
          <a:bodyPr>
            <a:noAutofit/>
          </a:bodyPr>
          <a:lstStyle/>
          <a:p>
            <a:pPr algn="l" latinLnBrk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sets of 8 year simulations (2000-2007), coupled to mixed layer ocean, and interactive land surface model, with same CO2 forcing, for:</a:t>
            </a:r>
          </a:p>
          <a:p>
            <a:pPr algn="l" latinLnBrk="0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latinLnBrk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Control (dirty) with prescribed seasonally varying aerosol loading (dust, BC, OC, sulfate, and sea salt), and computed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forcing, i.e., all aerosol (AA)</a:t>
            </a:r>
          </a:p>
          <a:p>
            <a:pPr algn="l" latinLnBrk="0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latinLnBrk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Anomaly (clean world):  with aerosol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forcing  disabled, i.e., no aerosol (NA). </a:t>
            </a:r>
          </a:p>
          <a:p>
            <a:pPr algn="l" latinLnBrk="0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latinLnBrk="0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821</Words>
  <Application>Microsoft Office PowerPoint</Application>
  <PresentationFormat>On-screen Show (4:3)</PresentationFormat>
  <Paragraphs>169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테마</vt:lpstr>
      <vt:lpstr>Custom Design</vt:lpstr>
      <vt:lpstr>1_Custom Design</vt:lpstr>
      <vt:lpstr>Slide 1</vt:lpstr>
      <vt:lpstr>Annual cycle of monsoon rainfall, aerosol, snow, and land-sea contrast</vt:lpstr>
      <vt:lpstr>Seasonal to interannual variation of snowpack</vt:lpstr>
      <vt:lpstr>Possible major causes of accelerated snowmelt and glacier retreat</vt:lpstr>
      <vt:lpstr>Slide 5</vt:lpstr>
      <vt:lpstr>Slide 6</vt:lpstr>
      <vt:lpstr>Slide 7</vt:lpstr>
      <vt:lpstr>Slide 8</vt:lpstr>
      <vt:lpstr>NASA fvGCM Experimental Set-up</vt:lpstr>
      <vt:lpstr>Slide 10</vt:lpstr>
      <vt:lpstr>Slide 11</vt:lpstr>
      <vt:lpstr>Slide 12</vt:lpstr>
      <vt:lpstr>Slide 13</vt:lpstr>
      <vt:lpstr>Slide 14</vt:lpstr>
      <vt:lpstr>Summary</vt:lpstr>
    </vt:vector>
  </TitlesOfParts>
  <Company>디씨 컴갤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snoopy</dc:creator>
  <cp:lastModifiedBy>km</cp:lastModifiedBy>
  <cp:revision>215</cp:revision>
  <dcterms:created xsi:type="dcterms:W3CDTF">2009-11-09T14:44:26Z</dcterms:created>
  <dcterms:modified xsi:type="dcterms:W3CDTF">2010-04-29T14:25:27Z</dcterms:modified>
</cp:coreProperties>
</file>