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6"/>
  </p:notesMasterIdLst>
  <p:sldIdLst>
    <p:sldId id="256" r:id="rId2"/>
    <p:sldId id="267" r:id="rId3"/>
    <p:sldId id="277" r:id="rId4"/>
    <p:sldId id="260" r:id="rId5"/>
    <p:sldId id="270" r:id="rId6"/>
    <p:sldId id="264" r:id="rId7"/>
    <p:sldId id="266" r:id="rId8"/>
    <p:sldId id="280" r:id="rId9"/>
    <p:sldId id="275" r:id="rId10"/>
    <p:sldId id="276" r:id="rId11"/>
    <p:sldId id="278" r:id="rId12"/>
    <p:sldId id="257" r:id="rId13"/>
    <p:sldId id="272" r:id="rId14"/>
    <p:sldId id="27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689" autoAdjust="0"/>
    <p:restoredTop sz="90842" autoAdjust="0"/>
  </p:normalViewPr>
  <p:slideViewPr>
    <p:cSldViewPr snapToGrid="0" snapToObjects="1">
      <p:cViewPr varScale="1">
        <p:scale>
          <a:sx n="133" d="100"/>
          <a:sy n="133" d="100"/>
        </p:scale>
        <p:origin x="-132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EDC2D-C430-1041-B052-578D91B2E7E6}" type="datetimeFigureOut">
              <a:rPr lang="en-US" smtClean="0"/>
              <a:pPr/>
              <a:t>5/31/13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0FAE4C-458E-BA41-8332-DB0DEDE7C9B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3449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cs typeface="ＭＳ Ｐゴシック" charset="-128"/>
              </a:rPr>
              <a:t>GOCART model was used as a </a:t>
            </a:r>
            <a:r>
              <a:rPr lang="en-US" dirty="0" err="1" smtClean="0">
                <a:ea typeface="ＭＳ Ｐゴシック" charset="-128"/>
                <a:cs typeface="ＭＳ Ｐゴシック" charset="-128"/>
              </a:rPr>
              <a:t>testbed</a:t>
            </a:r>
            <a:r>
              <a:rPr lang="en-US" dirty="0" smtClean="0">
                <a:ea typeface="ＭＳ Ｐゴシック" charset="-128"/>
                <a:cs typeface="ＭＳ Ｐゴシック" charset="-128"/>
              </a:rPr>
              <a:t> to test the performance of several biomass burning emission inventories. The method was also developed to use snapshots of satellite-measured aerosol optical depth to constrain </a:t>
            </a:r>
            <a:r>
              <a:rPr lang="en-US" dirty="0" err="1" smtClean="0">
                <a:ea typeface="ＭＳ Ｐゴシック" charset="-128"/>
                <a:cs typeface="ＭＳ Ｐゴシック" charset="-128"/>
              </a:rPr>
              <a:t>bimoass</a:t>
            </a:r>
            <a:r>
              <a:rPr lang="en-US" dirty="0" smtClean="0">
                <a:ea typeface="ＭＳ Ｐゴシック" charset="-128"/>
                <a:cs typeface="ＭＳ Ｐゴシック" charset="-128"/>
              </a:rPr>
              <a:t> burning emissions in the GOCART model. Ralph Kahn will provide additional insight into the method in his update later today. In a few words, if smoke emissions, aerosol processes and transport in the model resemble those happening in reality, a snapshot of AOD taken from the satellite should resemble total column AOD simulated by the model at the same time. This work discovered consistent regional performance of different biomass burning emission inventories in over- or underestimating MODIS AOD, and quantified the relationships between emission amounts and simulated AOD. </a:t>
            </a:r>
          </a:p>
        </p:txBody>
      </p:sp>
      <p:sp>
        <p:nvSpPr>
          <p:cNvPr id="4" name="Slide Number Placeholder 3"/>
          <p:cNvSpPr>
            <a:spLocks noGrp="1"/>
          </p:cNvSpPr>
          <p:nvPr>
            <p:ph type="sldNum" sz="quarter" idx="5"/>
          </p:nvPr>
        </p:nvSpPr>
        <p:spPr/>
        <p:txBody>
          <a:bodyPr/>
          <a:lstStyle/>
          <a:p>
            <a:pPr>
              <a:defRPr/>
            </a:pPr>
            <a:fld id="{C5F08ABC-330E-994C-BBA0-7E34CC7A97C3}" type="slidenum">
              <a:rPr lang="en-US" smtClean="0"/>
              <a:pPr>
                <a:defRPr/>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53308F-3D5A-814D-8880-C182DE875420}"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cs typeface="ＭＳ Ｐゴシック" charset="-128"/>
              </a:rPr>
              <a:t>GOCART model was used as a </a:t>
            </a:r>
            <a:r>
              <a:rPr lang="en-US" dirty="0" err="1" smtClean="0">
                <a:ea typeface="ＭＳ Ｐゴシック" charset="-128"/>
                <a:cs typeface="ＭＳ Ｐゴシック" charset="-128"/>
              </a:rPr>
              <a:t>testbed</a:t>
            </a:r>
            <a:r>
              <a:rPr lang="en-US" dirty="0" smtClean="0">
                <a:ea typeface="ＭＳ Ｐゴシック" charset="-128"/>
                <a:cs typeface="ＭＳ Ｐゴシック" charset="-128"/>
              </a:rPr>
              <a:t> to test the performance of several biomass burning emission inventories. The method was also developed to use snapshots of satellite-measured aerosol optical depth to constrain </a:t>
            </a:r>
            <a:r>
              <a:rPr lang="en-US" dirty="0" err="1" smtClean="0">
                <a:ea typeface="ＭＳ Ｐゴシック" charset="-128"/>
                <a:cs typeface="ＭＳ Ｐゴシック" charset="-128"/>
              </a:rPr>
              <a:t>bimoass</a:t>
            </a:r>
            <a:r>
              <a:rPr lang="en-US" dirty="0" smtClean="0">
                <a:ea typeface="ＭＳ Ｐゴシック" charset="-128"/>
                <a:cs typeface="ＭＳ Ｐゴシック" charset="-128"/>
              </a:rPr>
              <a:t> burning emissions in the GOCART model. Ralph Kahn will provide additional insight into the method in his update later today. In a few words, if smoke emissions, aerosol processes and transport in the model resemble those happening in reality, a snapshot of AOD taken from the satellite should resemble total column AOD simulated by the model at the same time. This work discovered consistent regional performance of different biomass burning emission inventories in over- or underestimating MODIS AOD, and quantified the relationships between emission amounts and simulated AOD. </a:t>
            </a:r>
          </a:p>
        </p:txBody>
      </p:sp>
      <p:sp>
        <p:nvSpPr>
          <p:cNvPr id="4" name="Slide Number Placeholder 3"/>
          <p:cNvSpPr>
            <a:spLocks noGrp="1"/>
          </p:cNvSpPr>
          <p:nvPr>
            <p:ph type="sldNum" sz="quarter" idx="5"/>
          </p:nvPr>
        </p:nvSpPr>
        <p:spPr/>
        <p:txBody>
          <a:bodyPr/>
          <a:lstStyle/>
          <a:p>
            <a:pPr>
              <a:defRPr/>
            </a:pPr>
            <a:fld id="{C5F08ABC-330E-994C-BBA0-7E34CC7A97C3}"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According to  recent multi-model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studies organized</a:t>
            </a:r>
            <a:r>
              <a:rPr lang="en-US" sz="1200" kern="1200" baseline="0" dirty="0" smtClean="0">
                <a:solidFill>
                  <a:schemeClr val="tx1"/>
                </a:solidFill>
                <a:latin typeface="+mn-lt"/>
                <a:ea typeface="+mn-ea"/>
                <a:cs typeface="+mn-cs"/>
              </a:rPr>
              <a:t> by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Aerocom</a:t>
            </a:r>
            <a:r>
              <a:rPr lang="en-US" sz="1200" kern="1200" dirty="0" smtClean="0">
                <a:solidFill>
                  <a:schemeClr val="tx1"/>
                </a:solidFill>
                <a:latin typeface="+mn-lt"/>
                <a:ea typeface="+mn-ea"/>
                <a:cs typeface="+mn-cs"/>
              </a:rPr>
              <a:t> phase II activity,</a:t>
            </a:r>
            <a:r>
              <a:rPr lang="en-US" sz="1200" kern="1200" baseline="0" dirty="0" smtClean="0">
                <a:solidFill>
                  <a:schemeClr val="tx1"/>
                </a:solidFill>
                <a:latin typeface="+mn-lt"/>
                <a:ea typeface="+mn-ea"/>
                <a:cs typeface="+mn-cs"/>
              </a:rPr>
              <a:t> the nitrate contribution is about ¼ to 1/3 to that of sulfate and its contribution is </a:t>
            </a:r>
            <a:r>
              <a:rPr lang="en-US" sz="1200" kern="1200" baseline="0" dirty="0" err="1" smtClean="0">
                <a:solidFill>
                  <a:schemeClr val="tx1"/>
                </a:solidFill>
                <a:latin typeface="+mn-lt"/>
                <a:ea typeface="+mn-ea"/>
                <a:cs typeface="+mn-cs"/>
              </a:rPr>
              <a:t>comparible</a:t>
            </a:r>
            <a:r>
              <a:rPr lang="en-US" sz="1200" kern="1200" baseline="0" dirty="0" smtClean="0">
                <a:solidFill>
                  <a:schemeClr val="tx1"/>
                </a:solidFill>
                <a:latin typeface="+mn-lt"/>
                <a:ea typeface="+mn-ea"/>
                <a:cs typeface="+mn-cs"/>
              </a:rPr>
              <a:t> or even larger than some other major aerosol components for the present day aerosol loading, AOD, and RF. Most of all, nitrate study becomes more important for climate study. According to the CMIP future emission projection shown in the upper panel, future SO2 emission will drop dramatically, while </a:t>
            </a:r>
            <a:r>
              <a:rPr lang="en-US" sz="1200" kern="1200" baseline="0" dirty="0" err="1" smtClean="0">
                <a:solidFill>
                  <a:schemeClr val="tx1"/>
                </a:solidFill>
                <a:latin typeface="+mn-lt"/>
                <a:ea typeface="+mn-ea"/>
                <a:cs typeface="+mn-cs"/>
              </a:rPr>
              <a:t>NOx</a:t>
            </a:r>
            <a:r>
              <a:rPr lang="en-US" sz="1200" kern="1200" baseline="0" dirty="0" smtClean="0">
                <a:solidFill>
                  <a:schemeClr val="tx1"/>
                </a:solidFill>
                <a:latin typeface="+mn-lt"/>
                <a:ea typeface="+mn-ea"/>
                <a:cs typeface="+mn-cs"/>
              </a:rPr>
              <a:t>, precursors of nitrate, doesn’t drop as deep as that of SO2. In the meanwhile, NH3 will even increase due to future population growth. So in relative to sulfate, nitrate will become more important in the future. </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An example using the CMIP emissions for aerosol </a:t>
            </a:r>
            <a:r>
              <a:rPr lang="en-GB" baseline="0" dirty="0" err="1" smtClean="0"/>
              <a:t>radiative</a:t>
            </a:r>
            <a:r>
              <a:rPr lang="en-GB" baseline="0" dirty="0" smtClean="0"/>
              <a:t> forcing changed over 1950 to 2090 was performed by Nicolas et all using Hadley model shown in the bottom panel. To highlight the impact of nitrate, the simulation was performed by with and without nitrate. </a:t>
            </a:r>
            <a:r>
              <a:rPr lang="en-US" sz="1200" kern="1200" baseline="0" dirty="0" smtClean="0">
                <a:solidFill>
                  <a:schemeClr val="tx1"/>
                </a:solidFill>
                <a:latin typeface="+mn-lt"/>
                <a:ea typeface="+mn-ea"/>
                <a:cs typeface="+mn-cs"/>
              </a:rPr>
              <a:t>The clear sky direct + 1st indirect forcing peak in the early 21st century before decreasing. The addition of nitrate slows down the rate of decrease: the forcing is 2 to 4 times stronger in 2090 with nitrate included, depending on scenario. So for climate study, we do care about nitrate.</a:t>
            </a:r>
          </a:p>
          <a:p>
            <a:r>
              <a:rPr lang="en-GB" baseline="0" dirty="0" smtClean="0"/>
              <a:t> </a:t>
            </a:r>
          </a:p>
        </p:txBody>
      </p:sp>
      <p:sp>
        <p:nvSpPr>
          <p:cNvPr id="4" name="Slide Number Placeholder 3"/>
          <p:cNvSpPr>
            <a:spLocks noGrp="1"/>
          </p:cNvSpPr>
          <p:nvPr>
            <p:ph type="sldNum" sz="quarter" idx="10"/>
          </p:nvPr>
        </p:nvSpPr>
        <p:spPr/>
        <p:txBody>
          <a:bodyPr/>
          <a:lstStyle/>
          <a:p>
            <a:fld id="{E8642F48-E25D-FC4B-8E30-16F401C9C622}"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also compare our</a:t>
            </a:r>
            <a:r>
              <a:rPr lang="en-US" baseline="0" dirty="0" smtClean="0"/>
              <a:t> model simulation with aircraft measurements.  Here we show model-aircraft comparison for INTEX-B Anchorage, Alaska campaign during May, 2006. The left top panel shows the aircraft flight tracks for this campaign for totally 5 flights. The left bottom two plots show the comparison for so4 and no3. The model results are comparable with measurements but the model seems overestimate both so4 and no3 at high altitudes.  </a:t>
            </a:r>
            <a:endParaRPr lang="en-US" dirty="0" smtClean="0"/>
          </a:p>
          <a:p>
            <a:r>
              <a:rPr lang="en-US" baseline="0" dirty="0" smtClean="0"/>
              <a:t>The NH3 vertical profiles compared between the model simulation and TES retrieval is shown in the right column over two NA stations, 2 EU stations and 1 over China and 1 over India. The dot-dash blue line is the used a priori data provided by GEOS-CHEM model. The TES data is shown in black line and GMI profile is in red line. The m</a:t>
            </a:r>
            <a:r>
              <a:rPr lang="en-US" dirty="0" smtClean="0"/>
              <a:t>odel vertical profiles are</a:t>
            </a:r>
            <a:r>
              <a:rPr lang="en-US" baseline="0" dirty="0" smtClean="0"/>
              <a:t> reprocessed using the a priori and TES averaging kernel. The a priori provided by GEOS-CHEM are for three regimes: polluted, moderated polluted, and unpolluted. The largest NH3 concentration occurs near surface and the concentration decrease rapidly as altitude increases. GMI results are more close to TES estimates than to a priori in most cases but generally and GMI results are lower than TES estimates. </a:t>
            </a:r>
          </a:p>
        </p:txBody>
      </p:sp>
      <p:sp>
        <p:nvSpPr>
          <p:cNvPr id="4" name="Slide Number Placeholder 3"/>
          <p:cNvSpPr>
            <a:spLocks noGrp="1"/>
          </p:cNvSpPr>
          <p:nvPr>
            <p:ph type="sldNum" sz="quarter" idx="10"/>
          </p:nvPr>
        </p:nvSpPr>
        <p:spPr/>
        <p:txBody>
          <a:bodyPr/>
          <a:lstStyle/>
          <a:p>
            <a:fld id="{E8642F48-E25D-FC4B-8E30-16F401C9C62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bwMode="auto">
          <a:xfrm>
            <a:off x="1338263" y="914400"/>
            <a:ext cx="4179887" cy="3135313"/>
          </a:xfrm>
          <a:solidFill>
            <a:srgbClr val="FFFFFF"/>
          </a:solidFill>
          <a:ln>
            <a:solidFill>
              <a:srgbClr val="000000"/>
            </a:solidFill>
            <a:miter lim="800000"/>
            <a:headEnd/>
            <a:tailEnd/>
          </a:ln>
        </p:spPr>
      </p:sp>
      <p:sp>
        <p:nvSpPr>
          <p:cNvPr id="15363" name="Rectangle 2"/>
          <p:cNvSpPr>
            <a:spLocks noGrp="1" noChangeArrowheads="1"/>
          </p:cNvSpPr>
          <p:nvPr>
            <p:ph type="body" idx="1"/>
          </p:nvPr>
        </p:nvSpPr>
        <p:spPr bwMode="auto">
          <a:xfrm>
            <a:off x="1045657" y="4353462"/>
            <a:ext cx="4771397" cy="3477739"/>
          </a:xfrm>
          <a:noFill/>
        </p:spPr>
        <p:txBody>
          <a:bodyPr wrap="none" numCol="1" anchor="ctr" anchorCtr="0" compatLnSpc="1">
            <a:prstTxWarp prst="textNoShape">
              <a:avLst/>
            </a:prstTxWarp>
          </a:bodyPr>
          <a:lstStyle/>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u="sng" dirty="0" smtClean="0">
                <a:solidFill>
                  <a:srgbClr val="000000"/>
                </a:solidFill>
                <a:latin typeface="Arial" charset="0"/>
              </a:rPr>
              <a:t>Motivation:</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dirty="0" smtClean="0">
                <a:solidFill>
                  <a:srgbClr val="000000"/>
                </a:solidFill>
                <a:latin typeface="Arial" charset="0"/>
              </a:rPr>
              <a:t>It is important to know where aerosols are and how they change over time to assess their effects in the present time and in the future. </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US" sz="1200" dirty="0" smtClean="0">
              <a:solidFill>
                <a:srgbClr val="000000"/>
              </a:solidFill>
              <a:latin typeface="Arial" charset="0"/>
            </a:endParaRP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u="sng" dirty="0" smtClean="0">
                <a:solidFill>
                  <a:srgbClr val="000000"/>
                </a:solidFill>
                <a:latin typeface="Arial" charset="0"/>
              </a:rPr>
              <a:t>Emission:</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dirty="0" smtClean="0">
                <a:solidFill>
                  <a:srgbClr val="000000"/>
                </a:solidFill>
                <a:latin typeface="Arial" charset="0"/>
              </a:rPr>
              <a:t>It has changed a lot. For example, fossil fuel SO</a:t>
            </a:r>
            <a:r>
              <a:rPr lang="en-US" sz="1200" baseline="-25000" dirty="0" smtClean="0">
                <a:solidFill>
                  <a:srgbClr val="000000"/>
                </a:solidFill>
                <a:latin typeface="Arial" charset="0"/>
              </a:rPr>
              <a:t>2</a:t>
            </a:r>
            <a:r>
              <a:rPr lang="en-US" sz="1200" dirty="0" smtClean="0">
                <a:solidFill>
                  <a:srgbClr val="000000"/>
                </a:solidFill>
                <a:latin typeface="Arial" charset="0"/>
              </a:rPr>
              <a:t> emissions in USA and Europe have decreased by a factor of more than 2 and 4, respectively, in the last three decades, but have increased by the same magnitude in East Asia and South Asia respectively. In addition, aerosols are generated from natural sources, such as deserts, volcanic eruptions, and wild fires.</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US" sz="1200" dirty="0" smtClean="0">
              <a:solidFill>
                <a:srgbClr val="000000"/>
              </a:solidFill>
              <a:latin typeface="Arial" charset="0"/>
            </a:endParaRP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u="sng" dirty="0" smtClean="0">
                <a:solidFill>
                  <a:srgbClr val="000000"/>
                </a:solidFill>
                <a:latin typeface="Arial" charset="0"/>
              </a:rPr>
              <a:t>AOD:</a:t>
            </a:r>
          </a:p>
          <a:p>
            <a:pPr>
              <a:lnSpc>
                <a:spcPts val="14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200" dirty="0" smtClean="0">
                <a:solidFill>
                  <a:srgbClr val="000000"/>
                </a:solidFill>
                <a:latin typeface="Arial" charset="0"/>
              </a:rPr>
              <a:t>Having incorporated those emission changes and utilizing GOCART with the reanalysis meteorological fields from MERRA, this work concludes that the aerosol trends over polluted regions are controlled by emissions, but over remote regions they are also controlled by climate </a:t>
            </a:r>
            <a:r>
              <a:rPr lang="en-US" sz="1200" dirty="0" err="1" smtClean="0">
                <a:solidFill>
                  <a:srgbClr val="000000"/>
                </a:solidFill>
                <a:latin typeface="Arial" charset="0"/>
              </a:rPr>
              <a:t>variabilities</a:t>
            </a:r>
            <a:r>
              <a:rPr lang="en-US" sz="1200" dirty="0" smtClean="0">
                <a:solidFill>
                  <a:srgbClr val="000000"/>
                </a:solidFill>
                <a:latin typeface="Arial" charset="0"/>
              </a:rPr>
              <a:t>.</a:t>
            </a:r>
          </a:p>
          <a:p>
            <a:endParaRPr lang="en-US" dirty="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bwMode="auto">
          <a:xfrm>
            <a:off x="1338263" y="914400"/>
            <a:ext cx="4179887" cy="3135313"/>
          </a:xfrm>
          <a:solidFill>
            <a:srgbClr val="FFFFFF"/>
          </a:solidFill>
          <a:ln>
            <a:solidFill>
              <a:srgbClr val="000000"/>
            </a:solidFill>
            <a:miter lim="800000"/>
            <a:headEnd/>
            <a:tailEnd/>
          </a:ln>
        </p:spPr>
      </p:sp>
      <p:sp>
        <p:nvSpPr>
          <p:cNvPr id="15363" name="Rectangle 2"/>
          <p:cNvSpPr>
            <a:spLocks noGrp="1" noChangeArrowheads="1"/>
          </p:cNvSpPr>
          <p:nvPr>
            <p:ph type="body" idx="1"/>
          </p:nvPr>
        </p:nvSpPr>
        <p:spPr bwMode="auto">
          <a:xfrm>
            <a:off x="1045657" y="4353462"/>
            <a:ext cx="4771397" cy="3477739"/>
          </a:xfrm>
          <a:noFill/>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Arial" charset="0"/>
              </a:rPr>
              <a:t>The model suggests that the increase of Asia pollution does contribute to the stratospheric aerosol, but they are mostly confined in the lower stratosphere with organized seasonal cycles and is much less than volcanic aerosols.</a:t>
            </a:r>
          </a:p>
          <a:p>
            <a:endParaRPr lang="en-US" dirty="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B0A534-AA97-3E4D-B493-489EBDD6AC15}"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0A534-AA97-3E4D-B493-489EBDD6AC15}"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0A534-AA97-3E4D-B493-489EBDD6AC15}"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0A534-AA97-3E4D-B493-489EBDD6AC15}"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B0A534-AA97-3E4D-B493-489EBDD6AC15}" type="datetimeFigureOut">
              <a:rPr lang="en-US" smtClean="0"/>
              <a:pPr/>
              <a:t>5/31/13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B0A534-AA97-3E4D-B493-489EBDD6AC15}"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B0A534-AA97-3E4D-B493-489EBDD6AC15}" type="datetimeFigureOut">
              <a:rPr lang="en-US" smtClean="0"/>
              <a:pPr/>
              <a:t>5/31/13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B0A534-AA97-3E4D-B493-489EBDD6AC15}" type="datetimeFigureOut">
              <a:rPr lang="en-US" smtClean="0"/>
              <a:pPr/>
              <a:t>5/31/13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0A534-AA97-3E4D-B493-489EBDD6AC15}" type="datetimeFigureOut">
              <a:rPr lang="en-US" smtClean="0"/>
              <a:pPr/>
              <a:t>5/31/13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0A534-AA97-3E4D-B493-489EBDD6AC15}"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0A534-AA97-3E4D-B493-489EBDD6AC15}" type="datetimeFigureOut">
              <a:rPr lang="en-US" smtClean="0"/>
              <a:pPr/>
              <a:t>5/31/13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E48C2-BD42-FB48-9E80-CE846A8042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0A534-AA97-3E4D-B493-489EBDD6AC15}" type="datetimeFigureOut">
              <a:rPr lang="en-US" smtClean="0"/>
              <a:pPr/>
              <a:t>5/31/13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E48C2-BD42-FB48-9E80-CE846A8042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em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5" Type="http://schemas.openxmlformats.org/officeDocument/2006/relationships/image" Target="../media/image46.gif"/><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solidFill>
            <a:schemeClr val="bg2">
              <a:lumMod val="90000"/>
            </a:schemeClr>
          </a:solidFill>
        </p:spPr>
        <p:txBody>
          <a:bodyPr>
            <a:normAutofit fontScale="62500" lnSpcReduction="20000"/>
          </a:bodyPr>
          <a:lstStyle/>
          <a:p>
            <a:r>
              <a:rPr lang="en-US" dirty="0" err="1" smtClean="0">
                <a:solidFill>
                  <a:srgbClr val="800000"/>
                </a:solidFill>
                <a:latin typeface="Times New Roman"/>
                <a:cs typeface="Times New Roman"/>
              </a:rPr>
              <a:t>Aerocenter</a:t>
            </a:r>
            <a:r>
              <a:rPr lang="en-US" dirty="0" smtClean="0">
                <a:solidFill>
                  <a:srgbClr val="800000"/>
                </a:solidFill>
                <a:latin typeface="Times New Roman"/>
                <a:cs typeface="Times New Roman"/>
              </a:rPr>
              <a:t> Annual Update</a:t>
            </a:r>
          </a:p>
          <a:p>
            <a:endParaRPr lang="en-US" dirty="0" smtClean="0">
              <a:solidFill>
                <a:srgbClr val="800000"/>
              </a:solidFill>
              <a:latin typeface="Times New Roman"/>
              <a:cs typeface="Times New Roman"/>
            </a:endParaRPr>
          </a:p>
          <a:p>
            <a:r>
              <a:rPr lang="en-US" dirty="0" smtClean="0">
                <a:solidFill>
                  <a:srgbClr val="800000"/>
                </a:solidFill>
                <a:latin typeface="Times New Roman"/>
                <a:cs typeface="Times New Roman"/>
              </a:rPr>
              <a:t>May 31, 2013</a:t>
            </a:r>
          </a:p>
          <a:p>
            <a:endParaRPr lang="en-US" dirty="0" smtClean="0">
              <a:solidFill>
                <a:srgbClr val="800000"/>
              </a:solidFill>
              <a:latin typeface="Times New Roman"/>
              <a:cs typeface="Times New Roman"/>
            </a:endParaRPr>
          </a:p>
          <a:p>
            <a:r>
              <a:rPr lang="en-US" dirty="0" smtClean="0">
                <a:solidFill>
                  <a:srgbClr val="800000"/>
                </a:solidFill>
                <a:latin typeface="Times New Roman"/>
                <a:cs typeface="Times New Roman"/>
              </a:rPr>
              <a:t>Dongchul Kim, GOCART group, and many collaborators</a:t>
            </a:r>
          </a:p>
        </p:txBody>
      </p:sp>
      <p:sp>
        <p:nvSpPr>
          <p:cNvPr id="4" name="Rectangle 3"/>
          <p:cNvSpPr/>
          <p:nvPr/>
        </p:nvSpPr>
        <p:spPr>
          <a:xfrm>
            <a:off x="828703" y="1575963"/>
            <a:ext cx="7902181" cy="1200329"/>
          </a:xfrm>
          <a:prstGeom prst="rect">
            <a:avLst/>
          </a:prstGeom>
          <a:solidFill>
            <a:schemeClr val="bg2">
              <a:lumMod val="90000"/>
            </a:schemeClr>
          </a:solidFill>
        </p:spPr>
        <p:txBody>
          <a:bodyPr wrap="square">
            <a:spAutoFit/>
          </a:bodyPr>
          <a:lstStyle/>
          <a:p>
            <a:pPr algn="ctr"/>
            <a:r>
              <a:rPr lang="en-US" sz="3600" b="1" dirty="0" smtClean="0">
                <a:solidFill>
                  <a:srgbClr val="800000"/>
                </a:solidFill>
                <a:latin typeface="Times New Roman"/>
                <a:cs typeface="Times New Roman"/>
              </a:rPr>
              <a:t>Update on GOCART Model Development and Applications</a:t>
            </a:r>
          </a:p>
        </p:txBody>
      </p:sp>
      <p:pic>
        <p:nvPicPr>
          <p:cNvPr id="5" name="Picture 475" descr="3dmeatball"/>
          <p:cNvPicPr>
            <a:picLocks noChangeAspect="1" noChangeArrowheads="1"/>
          </p:cNvPicPr>
          <p:nvPr/>
        </p:nvPicPr>
        <p:blipFill>
          <a:blip r:embed="rId2"/>
          <a:srcRect/>
          <a:stretch>
            <a:fillRect/>
          </a:stretch>
        </p:blipFill>
        <p:spPr bwMode="auto">
          <a:xfrm>
            <a:off x="0" y="0"/>
            <a:ext cx="7461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40" name="Picture 475" descr="3dmeatball"/>
          <p:cNvPicPr>
            <a:picLocks noChangeAspect="1" noChangeArrowheads="1"/>
          </p:cNvPicPr>
          <p:nvPr/>
        </p:nvPicPr>
        <p:blipFill>
          <a:blip r:embed="rId3"/>
          <a:srcRect/>
          <a:stretch>
            <a:fillRect/>
          </a:stretch>
        </p:blipFill>
        <p:spPr bwMode="auto">
          <a:xfrm>
            <a:off x="0" y="0"/>
            <a:ext cx="746125" cy="631825"/>
          </a:xfrm>
          <a:prstGeom prst="rect">
            <a:avLst/>
          </a:prstGeom>
          <a:noFill/>
          <a:ln w="9525">
            <a:noFill/>
            <a:miter lim="800000"/>
            <a:headEnd/>
            <a:tailEnd/>
          </a:ln>
        </p:spPr>
      </p:pic>
      <p:grpSp>
        <p:nvGrpSpPr>
          <p:cNvPr id="2" name="Group 91"/>
          <p:cNvGrpSpPr>
            <a:grpSpLocks noChangeAspect="1"/>
          </p:cNvGrpSpPr>
          <p:nvPr/>
        </p:nvGrpSpPr>
        <p:grpSpPr bwMode="auto">
          <a:xfrm>
            <a:off x="2018744" y="723220"/>
            <a:ext cx="3749249" cy="3827164"/>
            <a:chOff x="0" y="716280"/>
            <a:chExt cx="6015955" cy="6141720"/>
          </a:xfrm>
        </p:grpSpPr>
        <p:pic>
          <p:nvPicPr>
            <p:cNvPr id="14365" name="Picture 92"/>
            <p:cNvPicPr>
              <a:picLocks noChangeArrowheads="1"/>
            </p:cNvPicPr>
            <p:nvPr/>
          </p:nvPicPr>
          <p:blipFill>
            <a:blip r:embed="rId4"/>
            <a:srcRect r="23869"/>
            <a:stretch>
              <a:fillRect/>
            </a:stretch>
          </p:blipFill>
          <p:spPr bwMode="auto">
            <a:xfrm>
              <a:off x="1143000" y="716280"/>
              <a:ext cx="4872955" cy="2331720"/>
            </a:xfrm>
            <a:prstGeom prst="rect">
              <a:avLst/>
            </a:prstGeom>
            <a:noFill/>
            <a:ln w="9525">
              <a:noFill/>
              <a:miter lim="800000"/>
              <a:headEnd/>
              <a:tailEnd/>
            </a:ln>
          </p:spPr>
        </p:pic>
        <p:pic>
          <p:nvPicPr>
            <p:cNvPr id="14366" name="Picture 93" descr="g5e522m0c_strat_ext_2.5S_2000-2009.png"/>
            <p:cNvPicPr>
              <a:picLocks noChangeAspect="1"/>
            </p:cNvPicPr>
            <p:nvPr/>
          </p:nvPicPr>
          <p:blipFill>
            <a:blip r:embed="rId5"/>
            <a:srcRect t="3670"/>
            <a:stretch>
              <a:fillRect/>
            </a:stretch>
          </p:blipFill>
          <p:spPr bwMode="auto">
            <a:xfrm>
              <a:off x="0" y="2539760"/>
              <a:ext cx="5943600" cy="4318240"/>
            </a:xfrm>
            <a:prstGeom prst="rect">
              <a:avLst/>
            </a:prstGeom>
            <a:noFill/>
            <a:ln w="9525">
              <a:noFill/>
              <a:miter lim="800000"/>
              <a:headEnd/>
              <a:tailEnd/>
            </a:ln>
          </p:spPr>
        </p:pic>
        <p:cxnSp>
          <p:nvCxnSpPr>
            <p:cNvPr id="95" name="Straight Connector 94"/>
            <p:cNvCxnSpPr/>
            <p:nvPr/>
          </p:nvCxnSpPr>
          <p:spPr>
            <a:xfrm>
              <a:off x="5944514" y="990172"/>
              <a:ext cx="0" cy="5486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1982496" y="838339"/>
              <a:ext cx="0" cy="5638594"/>
            </a:xfrm>
            <a:prstGeom prst="line">
              <a:avLst/>
            </a:prstGeom>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2056916" y="990173"/>
              <a:ext cx="1878310" cy="345738"/>
            </a:xfrm>
            <a:prstGeom prst="rect">
              <a:avLst/>
            </a:prstGeom>
            <a:noFill/>
          </p:spPr>
          <p:txBody>
            <a:bodyPr wrap="square">
              <a:spAutoFit/>
            </a:bodyPr>
            <a:lstStyle/>
            <a:p>
              <a:pPr>
                <a:defRPr/>
              </a:pPr>
              <a:r>
                <a:rPr lang="en-US" sz="800" dirty="0">
                  <a:solidFill>
                    <a:srgbClr val="FFFFFF"/>
                  </a:solidFill>
                  <a:latin typeface="+mn-lt"/>
                  <a:ea typeface="ＭＳ Ｐゴシック" charset="0"/>
                  <a:cs typeface="ＭＳ Ｐゴシック" charset="0"/>
                </a:rPr>
                <a:t>SCIAMACHY</a:t>
              </a:r>
            </a:p>
          </p:txBody>
        </p:sp>
        <p:sp>
          <p:nvSpPr>
            <p:cNvPr id="98" name="TextBox 97"/>
            <p:cNvSpPr txBox="1"/>
            <p:nvPr/>
          </p:nvSpPr>
          <p:spPr>
            <a:xfrm>
              <a:off x="303626" y="2818099"/>
              <a:ext cx="2080729" cy="345738"/>
            </a:xfrm>
            <a:prstGeom prst="rect">
              <a:avLst/>
            </a:prstGeom>
            <a:noFill/>
          </p:spPr>
          <p:txBody>
            <a:bodyPr wrap="square">
              <a:spAutoFit/>
            </a:bodyPr>
            <a:lstStyle/>
            <a:p>
              <a:pPr>
                <a:defRPr/>
              </a:pPr>
              <a:r>
                <a:rPr lang="en-US" sz="800" dirty="0">
                  <a:solidFill>
                    <a:schemeClr val="bg1"/>
                  </a:solidFill>
                  <a:latin typeface="+mn-lt"/>
                  <a:ea typeface="ＭＳ Ｐゴシック" charset="0"/>
                  <a:cs typeface="ＭＳ Ｐゴシック" charset="0"/>
                </a:rPr>
                <a:t>GOCART total</a:t>
              </a:r>
            </a:p>
          </p:txBody>
        </p:sp>
        <p:sp>
          <p:nvSpPr>
            <p:cNvPr id="99" name="TextBox 98"/>
            <p:cNvSpPr txBox="1"/>
            <p:nvPr/>
          </p:nvSpPr>
          <p:spPr>
            <a:xfrm>
              <a:off x="303626" y="4187558"/>
              <a:ext cx="2080729" cy="345738"/>
            </a:xfrm>
            <a:prstGeom prst="rect">
              <a:avLst/>
            </a:prstGeom>
            <a:noFill/>
          </p:spPr>
          <p:txBody>
            <a:bodyPr wrap="square">
              <a:spAutoFit/>
            </a:bodyPr>
            <a:lstStyle/>
            <a:p>
              <a:pPr>
                <a:defRPr/>
              </a:pPr>
              <a:r>
                <a:rPr lang="en-US" sz="800" dirty="0">
                  <a:solidFill>
                    <a:srgbClr val="FFFFFF"/>
                  </a:solidFill>
                  <a:latin typeface="+mn-lt"/>
                  <a:ea typeface="ＭＳ Ｐゴシック" charset="0"/>
                  <a:cs typeface="ＭＳ Ｐゴシック" charset="0"/>
                </a:rPr>
                <a:t>GOCART Volcanic</a:t>
              </a:r>
            </a:p>
          </p:txBody>
        </p:sp>
        <p:sp>
          <p:nvSpPr>
            <p:cNvPr id="100" name="TextBox 99"/>
            <p:cNvSpPr txBox="1"/>
            <p:nvPr/>
          </p:nvSpPr>
          <p:spPr>
            <a:xfrm>
              <a:off x="303626" y="5562969"/>
              <a:ext cx="2211704" cy="345738"/>
            </a:xfrm>
            <a:prstGeom prst="rect">
              <a:avLst/>
            </a:prstGeom>
            <a:noFill/>
          </p:spPr>
          <p:txBody>
            <a:bodyPr wrap="square">
              <a:spAutoFit/>
            </a:bodyPr>
            <a:lstStyle/>
            <a:p>
              <a:pPr>
                <a:defRPr/>
              </a:pPr>
              <a:r>
                <a:rPr lang="en-US" sz="800" dirty="0">
                  <a:solidFill>
                    <a:srgbClr val="FFFFFF"/>
                  </a:solidFill>
                  <a:latin typeface="+mn-lt"/>
                  <a:ea typeface="ＭＳ Ｐゴシック" charset="0"/>
                  <a:cs typeface="ＭＳ Ｐゴシック" charset="0"/>
                </a:rPr>
                <a:t>GOCART FF+BB</a:t>
              </a:r>
            </a:p>
          </p:txBody>
        </p:sp>
        <p:cxnSp>
          <p:nvCxnSpPr>
            <p:cNvPr id="101" name="Straight Arrow Connector 100"/>
            <p:cNvCxnSpPr/>
            <p:nvPr/>
          </p:nvCxnSpPr>
          <p:spPr>
            <a:xfrm>
              <a:off x="2134310"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2589748"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3199977"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3962017"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4724058"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5334285"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789724"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4191224" y="2285201"/>
              <a:ext cx="0" cy="6877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821236" y="2116656"/>
              <a:ext cx="1068704" cy="493911"/>
            </a:xfrm>
            <a:prstGeom prst="rect">
              <a:avLst/>
            </a:prstGeom>
            <a:solidFill>
              <a:schemeClr val="bg1"/>
            </a:solidFill>
            <a:ln>
              <a:solidFill>
                <a:srgbClr val="800000"/>
              </a:solidFill>
            </a:ln>
          </p:spPr>
          <p:txBody>
            <a:bodyPr wrap="square">
              <a:spAutoFit/>
            </a:bodyPr>
            <a:lstStyle/>
            <a:p>
              <a:pPr>
                <a:defRPr/>
              </a:pPr>
              <a:r>
                <a:rPr lang="en-US" sz="1400" b="1" dirty="0" smtClean="0">
                  <a:latin typeface="+mn-lt"/>
                  <a:ea typeface="ＭＳ Ｐゴシック" charset="0"/>
                  <a:cs typeface="ＭＳ Ｐゴシック" charset="0"/>
                </a:rPr>
                <a:t>16 km</a:t>
              </a:r>
              <a:endParaRPr lang="en-US" sz="1400" b="1" dirty="0">
                <a:latin typeface="+mn-lt"/>
                <a:ea typeface="ＭＳ Ｐゴシック" charset="0"/>
                <a:cs typeface="ＭＳ Ｐゴシック" charset="0"/>
              </a:endParaRPr>
            </a:p>
          </p:txBody>
        </p:sp>
        <p:sp>
          <p:nvSpPr>
            <p:cNvPr id="111" name="TextBox 110"/>
            <p:cNvSpPr txBox="1"/>
            <p:nvPr/>
          </p:nvSpPr>
          <p:spPr>
            <a:xfrm>
              <a:off x="821236" y="1430780"/>
              <a:ext cx="1084648" cy="493911"/>
            </a:xfrm>
            <a:prstGeom prst="rect">
              <a:avLst/>
            </a:prstGeom>
            <a:solidFill>
              <a:schemeClr val="bg1"/>
            </a:solidFill>
            <a:ln>
              <a:solidFill>
                <a:srgbClr val="800000"/>
              </a:solidFill>
            </a:ln>
          </p:spPr>
          <p:txBody>
            <a:bodyPr wrap="square">
              <a:spAutoFit/>
            </a:bodyPr>
            <a:lstStyle/>
            <a:p>
              <a:pPr>
                <a:defRPr/>
              </a:pPr>
              <a:r>
                <a:rPr lang="en-US" sz="1400" b="1" dirty="0" smtClean="0">
                  <a:latin typeface="+mn-lt"/>
                  <a:ea typeface="ＭＳ Ｐゴシック" charset="0"/>
                  <a:cs typeface="ＭＳ Ｐゴシック" charset="0"/>
                </a:rPr>
                <a:t>20 km</a:t>
              </a:r>
              <a:endParaRPr lang="en-US" sz="1400" b="1" dirty="0">
                <a:latin typeface="+mn-lt"/>
                <a:ea typeface="ＭＳ Ｐゴシック" charset="0"/>
                <a:cs typeface="ＭＳ Ｐゴシック" charset="0"/>
              </a:endParaRPr>
            </a:p>
          </p:txBody>
        </p:sp>
        <p:sp>
          <p:nvSpPr>
            <p:cNvPr id="112" name="TextBox 111"/>
            <p:cNvSpPr txBox="1"/>
            <p:nvPr/>
          </p:nvSpPr>
          <p:spPr>
            <a:xfrm>
              <a:off x="821236" y="760934"/>
              <a:ext cx="1084647" cy="493911"/>
            </a:xfrm>
            <a:prstGeom prst="rect">
              <a:avLst/>
            </a:prstGeom>
            <a:solidFill>
              <a:schemeClr val="bg1"/>
            </a:solidFill>
            <a:ln>
              <a:solidFill>
                <a:srgbClr val="800000"/>
              </a:solidFill>
            </a:ln>
          </p:spPr>
          <p:txBody>
            <a:bodyPr wrap="square">
              <a:spAutoFit/>
            </a:bodyPr>
            <a:lstStyle/>
            <a:p>
              <a:pPr>
                <a:defRPr/>
              </a:pPr>
              <a:r>
                <a:rPr lang="en-US" sz="1400" b="1" dirty="0" smtClean="0">
                  <a:latin typeface="+mn-lt"/>
                  <a:ea typeface="ＭＳ Ｐゴシック" charset="0"/>
                  <a:cs typeface="ＭＳ Ｐゴシック" charset="0"/>
                </a:rPr>
                <a:t>25 km</a:t>
              </a:r>
              <a:endParaRPr lang="en-US" sz="1400" b="1" dirty="0">
                <a:latin typeface="+mn-lt"/>
                <a:ea typeface="ＭＳ Ｐゴシック" charset="0"/>
                <a:cs typeface="ＭＳ Ｐゴシック" charset="0"/>
              </a:endParaRPr>
            </a:p>
          </p:txBody>
        </p:sp>
      </p:grpSp>
      <p:sp>
        <p:nvSpPr>
          <p:cNvPr id="14344" name="TextBox 8"/>
          <p:cNvSpPr txBox="1">
            <a:spLocks noChangeArrowheads="1"/>
          </p:cNvSpPr>
          <p:nvPr/>
        </p:nvSpPr>
        <p:spPr bwMode="auto">
          <a:xfrm>
            <a:off x="6173058" y="1593116"/>
            <a:ext cx="2671409" cy="1754327"/>
          </a:xfrm>
          <a:prstGeom prst="rect">
            <a:avLst/>
          </a:prstGeom>
          <a:noFill/>
          <a:ln w="9525">
            <a:noFill/>
            <a:miter lim="800000"/>
            <a:headEnd/>
            <a:tailEnd/>
          </a:ln>
        </p:spPr>
        <p:txBody>
          <a:bodyPr wrap="square">
            <a:prstTxWarp prst="textNoShape">
              <a:avLst/>
            </a:prstTxWarp>
            <a:spAutoFit/>
          </a:bodyPr>
          <a:lstStyle/>
          <a:p>
            <a:r>
              <a:rPr lang="en-US" sz="1200" b="1" dirty="0" smtClean="0">
                <a:solidFill>
                  <a:srgbClr val="800000"/>
                </a:solidFill>
                <a:latin typeface="Arial" charset="0"/>
              </a:rPr>
              <a:t>Time </a:t>
            </a:r>
            <a:r>
              <a:rPr lang="en-US" sz="1200" b="1" dirty="0">
                <a:solidFill>
                  <a:srgbClr val="800000"/>
                </a:solidFill>
                <a:latin typeface="Arial" charset="0"/>
              </a:rPr>
              <a:t>series of zonal and monthly </a:t>
            </a:r>
            <a:r>
              <a:rPr lang="en-US" sz="1200" b="1" dirty="0" smtClean="0">
                <a:solidFill>
                  <a:srgbClr val="800000"/>
                </a:solidFill>
                <a:latin typeface="Arial" charset="0"/>
              </a:rPr>
              <a:t>averaged extinction</a:t>
            </a:r>
          </a:p>
          <a:p>
            <a:endParaRPr lang="en-US" sz="1200" dirty="0">
              <a:latin typeface="Arial" charset="0"/>
            </a:endParaRPr>
          </a:p>
          <a:p>
            <a:r>
              <a:rPr lang="en-US" sz="1200" dirty="0">
                <a:latin typeface="Arial" charset="0"/>
              </a:rPr>
              <a:t>Major</a:t>
            </a:r>
            <a:r>
              <a:rPr lang="en-US" sz="1200" dirty="0" smtClean="0">
                <a:latin typeface="Arial" charset="0"/>
              </a:rPr>
              <a:t> volcanic </a:t>
            </a:r>
            <a:r>
              <a:rPr lang="en-US" sz="1200" dirty="0">
                <a:latin typeface="Arial" charset="0"/>
              </a:rPr>
              <a:t>eruptions:</a:t>
            </a:r>
          </a:p>
          <a:p>
            <a:r>
              <a:rPr lang="en-US" sz="1200" dirty="0">
                <a:latin typeface="Arial" charset="0"/>
              </a:rPr>
              <a:t>A. </a:t>
            </a:r>
            <a:r>
              <a:rPr lang="en-US" sz="1200" dirty="0" err="1">
                <a:latin typeface="Arial" charset="0"/>
              </a:rPr>
              <a:t>Manam</a:t>
            </a:r>
            <a:r>
              <a:rPr lang="en-US" sz="1200" dirty="0">
                <a:latin typeface="Arial" charset="0"/>
              </a:rPr>
              <a:t> (Jan 2005, 4°S)</a:t>
            </a:r>
          </a:p>
          <a:p>
            <a:r>
              <a:rPr lang="en-US" sz="1200" dirty="0">
                <a:latin typeface="Arial" charset="0"/>
              </a:rPr>
              <a:t>B. Soufriere Hills (May 2006, 16°N)</a:t>
            </a:r>
          </a:p>
          <a:p>
            <a:r>
              <a:rPr lang="en-US" sz="1200" dirty="0">
                <a:latin typeface="Arial" charset="0"/>
              </a:rPr>
              <a:t>C.</a:t>
            </a:r>
            <a:r>
              <a:rPr lang="fr-FR" sz="1200" dirty="0">
                <a:latin typeface="Arial" charset="0"/>
              </a:rPr>
              <a:t> </a:t>
            </a:r>
            <a:r>
              <a:rPr lang="fr-FR" sz="1200" dirty="0" err="1">
                <a:latin typeface="Arial" charset="0"/>
              </a:rPr>
              <a:t>Tavurvur</a:t>
            </a:r>
            <a:r>
              <a:rPr lang="fr-FR" sz="1200" dirty="0">
                <a:latin typeface="Arial" charset="0"/>
              </a:rPr>
              <a:t> (</a:t>
            </a:r>
            <a:r>
              <a:rPr lang="fr-FR" sz="1200" dirty="0" err="1">
                <a:latin typeface="Arial" charset="0"/>
              </a:rPr>
              <a:t>Oct</a:t>
            </a:r>
            <a:r>
              <a:rPr lang="fr-FR" sz="1200" dirty="0">
                <a:latin typeface="Arial" charset="0"/>
              </a:rPr>
              <a:t> 2006, 4°S)</a:t>
            </a:r>
          </a:p>
          <a:p>
            <a:r>
              <a:rPr lang="fr-FR" sz="1200" dirty="0">
                <a:latin typeface="Arial" charset="0"/>
              </a:rPr>
              <a:t>D. </a:t>
            </a:r>
            <a:r>
              <a:rPr lang="fr-FR" sz="1200" dirty="0" err="1">
                <a:latin typeface="Arial" charset="0"/>
              </a:rPr>
              <a:t>Sarychev</a:t>
            </a:r>
            <a:r>
              <a:rPr lang="fr-FR" sz="1200" dirty="0">
                <a:latin typeface="Arial" charset="0"/>
              </a:rPr>
              <a:t> </a:t>
            </a:r>
            <a:r>
              <a:rPr lang="fr-FR" sz="1200" dirty="0" err="1">
                <a:latin typeface="Arial" charset="0"/>
              </a:rPr>
              <a:t>Peak</a:t>
            </a:r>
            <a:r>
              <a:rPr lang="fr-FR" sz="1200" dirty="0">
                <a:latin typeface="Arial" charset="0"/>
              </a:rPr>
              <a:t> (July 2009, 48°N)</a:t>
            </a:r>
          </a:p>
          <a:p>
            <a:endParaRPr lang="en-US" sz="1200" dirty="0">
              <a:latin typeface="Arial" charset="0"/>
            </a:endParaRPr>
          </a:p>
        </p:txBody>
      </p:sp>
      <p:sp>
        <p:nvSpPr>
          <p:cNvPr id="10" name="TextBox 9"/>
          <p:cNvSpPr txBox="1"/>
          <p:nvPr/>
        </p:nvSpPr>
        <p:spPr>
          <a:xfrm>
            <a:off x="3916816" y="1393393"/>
            <a:ext cx="320941" cy="230187"/>
          </a:xfrm>
          <a:prstGeom prst="rect">
            <a:avLst/>
          </a:prstGeom>
          <a:noFill/>
        </p:spPr>
        <p:txBody>
          <a:bodyPr wrap="square">
            <a:spAutoFit/>
          </a:bodyPr>
          <a:lstStyle/>
          <a:p>
            <a:pPr>
              <a:defRPr/>
            </a:pPr>
            <a:r>
              <a:rPr lang="en-US" sz="900" dirty="0">
                <a:solidFill>
                  <a:srgbClr val="FFFFFF"/>
                </a:solidFill>
                <a:latin typeface="+mn-lt"/>
                <a:ea typeface="ＭＳ Ｐゴシック" charset="0"/>
                <a:cs typeface="ＭＳ Ｐゴシック" charset="0"/>
              </a:rPr>
              <a:t>A</a:t>
            </a:r>
          </a:p>
        </p:txBody>
      </p:sp>
      <p:sp>
        <p:nvSpPr>
          <p:cNvPr id="116" name="TextBox 115"/>
          <p:cNvSpPr txBox="1"/>
          <p:nvPr/>
        </p:nvSpPr>
        <p:spPr>
          <a:xfrm>
            <a:off x="4373585" y="1389801"/>
            <a:ext cx="306100" cy="230187"/>
          </a:xfrm>
          <a:prstGeom prst="rect">
            <a:avLst/>
          </a:prstGeom>
          <a:noFill/>
        </p:spPr>
        <p:txBody>
          <a:bodyPr wrap="square">
            <a:spAutoFit/>
          </a:bodyPr>
          <a:lstStyle/>
          <a:p>
            <a:pPr>
              <a:defRPr/>
            </a:pPr>
            <a:r>
              <a:rPr lang="en-US" sz="900" dirty="0">
                <a:solidFill>
                  <a:srgbClr val="FFFFFF"/>
                </a:solidFill>
                <a:latin typeface="+mn-lt"/>
                <a:ea typeface="ＭＳ Ｐゴシック" charset="0"/>
                <a:cs typeface="ＭＳ Ｐゴシック" charset="0"/>
              </a:rPr>
              <a:t>B</a:t>
            </a:r>
          </a:p>
        </p:txBody>
      </p:sp>
      <p:sp>
        <p:nvSpPr>
          <p:cNvPr id="117" name="TextBox 116"/>
          <p:cNvSpPr txBox="1"/>
          <p:nvPr/>
        </p:nvSpPr>
        <p:spPr>
          <a:xfrm>
            <a:off x="4507511" y="1382579"/>
            <a:ext cx="313520" cy="230188"/>
          </a:xfrm>
          <a:prstGeom prst="rect">
            <a:avLst/>
          </a:prstGeom>
          <a:noFill/>
        </p:spPr>
        <p:txBody>
          <a:bodyPr wrap="square">
            <a:spAutoFit/>
          </a:bodyPr>
          <a:lstStyle/>
          <a:p>
            <a:pPr>
              <a:defRPr/>
            </a:pPr>
            <a:r>
              <a:rPr lang="en-US" sz="900" dirty="0">
                <a:solidFill>
                  <a:srgbClr val="FFFFFF"/>
                </a:solidFill>
                <a:latin typeface="+mn-lt"/>
                <a:ea typeface="ＭＳ Ｐゴシック" charset="0"/>
                <a:cs typeface="ＭＳ Ｐゴシック" charset="0"/>
              </a:rPr>
              <a:t>C</a:t>
            </a:r>
          </a:p>
        </p:txBody>
      </p:sp>
      <p:sp>
        <p:nvSpPr>
          <p:cNvPr id="118" name="TextBox 117"/>
          <p:cNvSpPr txBox="1"/>
          <p:nvPr/>
        </p:nvSpPr>
        <p:spPr>
          <a:xfrm>
            <a:off x="5216260" y="1515328"/>
            <a:ext cx="313519" cy="230188"/>
          </a:xfrm>
          <a:prstGeom prst="rect">
            <a:avLst/>
          </a:prstGeom>
          <a:noFill/>
        </p:spPr>
        <p:txBody>
          <a:bodyPr wrap="square">
            <a:spAutoFit/>
          </a:bodyPr>
          <a:lstStyle/>
          <a:p>
            <a:pPr>
              <a:defRPr/>
            </a:pPr>
            <a:r>
              <a:rPr lang="en-US" sz="900" dirty="0">
                <a:latin typeface="+mn-lt"/>
                <a:ea typeface="ＭＳ Ｐゴシック" charset="0"/>
                <a:cs typeface="ＭＳ Ｐゴシック" charset="0"/>
              </a:rPr>
              <a:t>D</a:t>
            </a:r>
          </a:p>
        </p:txBody>
      </p:sp>
      <p:sp>
        <p:nvSpPr>
          <p:cNvPr id="50" name="TextBox 7"/>
          <p:cNvSpPr txBox="1">
            <a:spLocks noChangeArrowheads="1"/>
          </p:cNvSpPr>
          <p:nvPr/>
        </p:nvSpPr>
        <p:spPr bwMode="auto">
          <a:xfrm>
            <a:off x="2021474" y="447159"/>
            <a:ext cx="5599113" cy="307777"/>
          </a:xfrm>
          <a:prstGeom prst="rect">
            <a:avLst/>
          </a:prstGeom>
          <a:noFill/>
          <a:ln w="9525">
            <a:noFill/>
            <a:miter lim="800000"/>
            <a:headEnd/>
            <a:tailEnd/>
          </a:ln>
        </p:spPr>
        <p:txBody>
          <a:bodyPr wrap="square">
            <a:prstTxWarp prst="textNoShape">
              <a:avLst/>
            </a:prstTxWarp>
            <a:spAutoFit/>
          </a:bodyPr>
          <a:lstStyle/>
          <a:p>
            <a:pPr algn="ctr"/>
            <a:r>
              <a:rPr lang="en-US" sz="1400" b="1" u="sng" dirty="0" smtClean="0">
                <a:latin typeface="Arial" charset="0"/>
              </a:rPr>
              <a:t>Stratospheric aerosol extinction vertical profiles (2.5S)</a:t>
            </a:r>
            <a:endParaRPr lang="en-US" sz="1400" b="1" u="sng" dirty="0">
              <a:latin typeface="Arial" charset="0"/>
            </a:endParaRPr>
          </a:p>
        </p:txBody>
      </p:sp>
      <p:sp>
        <p:nvSpPr>
          <p:cNvPr id="52" name="Rectangle 51"/>
          <p:cNvSpPr/>
          <p:nvPr/>
        </p:nvSpPr>
        <p:spPr>
          <a:xfrm>
            <a:off x="6173058" y="6488668"/>
            <a:ext cx="2897917" cy="338554"/>
          </a:xfrm>
          <a:prstGeom prst="rect">
            <a:avLst/>
          </a:prstGeom>
        </p:spPr>
        <p:txBody>
          <a:bodyPr wrap="square">
            <a:spAutoFit/>
          </a:bodyPr>
          <a:lstStyle/>
          <a:p>
            <a:pPr algn="r"/>
            <a:r>
              <a:rPr lang="en-US" sz="1600" dirty="0" smtClean="0"/>
              <a:t>Chin et al. (AMS meeting)</a:t>
            </a:r>
            <a:endParaRPr lang="en-GB" sz="1600" dirty="0" smtClean="0">
              <a:solidFill>
                <a:srgbClr val="000000"/>
              </a:solidFill>
            </a:endParaRPr>
          </a:p>
        </p:txBody>
      </p:sp>
      <p:sp>
        <p:nvSpPr>
          <p:cNvPr id="54" name="Content Placeholder 53"/>
          <p:cNvSpPr>
            <a:spLocks noGrp="1"/>
          </p:cNvSpPr>
          <p:nvPr>
            <p:ph idx="1"/>
          </p:nvPr>
        </p:nvSpPr>
        <p:spPr>
          <a:xfrm>
            <a:off x="498415" y="4755007"/>
            <a:ext cx="8001745" cy="986327"/>
          </a:xfrm>
          <a:solidFill>
            <a:schemeClr val="accent6"/>
          </a:solidFill>
        </p:spPr>
        <p:txBody>
          <a:bodyPr>
            <a:noAutofit/>
          </a:bodyPr>
          <a:lstStyle/>
          <a:p>
            <a:r>
              <a:rPr lang="en-US" sz="1600" dirty="0" smtClean="0">
                <a:solidFill>
                  <a:srgbClr val="000000"/>
                </a:solidFill>
                <a:latin typeface="Times New Roman"/>
                <a:cs typeface="Times New Roman"/>
              </a:rPr>
              <a:t>Without major explosive volcanic eruptions (i.e., at the magnitude of El </a:t>
            </a:r>
            <a:r>
              <a:rPr lang="en-US" sz="1600" dirty="0" err="1" smtClean="0">
                <a:solidFill>
                  <a:srgbClr val="000000"/>
                </a:solidFill>
                <a:latin typeface="Times New Roman"/>
                <a:cs typeface="Times New Roman"/>
              </a:rPr>
              <a:t>Chichon</a:t>
            </a:r>
            <a:r>
              <a:rPr lang="en-US" sz="1600" dirty="0" smtClean="0">
                <a:solidFill>
                  <a:srgbClr val="000000"/>
                </a:solidFill>
                <a:latin typeface="Times New Roman"/>
                <a:cs typeface="Times New Roman"/>
              </a:rPr>
              <a:t> or Pinatubo), numerous volcanic eruptions frequently perturb the stratospheric “background” aerosols.</a:t>
            </a:r>
          </a:p>
        </p:txBody>
      </p:sp>
      <p:sp>
        <p:nvSpPr>
          <p:cNvPr id="55" name="Content Placeholder 53"/>
          <p:cNvSpPr txBox="1">
            <a:spLocks/>
          </p:cNvSpPr>
          <p:nvPr/>
        </p:nvSpPr>
        <p:spPr>
          <a:xfrm>
            <a:off x="498415" y="5536711"/>
            <a:ext cx="8001745" cy="951957"/>
          </a:xfrm>
          <a:prstGeom prst="rect">
            <a:avLst/>
          </a:prstGeom>
          <a:solidFill>
            <a:schemeClr val="accent6"/>
          </a:solidFill>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Times New Roman"/>
                <a:ea typeface="+mn-ea"/>
                <a:cs typeface="Times New Roman"/>
              </a:rPr>
              <a:t>The model suggests that the increase of Asia pollution contribute to the stratospheric aerosol, but they are mostly confined in the lower stratosphere with organized seasonal cycles and is much less than volcanic aerosols.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56" name="Rectangle 55"/>
          <p:cNvSpPr/>
          <p:nvPr/>
        </p:nvSpPr>
        <p:spPr>
          <a:xfrm>
            <a:off x="824247" y="77827"/>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Volcanic and anthropogenic contributions to stratospheric aerosol trends</a:t>
            </a:r>
          </a:p>
        </p:txBody>
      </p:sp>
      <p:sp>
        <p:nvSpPr>
          <p:cNvPr id="34" name="TextBox 33"/>
          <p:cNvSpPr txBox="1"/>
          <p:nvPr/>
        </p:nvSpPr>
        <p:spPr bwMode="auto">
          <a:xfrm>
            <a:off x="498415" y="1109338"/>
            <a:ext cx="1520329"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SCIAMACHY</a:t>
            </a:r>
            <a:endParaRPr lang="en-US" sz="1400" b="1" dirty="0">
              <a:latin typeface="+mn-lt"/>
              <a:ea typeface="ＭＳ Ｐゴシック" charset="0"/>
              <a:cs typeface="ＭＳ Ｐゴシック" charset="0"/>
            </a:endParaRPr>
          </a:p>
        </p:txBody>
      </p:sp>
      <p:sp>
        <p:nvSpPr>
          <p:cNvPr id="35" name="TextBox 34"/>
          <p:cNvSpPr txBox="1"/>
          <p:nvPr/>
        </p:nvSpPr>
        <p:spPr bwMode="auto">
          <a:xfrm>
            <a:off x="498415" y="2094507"/>
            <a:ext cx="1520329"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GOCART - all</a:t>
            </a:r>
            <a:endParaRPr lang="en-US" sz="1400" b="1" dirty="0">
              <a:latin typeface="+mn-lt"/>
              <a:ea typeface="ＭＳ Ｐゴシック" charset="0"/>
              <a:cs typeface="ＭＳ Ｐゴシック" charset="0"/>
            </a:endParaRPr>
          </a:p>
        </p:txBody>
      </p:sp>
      <p:sp>
        <p:nvSpPr>
          <p:cNvPr id="36" name="TextBox 35"/>
          <p:cNvSpPr txBox="1"/>
          <p:nvPr/>
        </p:nvSpPr>
        <p:spPr bwMode="auto">
          <a:xfrm>
            <a:off x="498415" y="2947874"/>
            <a:ext cx="1520329"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GOCART - volcano</a:t>
            </a:r>
            <a:endParaRPr lang="en-US" sz="1400" b="1" dirty="0">
              <a:latin typeface="+mn-lt"/>
              <a:ea typeface="ＭＳ Ｐゴシック" charset="0"/>
              <a:cs typeface="ＭＳ Ｐゴシック" charset="0"/>
            </a:endParaRPr>
          </a:p>
        </p:txBody>
      </p:sp>
      <p:sp>
        <p:nvSpPr>
          <p:cNvPr id="37" name="TextBox 36"/>
          <p:cNvSpPr txBox="1"/>
          <p:nvPr/>
        </p:nvSpPr>
        <p:spPr bwMode="auto">
          <a:xfrm>
            <a:off x="498415" y="3743396"/>
            <a:ext cx="1520329"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GOCART - FF+BB</a:t>
            </a:r>
            <a:endParaRPr lang="en-US" sz="1400" b="1" dirty="0">
              <a:latin typeface="+mn-lt"/>
              <a:ea typeface="ＭＳ Ｐゴシック" charset="0"/>
              <a:cs typeface="ＭＳ Ｐゴシック" charset="0"/>
            </a:endParaRPr>
          </a:p>
        </p:txBody>
      </p:sp>
      <p:sp>
        <p:nvSpPr>
          <p:cNvPr id="38" name="TextBox 37"/>
          <p:cNvSpPr txBox="1"/>
          <p:nvPr/>
        </p:nvSpPr>
        <p:spPr bwMode="auto">
          <a:xfrm>
            <a:off x="1914100" y="4312926"/>
            <a:ext cx="587737"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2000</a:t>
            </a:r>
            <a:endParaRPr lang="en-US" sz="1400" b="1" dirty="0">
              <a:latin typeface="+mn-lt"/>
              <a:ea typeface="ＭＳ Ｐゴシック" charset="0"/>
              <a:cs typeface="ＭＳ Ｐゴシック" charset="0"/>
            </a:endParaRPr>
          </a:p>
        </p:txBody>
      </p:sp>
      <p:sp>
        <p:nvSpPr>
          <p:cNvPr id="39" name="TextBox 38"/>
          <p:cNvSpPr txBox="1"/>
          <p:nvPr/>
        </p:nvSpPr>
        <p:spPr bwMode="auto">
          <a:xfrm>
            <a:off x="5135163" y="4312926"/>
            <a:ext cx="587737" cy="307777"/>
          </a:xfrm>
          <a:prstGeom prst="rect">
            <a:avLst/>
          </a:prstGeom>
          <a:solidFill>
            <a:schemeClr val="bg1"/>
          </a:solidFill>
          <a:ln>
            <a:solidFill>
              <a:srgbClr val="800000"/>
            </a:solidFill>
          </a:ln>
        </p:spPr>
        <p:txBody>
          <a:bodyPr wrap="square">
            <a:spAutoFit/>
          </a:bodyPr>
          <a:lstStyle/>
          <a:p>
            <a:pPr>
              <a:defRPr/>
            </a:pPr>
            <a:r>
              <a:rPr lang="en-US" sz="1400" b="1" dirty="0" smtClean="0">
                <a:ea typeface="ＭＳ Ｐゴシック" charset="0"/>
                <a:cs typeface="ＭＳ Ｐゴシック" charset="0"/>
              </a:rPr>
              <a:t>2009</a:t>
            </a:r>
            <a:endParaRPr lang="en-US" sz="1400" b="1" dirty="0">
              <a:latin typeface="+mn-lt"/>
              <a:ea typeface="ＭＳ Ｐゴシック" charset="0"/>
              <a:cs typeface="ＭＳ Ｐゴシック" charset="0"/>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32" t="18126" b="49789"/>
          <a:stretch/>
        </p:blipFill>
        <p:spPr bwMode="auto">
          <a:xfrm>
            <a:off x="498438" y="1905154"/>
            <a:ext cx="8369300" cy="3200399"/>
          </a:xfrm>
          <a:prstGeom prst="rect">
            <a:avLst/>
          </a:prstGeom>
          <a:ln>
            <a:noFill/>
          </a:ln>
          <a:extLs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6" name="TextBox 5"/>
          <p:cNvSpPr txBox="1"/>
          <p:nvPr/>
        </p:nvSpPr>
        <p:spPr>
          <a:xfrm>
            <a:off x="498438" y="5079609"/>
            <a:ext cx="8229600" cy="400110"/>
          </a:xfrm>
          <a:prstGeom prst="rect">
            <a:avLst/>
          </a:prstGeom>
          <a:noFill/>
        </p:spPr>
        <p:txBody>
          <a:bodyPr wrap="square" rtlCol="0">
            <a:spAutoFit/>
          </a:bodyPr>
          <a:lstStyle/>
          <a:p>
            <a:r>
              <a:rPr lang="en-US" sz="2000" b="1" dirty="0" smtClean="0">
                <a:solidFill>
                  <a:srgbClr val="0000FF"/>
                </a:solidFill>
              </a:rPr>
              <a:t>NA – North America ;   EU – Europe ;    EA – East Asia ;    SA – South Asia</a:t>
            </a:r>
            <a:endParaRPr lang="en-US" sz="2000" b="1" dirty="0">
              <a:solidFill>
                <a:srgbClr val="0000FF"/>
              </a:solidFill>
            </a:endParaRPr>
          </a:p>
        </p:txBody>
      </p:sp>
      <p:sp>
        <p:nvSpPr>
          <p:cNvPr id="8" name="TextBox 7"/>
          <p:cNvSpPr txBox="1"/>
          <p:nvPr/>
        </p:nvSpPr>
        <p:spPr>
          <a:xfrm>
            <a:off x="1032668" y="1074157"/>
            <a:ext cx="7340319" cy="830997"/>
          </a:xfrm>
          <a:prstGeom prst="rect">
            <a:avLst/>
          </a:prstGeom>
          <a:solidFill>
            <a:schemeClr val="accent6"/>
          </a:solidFill>
        </p:spPr>
        <p:txBody>
          <a:bodyPr wrap="square" rtlCol="0">
            <a:spAutoFit/>
          </a:bodyPr>
          <a:lstStyle/>
          <a:p>
            <a:r>
              <a:rPr lang="en-US" sz="2400" dirty="0" smtClean="0">
                <a:latin typeface="Times New Roman"/>
                <a:cs typeface="Times New Roman"/>
              </a:rPr>
              <a:t>AOD fractional contribution of foreign aerosol import via intercontinental transport (for man-made aerosols)</a:t>
            </a:r>
            <a:endParaRPr lang="en-US" sz="2400" dirty="0">
              <a:latin typeface="Times New Roman"/>
              <a:cs typeface="Times New Roman"/>
            </a:endParaRPr>
          </a:p>
        </p:txBody>
      </p:sp>
      <p:sp>
        <p:nvSpPr>
          <p:cNvPr id="9" name="TextBox 8"/>
          <p:cNvSpPr txBox="1"/>
          <p:nvPr/>
        </p:nvSpPr>
        <p:spPr>
          <a:xfrm>
            <a:off x="498438" y="5486998"/>
            <a:ext cx="8229600" cy="830997"/>
          </a:xfrm>
          <a:prstGeom prst="rect">
            <a:avLst/>
          </a:prstGeom>
          <a:solidFill>
            <a:schemeClr val="accent6"/>
          </a:solidFill>
        </p:spPr>
        <p:txBody>
          <a:bodyPr wrap="square" rtlCol="0">
            <a:spAutoFit/>
          </a:bodyPr>
          <a:lstStyle/>
          <a:p>
            <a:pPr marL="342900" indent="-342900">
              <a:buFont typeface="Wingdings" charset="2"/>
              <a:buChar char="q"/>
            </a:pPr>
            <a:r>
              <a:rPr lang="en-US" sz="2400" dirty="0" smtClean="0">
                <a:latin typeface="Times New Roman"/>
                <a:cs typeface="Times New Roman"/>
              </a:rPr>
              <a:t>The 9-model median fraction ranges from 10% to 30%, depending on region and species. But model spread is large.  </a:t>
            </a:r>
            <a:endParaRPr lang="en-US" sz="2400" dirty="0">
              <a:latin typeface="Times New Roman"/>
              <a:cs typeface="Times New Roman"/>
            </a:endParaRPr>
          </a:p>
        </p:txBody>
      </p:sp>
      <p:sp>
        <p:nvSpPr>
          <p:cNvPr id="10" name="TextBox 9"/>
          <p:cNvSpPr txBox="1"/>
          <p:nvPr/>
        </p:nvSpPr>
        <p:spPr>
          <a:xfrm>
            <a:off x="6729789" y="6488668"/>
            <a:ext cx="2414211" cy="369332"/>
          </a:xfrm>
          <a:prstGeom prst="rect">
            <a:avLst/>
          </a:prstGeom>
          <a:noFill/>
        </p:spPr>
        <p:txBody>
          <a:bodyPr wrap="square" rtlCol="0">
            <a:spAutoFit/>
          </a:bodyPr>
          <a:lstStyle/>
          <a:p>
            <a:pPr algn="r"/>
            <a:r>
              <a:rPr lang="en-US" i="1" dirty="0" smtClean="0"/>
              <a:t>Yu et al., JGR 2013</a:t>
            </a:r>
            <a:endParaRPr lang="en-US" i="1" dirty="0"/>
          </a:p>
        </p:txBody>
      </p:sp>
      <p:pic>
        <p:nvPicPr>
          <p:cNvPr id="11" name="Picture 475" descr="3dmeatball"/>
          <p:cNvPicPr>
            <a:picLocks noChangeAspect="1" noChangeArrowheads="1"/>
          </p:cNvPicPr>
          <p:nvPr/>
        </p:nvPicPr>
        <p:blipFill>
          <a:blip r:embed="rId3"/>
          <a:srcRect/>
          <a:stretch>
            <a:fillRect/>
          </a:stretch>
        </p:blipFill>
        <p:spPr bwMode="auto">
          <a:xfrm>
            <a:off x="0" y="0"/>
            <a:ext cx="746125" cy="631825"/>
          </a:xfrm>
          <a:prstGeom prst="rect">
            <a:avLst/>
          </a:prstGeom>
          <a:noFill/>
          <a:ln w="9525">
            <a:noFill/>
            <a:miter lim="800000"/>
            <a:headEnd/>
            <a:tailEnd/>
          </a:ln>
        </p:spPr>
      </p:pic>
      <p:sp>
        <p:nvSpPr>
          <p:cNvPr id="12" name="Rectangle 11"/>
          <p:cNvSpPr/>
          <p:nvPr/>
        </p:nvSpPr>
        <p:spPr>
          <a:xfrm>
            <a:off x="746125" y="86910"/>
            <a:ext cx="8253949" cy="646331"/>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GOCART and GMI models participated in HTAP source-receptor experiments to assess the role of intercontinental transport</a:t>
            </a:r>
            <a:endParaRPr lang="en-US" b="1" dirty="0" smtClean="0">
              <a:solidFill>
                <a:srgbClr val="800000"/>
              </a:solidFill>
              <a:latin typeface="Times New Roman"/>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5749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475" descr="3dmeatball"/>
          <p:cNvPicPr>
            <a:picLocks noChangeAspect="1" noChangeArrowheads="1"/>
          </p:cNvPicPr>
          <p:nvPr/>
        </p:nvPicPr>
        <p:blipFill>
          <a:blip r:embed="rId2"/>
          <a:srcRect/>
          <a:stretch>
            <a:fillRect/>
          </a:stretch>
        </p:blipFill>
        <p:spPr bwMode="auto">
          <a:xfrm>
            <a:off x="0" y="0"/>
            <a:ext cx="746125" cy="631825"/>
          </a:xfrm>
          <a:prstGeom prst="rect">
            <a:avLst/>
          </a:prstGeom>
          <a:noFill/>
          <a:ln w="9525">
            <a:noFill/>
            <a:miter lim="800000"/>
            <a:headEnd/>
            <a:tailEnd/>
          </a:ln>
        </p:spPr>
      </p:pic>
      <p:pic>
        <p:nvPicPr>
          <p:cNvPr id="11" name="Picture 10" descr="go_emi_ann.jpeg"/>
          <p:cNvPicPr>
            <a:picLocks noChangeAspect="1"/>
          </p:cNvPicPr>
          <p:nvPr/>
        </p:nvPicPr>
        <p:blipFill>
          <a:blip r:embed="rId3"/>
          <a:stretch>
            <a:fillRect/>
          </a:stretch>
        </p:blipFill>
        <p:spPr>
          <a:xfrm>
            <a:off x="5422255" y="805805"/>
            <a:ext cx="3372949" cy="2001756"/>
          </a:xfrm>
          <a:prstGeom prst="rect">
            <a:avLst/>
          </a:prstGeom>
        </p:spPr>
      </p:pic>
      <p:pic>
        <p:nvPicPr>
          <p:cNvPr id="12" name="Picture 11" descr="go_emi_ann.jpeg"/>
          <p:cNvPicPr>
            <a:picLocks noChangeAspect="1"/>
          </p:cNvPicPr>
          <p:nvPr/>
        </p:nvPicPr>
        <p:blipFill>
          <a:blip r:embed="rId4"/>
          <a:stretch>
            <a:fillRect/>
          </a:stretch>
        </p:blipFill>
        <p:spPr>
          <a:xfrm>
            <a:off x="5422255" y="2634605"/>
            <a:ext cx="3372949" cy="2001756"/>
          </a:xfrm>
          <a:prstGeom prst="rect">
            <a:avLst/>
          </a:prstGeom>
        </p:spPr>
      </p:pic>
      <p:pic>
        <p:nvPicPr>
          <p:cNvPr id="13" name="Picture 12" descr="go_emi_ann.jpeg"/>
          <p:cNvPicPr>
            <a:picLocks noChangeAspect="1"/>
          </p:cNvPicPr>
          <p:nvPr/>
        </p:nvPicPr>
        <p:blipFill>
          <a:blip r:embed="rId5"/>
          <a:stretch>
            <a:fillRect/>
          </a:stretch>
        </p:blipFill>
        <p:spPr>
          <a:xfrm>
            <a:off x="5422255" y="4463405"/>
            <a:ext cx="3372949" cy="2001756"/>
          </a:xfrm>
          <a:prstGeom prst="rect">
            <a:avLst/>
          </a:prstGeom>
        </p:spPr>
      </p:pic>
      <p:sp>
        <p:nvSpPr>
          <p:cNvPr id="15" name="TextBox 14"/>
          <p:cNvSpPr txBox="1"/>
          <p:nvPr/>
        </p:nvSpPr>
        <p:spPr>
          <a:xfrm>
            <a:off x="5897380" y="989962"/>
            <a:ext cx="605200" cy="369332"/>
          </a:xfrm>
          <a:prstGeom prst="rect">
            <a:avLst/>
          </a:prstGeom>
          <a:solidFill>
            <a:schemeClr val="bg1"/>
          </a:solidFill>
          <a:ln w="19050">
            <a:solidFill>
              <a:schemeClr val="tx1"/>
            </a:solidFill>
          </a:ln>
        </p:spPr>
        <p:txBody>
          <a:bodyPr wrap="square" rtlCol="0">
            <a:spAutoFit/>
          </a:bodyPr>
          <a:lstStyle/>
          <a:p>
            <a:pPr algn="ctr"/>
            <a:r>
              <a:rPr lang="en-US" dirty="0" smtClean="0">
                <a:solidFill>
                  <a:srgbClr val="800000"/>
                </a:solidFill>
              </a:rPr>
              <a:t>AOD</a:t>
            </a:r>
            <a:endParaRPr lang="en-US" dirty="0">
              <a:solidFill>
                <a:srgbClr val="800000"/>
              </a:solidFill>
            </a:endParaRPr>
          </a:p>
        </p:txBody>
      </p:sp>
      <p:sp>
        <p:nvSpPr>
          <p:cNvPr id="16" name="TextBox 15"/>
          <p:cNvSpPr txBox="1"/>
          <p:nvPr/>
        </p:nvSpPr>
        <p:spPr>
          <a:xfrm>
            <a:off x="5895541" y="2852544"/>
            <a:ext cx="616150" cy="369332"/>
          </a:xfrm>
          <a:prstGeom prst="rect">
            <a:avLst/>
          </a:prstGeom>
          <a:solidFill>
            <a:schemeClr val="bg1"/>
          </a:solidFill>
          <a:ln w="19050">
            <a:solidFill>
              <a:schemeClr val="tx1"/>
            </a:solidFill>
          </a:ln>
        </p:spPr>
        <p:txBody>
          <a:bodyPr wrap="square" rtlCol="0">
            <a:spAutoFit/>
          </a:bodyPr>
          <a:lstStyle/>
          <a:p>
            <a:pPr algn="ctr"/>
            <a:r>
              <a:rPr lang="en-US" dirty="0" smtClean="0">
                <a:solidFill>
                  <a:srgbClr val="800000"/>
                </a:solidFill>
              </a:rPr>
              <a:t>DOD</a:t>
            </a:r>
            <a:endParaRPr lang="en-US" dirty="0">
              <a:solidFill>
                <a:srgbClr val="800000"/>
              </a:solidFill>
            </a:endParaRPr>
          </a:p>
        </p:txBody>
      </p:sp>
      <p:sp>
        <p:nvSpPr>
          <p:cNvPr id="17" name="TextBox 16"/>
          <p:cNvSpPr txBox="1"/>
          <p:nvPr/>
        </p:nvSpPr>
        <p:spPr>
          <a:xfrm>
            <a:off x="5919096" y="4664224"/>
            <a:ext cx="541622" cy="369332"/>
          </a:xfrm>
          <a:prstGeom prst="rect">
            <a:avLst/>
          </a:prstGeom>
          <a:solidFill>
            <a:schemeClr val="bg1"/>
          </a:solidFill>
          <a:ln w="19050">
            <a:solidFill>
              <a:schemeClr val="tx1"/>
            </a:solidFill>
          </a:ln>
        </p:spPr>
        <p:txBody>
          <a:bodyPr wrap="square" rtlCol="0">
            <a:spAutoFit/>
          </a:bodyPr>
          <a:lstStyle/>
          <a:p>
            <a:pPr algn="ctr"/>
            <a:r>
              <a:rPr lang="en-US" dirty="0" err="1" smtClean="0">
                <a:solidFill>
                  <a:srgbClr val="800000"/>
                </a:solidFill>
              </a:rPr>
              <a:t>f</a:t>
            </a:r>
            <a:r>
              <a:rPr lang="en-US" baseline="-25000" dirty="0" err="1" smtClean="0">
                <a:solidFill>
                  <a:srgbClr val="800000"/>
                </a:solidFill>
              </a:rPr>
              <a:t>DOD</a:t>
            </a:r>
            <a:endParaRPr lang="en-US" baseline="-25000" dirty="0">
              <a:solidFill>
                <a:srgbClr val="800000"/>
              </a:solidFill>
            </a:endParaRPr>
          </a:p>
        </p:txBody>
      </p:sp>
      <p:pic>
        <p:nvPicPr>
          <p:cNvPr id="18" name="Picture 17" descr="dod_map2.pdf"/>
          <p:cNvPicPr>
            <a:picLocks noChangeAspect="1"/>
          </p:cNvPicPr>
          <p:nvPr/>
        </p:nvPicPr>
        <p:blipFill>
          <a:blip r:embed="rId6"/>
          <a:srcRect t="23683"/>
          <a:stretch>
            <a:fillRect/>
          </a:stretch>
        </p:blipFill>
        <p:spPr>
          <a:xfrm>
            <a:off x="386151" y="2424479"/>
            <a:ext cx="4370823" cy="3013581"/>
          </a:xfrm>
          <a:prstGeom prst="rect">
            <a:avLst/>
          </a:prstGeom>
        </p:spPr>
      </p:pic>
      <p:pic>
        <p:nvPicPr>
          <p:cNvPr id="19" name="Picture 18" descr="dod_map2.pdf"/>
          <p:cNvPicPr>
            <a:picLocks noChangeAspect="1"/>
          </p:cNvPicPr>
          <p:nvPr/>
        </p:nvPicPr>
        <p:blipFill>
          <a:blip r:embed="rId6"/>
          <a:srcRect b="76223"/>
          <a:stretch>
            <a:fillRect/>
          </a:stretch>
        </p:blipFill>
        <p:spPr>
          <a:xfrm>
            <a:off x="386150" y="997297"/>
            <a:ext cx="4370824" cy="938894"/>
          </a:xfrm>
          <a:prstGeom prst="rect">
            <a:avLst/>
          </a:prstGeom>
        </p:spPr>
      </p:pic>
      <p:sp>
        <p:nvSpPr>
          <p:cNvPr id="21" name="TextBox 20"/>
          <p:cNvSpPr txBox="1"/>
          <p:nvPr/>
        </p:nvSpPr>
        <p:spPr>
          <a:xfrm>
            <a:off x="5576070" y="508188"/>
            <a:ext cx="3020900" cy="369332"/>
          </a:xfrm>
          <a:prstGeom prst="rect">
            <a:avLst/>
          </a:prstGeom>
          <a:noFill/>
        </p:spPr>
        <p:txBody>
          <a:bodyPr wrap="square" rtlCol="0">
            <a:spAutoFit/>
          </a:bodyPr>
          <a:lstStyle/>
          <a:p>
            <a:pPr algn="ctr"/>
            <a:r>
              <a:rPr lang="en-US" dirty="0" smtClean="0">
                <a:solidFill>
                  <a:srgbClr val="800000"/>
                </a:solidFill>
              </a:rPr>
              <a:t>Longitudinal</a:t>
            </a:r>
            <a:r>
              <a:rPr lang="en-US" dirty="0" smtClean="0">
                <a:solidFill>
                  <a:srgbClr val="800000"/>
                </a:solidFill>
              </a:rPr>
              <a:t> gradient (</a:t>
            </a:r>
            <a:r>
              <a:rPr lang="en-US" dirty="0" smtClean="0">
                <a:solidFill>
                  <a:srgbClr val="800000"/>
                </a:solidFill>
              </a:rPr>
              <a:t>0-35N)</a:t>
            </a:r>
            <a:endParaRPr lang="en-US" dirty="0">
              <a:solidFill>
                <a:srgbClr val="800000"/>
              </a:solidFill>
            </a:endParaRPr>
          </a:p>
        </p:txBody>
      </p:sp>
      <p:sp>
        <p:nvSpPr>
          <p:cNvPr id="24" name="Content Placeholder 53"/>
          <p:cNvSpPr txBox="1">
            <a:spLocks/>
          </p:cNvSpPr>
          <p:nvPr/>
        </p:nvSpPr>
        <p:spPr>
          <a:xfrm>
            <a:off x="0" y="5531600"/>
            <a:ext cx="5576070" cy="1118496"/>
          </a:xfrm>
          <a:prstGeom prst="rect">
            <a:avLst/>
          </a:prstGeom>
          <a:solidFill>
            <a:schemeClr val="accent6"/>
          </a:solidFill>
        </p:spPr>
        <p:txBody>
          <a:bodyPr vert="horz" lIns="91440" tIns="45720" rIns="91440" bIns="45720" rtlCol="0">
            <a:noAutofit/>
          </a:bodyPr>
          <a:lstStyle/>
          <a:p>
            <a:pPr marL="342900" lvl="0" indent="-342900">
              <a:spcBef>
                <a:spcPct val="20000"/>
              </a:spcBef>
              <a:buFont typeface="Arial"/>
              <a:buChar char="•"/>
            </a:pPr>
            <a:r>
              <a:rPr lang="en-US" dirty="0" smtClean="0">
                <a:latin typeface="Times New Roman"/>
                <a:cs typeface="Times New Roman"/>
              </a:rPr>
              <a:t>Unlike to AOD, model </a:t>
            </a:r>
            <a:r>
              <a:rPr lang="en-US" dirty="0" err="1" smtClean="0">
                <a:latin typeface="Times New Roman"/>
                <a:cs typeface="Times New Roman"/>
              </a:rPr>
              <a:t>DODs</a:t>
            </a:r>
            <a:r>
              <a:rPr lang="en-US" dirty="0" smtClean="0">
                <a:latin typeface="Times New Roman"/>
                <a:cs typeface="Times New Roman"/>
              </a:rPr>
              <a:t> are too lower than OBS. </a:t>
            </a:r>
          </a:p>
          <a:p>
            <a:pPr marL="342900" lvl="0" indent="-342900">
              <a:spcBef>
                <a:spcPct val="20000"/>
              </a:spcBef>
              <a:buFont typeface="Arial"/>
              <a:buChar char="•"/>
            </a:pPr>
            <a:r>
              <a:rPr lang="en-US" dirty="0" smtClean="0">
                <a:latin typeface="Times New Roman"/>
                <a:cs typeface="Times New Roman"/>
              </a:rPr>
              <a:t>Also the longitudinal gradient of </a:t>
            </a:r>
            <a:r>
              <a:rPr lang="en-US" dirty="0" err="1" smtClean="0">
                <a:latin typeface="Times New Roman"/>
                <a:cs typeface="Times New Roman"/>
              </a:rPr>
              <a:t>f</a:t>
            </a:r>
            <a:r>
              <a:rPr lang="en-US" baseline="-25000" dirty="0" err="1" smtClean="0">
                <a:latin typeface="Times New Roman"/>
                <a:cs typeface="Times New Roman"/>
              </a:rPr>
              <a:t>DOD</a:t>
            </a:r>
            <a:r>
              <a:rPr lang="en-US" dirty="0" smtClean="0">
                <a:latin typeface="Times New Roman"/>
                <a:cs typeface="Times New Roman"/>
              </a:rPr>
              <a:t> in most models including GOCART are too strong than OBS.</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2" name="TextBox 1"/>
          <p:cNvSpPr txBox="1"/>
          <p:nvPr/>
        </p:nvSpPr>
        <p:spPr>
          <a:xfrm>
            <a:off x="1851127" y="627965"/>
            <a:ext cx="1539023" cy="369332"/>
          </a:xfrm>
          <a:prstGeom prst="rect">
            <a:avLst/>
          </a:prstGeom>
          <a:noFill/>
          <a:ln w="25400">
            <a:solidFill>
              <a:srgbClr val="FF0000"/>
            </a:solidFill>
          </a:ln>
        </p:spPr>
        <p:txBody>
          <a:bodyPr wrap="square" rtlCol="0">
            <a:spAutoFit/>
          </a:bodyPr>
          <a:lstStyle/>
          <a:p>
            <a:pPr algn="ctr"/>
            <a:r>
              <a:rPr lang="en-US" dirty="0" smtClean="0"/>
              <a:t>Satellite DOD</a:t>
            </a:r>
            <a:endParaRPr lang="en-US" dirty="0"/>
          </a:p>
        </p:txBody>
      </p:sp>
      <p:sp>
        <p:nvSpPr>
          <p:cNvPr id="14" name="TextBox 13"/>
          <p:cNvSpPr txBox="1"/>
          <p:nvPr/>
        </p:nvSpPr>
        <p:spPr>
          <a:xfrm>
            <a:off x="1851127" y="2044385"/>
            <a:ext cx="1539023" cy="369332"/>
          </a:xfrm>
          <a:prstGeom prst="rect">
            <a:avLst/>
          </a:prstGeom>
          <a:noFill/>
          <a:ln w="25400">
            <a:solidFill>
              <a:srgbClr val="FF0000"/>
            </a:solidFill>
          </a:ln>
        </p:spPr>
        <p:txBody>
          <a:bodyPr wrap="square" rtlCol="0">
            <a:spAutoFit/>
          </a:bodyPr>
          <a:lstStyle/>
          <a:p>
            <a:pPr algn="ctr"/>
            <a:r>
              <a:rPr lang="en-US" dirty="0" smtClean="0"/>
              <a:t>Model DOD</a:t>
            </a:r>
            <a:endParaRPr lang="en-US" dirty="0"/>
          </a:p>
        </p:txBody>
      </p:sp>
      <p:sp>
        <p:nvSpPr>
          <p:cNvPr id="26" name="Rectangle 25"/>
          <p:cNvSpPr/>
          <p:nvPr/>
        </p:nvSpPr>
        <p:spPr>
          <a:xfrm>
            <a:off x="761122" y="77827"/>
            <a:ext cx="8253949"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Comparisons of models and satellite observations for transatlantic dust </a:t>
            </a:r>
          </a:p>
        </p:txBody>
      </p:sp>
      <p:sp>
        <p:nvSpPr>
          <p:cNvPr id="20" name="TextBox 19"/>
          <p:cNvSpPr txBox="1"/>
          <p:nvPr/>
        </p:nvSpPr>
        <p:spPr>
          <a:xfrm>
            <a:off x="8190004" y="877520"/>
            <a:ext cx="605200" cy="369332"/>
          </a:xfrm>
          <a:prstGeom prst="rect">
            <a:avLst/>
          </a:prstGeom>
          <a:solidFill>
            <a:schemeClr val="bg1"/>
          </a:solidFill>
          <a:ln w="19050">
            <a:solidFill>
              <a:schemeClr val="tx1"/>
            </a:solidFill>
          </a:ln>
        </p:spPr>
        <p:txBody>
          <a:bodyPr wrap="square" rtlCol="0">
            <a:spAutoFit/>
          </a:bodyPr>
          <a:lstStyle/>
          <a:p>
            <a:pPr algn="ctr"/>
            <a:r>
              <a:rPr lang="en-US" dirty="0" smtClean="0"/>
              <a:t>OBS</a:t>
            </a:r>
            <a:endParaRPr lang="en-US" dirty="0"/>
          </a:p>
        </p:txBody>
      </p:sp>
      <p:cxnSp>
        <p:nvCxnSpPr>
          <p:cNvPr id="27" name="Straight Arrow Connector 26"/>
          <p:cNvCxnSpPr>
            <a:stCxn id="20" idx="1"/>
          </p:cNvCxnSpPr>
          <p:nvPr/>
        </p:nvCxnSpPr>
        <p:spPr>
          <a:xfrm rot="10800000" flipV="1">
            <a:off x="7677094" y="1062186"/>
            <a:ext cx="512911" cy="5992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352380" y="6309408"/>
            <a:ext cx="1324714" cy="369332"/>
          </a:xfrm>
          <a:prstGeom prst="rect">
            <a:avLst/>
          </a:prstGeom>
          <a:solidFill>
            <a:schemeClr val="bg1"/>
          </a:solidFill>
          <a:ln w="19050">
            <a:noFill/>
          </a:ln>
        </p:spPr>
        <p:txBody>
          <a:bodyPr wrap="square" rtlCol="0">
            <a:spAutoFit/>
          </a:bodyPr>
          <a:lstStyle/>
          <a:p>
            <a:pPr algn="ctr"/>
            <a:r>
              <a:rPr lang="en-US" dirty="0" smtClean="0">
                <a:solidFill>
                  <a:srgbClr val="800000"/>
                </a:solidFill>
              </a:rPr>
              <a:t>Longitude</a:t>
            </a:r>
            <a:endParaRPr lang="en-US" dirty="0">
              <a:solidFill>
                <a:srgbClr val="800000"/>
              </a:solidFill>
            </a:endParaRPr>
          </a:p>
        </p:txBody>
      </p:sp>
      <p:sp>
        <p:nvSpPr>
          <p:cNvPr id="23" name="Rectangle 22"/>
          <p:cNvSpPr/>
          <p:nvPr/>
        </p:nvSpPr>
        <p:spPr>
          <a:xfrm>
            <a:off x="7466350" y="6488668"/>
            <a:ext cx="1548721" cy="338554"/>
          </a:xfrm>
          <a:prstGeom prst="rect">
            <a:avLst/>
          </a:prstGeom>
        </p:spPr>
        <p:txBody>
          <a:bodyPr wrap="none">
            <a:spAutoFit/>
          </a:bodyPr>
          <a:lstStyle/>
          <a:p>
            <a:pPr algn="ctr"/>
            <a:r>
              <a:rPr lang="en-US" sz="1600" dirty="0" smtClean="0"/>
              <a:t>Kim et al. (2012)</a:t>
            </a:r>
            <a:endParaRPr lang="en-GB" sz="1600" dirty="0" smtClean="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8"/>
          <p:cNvGrpSpPr/>
          <p:nvPr/>
        </p:nvGrpSpPr>
        <p:grpSpPr>
          <a:xfrm>
            <a:off x="4120447" y="3180752"/>
            <a:ext cx="4905170" cy="3074710"/>
            <a:chOff x="-275907" y="3699022"/>
            <a:chExt cx="5486400" cy="3112810"/>
          </a:xfrm>
        </p:grpSpPr>
        <p:pic>
          <p:nvPicPr>
            <p:cNvPr id="4" name="Picture 3" descr="aerocom_a2_hca_od550aer_sas_1980-2008.gif"/>
            <p:cNvPicPr/>
            <p:nvPr/>
          </p:nvPicPr>
          <p:blipFill>
            <a:blip r:embed="rId2"/>
            <a:srcRect b="56228"/>
            <a:stretch>
              <a:fillRect/>
            </a:stretch>
          </p:blipFill>
          <p:spPr>
            <a:xfrm>
              <a:off x="-275907" y="3737122"/>
              <a:ext cx="5486400" cy="3074710"/>
            </a:xfrm>
            <a:prstGeom prst="rect">
              <a:avLst/>
            </a:prstGeom>
          </p:spPr>
        </p:pic>
        <p:sp>
          <p:nvSpPr>
            <p:cNvPr id="18" name="TextBox 17"/>
            <p:cNvSpPr txBox="1"/>
            <p:nvPr/>
          </p:nvSpPr>
          <p:spPr>
            <a:xfrm>
              <a:off x="508725" y="3699022"/>
              <a:ext cx="3994859" cy="373909"/>
            </a:xfrm>
            <a:prstGeom prst="rect">
              <a:avLst/>
            </a:prstGeom>
            <a:noFill/>
          </p:spPr>
          <p:txBody>
            <a:bodyPr wrap="square" rtlCol="0">
              <a:spAutoFit/>
            </a:bodyPr>
            <a:lstStyle/>
            <a:p>
              <a:r>
                <a:rPr lang="en-US" b="1" dirty="0" smtClean="0">
                  <a:solidFill>
                    <a:srgbClr val="FF0000"/>
                  </a:solidFill>
                </a:rPr>
                <a:t>Annual mean AOD for 1980-2008</a:t>
              </a:r>
              <a:endParaRPr lang="en-US" b="1" dirty="0">
                <a:solidFill>
                  <a:srgbClr val="FF0000"/>
                </a:solidFill>
              </a:endParaRPr>
            </a:p>
          </p:txBody>
        </p:sp>
      </p:grpSp>
      <p:grpSp>
        <p:nvGrpSpPr>
          <p:cNvPr id="6" name="Group 15"/>
          <p:cNvGrpSpPr/>
          <p:nvPr/>
        </p:nvGrpSpPr>
        <p:grpSpPr>
          <a:xfrm>
            <a:off x="0" y="715661"/>
            <a:ext cx="9144000" cy="2248429"/>
            <a:chOff x="0" y="1417638"/>
            <a:chExt cx="9144000" cy="2248429"/>
          </a:xfrm>
        </p:grpSpPr>
        <p:pic>
          <p:nvPicPr>
            <p:cNvPr id="5" name="Picture 4" descr="MOD-t_od550aer_2006_ind2.gif"/>
            <p:cNvPicPr/>
            <p:nvPr/>
          </p:nvPicPr>
          <p:blipFill>
            <a:blip r:embed="rId3"/>
            <a:stretch>
              <a:fillRect/>
            </a:stretch>
          </p:blipFill>
          <p:spPr>
            <a:xfrm>
              <a:off x="1525739" y="1578506"/>
              <a:ext cx="2762014" cy="2005104"/>
            </a:xfrm>
            <a:prstGeom prst="rect">
              <a:avLst/>
            </a:prstGeom>
          </p:spPr>
        </p:pic>
        <p:pic>
          <p:nvPicPr>
            <p:cNvPr id="8" name="Picture 7" descr="MISR_od550aer_2006_ind2.gif"/>
            <p:cNvPicPr/>
            <p:nvPr/>
          </p:nvPicPr>
          <p:blipFill>
            <a:blip r:embed="rId4"/>
            <a:stretch>
              <a:fillRect/>
            </a:stretch>
          </p:blipFill>
          <p:spPr>
            <a:xfrm>
              <a:off x="4238829" y="1586973"/>
              <a:ext cx="2533199" cy="2005104"/>
            </a:xfrm>
            <a:prstGeom prst="rect">
              <a:avLst/>
            </a:prstGeom>
          </p:spPr>
        </p:pic>
        <p:sp>
          <p:nvSpPr>
            <p:cNvPr id="10" name="Frame 9"/>
            <p:cNvSpPr/>
            <p:nvPr/>
          </p:nvSpPr>
          <p:spPr>
            <a:xfrm>
              <a:off x="0" y="1417638"/>
              <a:ext cx="9144000" cy="2248429"/>
            </a:xfrm>
            <a:prstGeom prst="frame">
              <a:avLst>
                <a:gd name="adj1" fmla="val 263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descr="GO2-0_od550aer_2006_ind2.gif"/>
            <p:cNvPicPr/>
            <p:nvPr/>
          </p:nvPicPr>
          <p:blipFill>
            <a:blip r:embed="rId5"/>
            <a:stretch>
              <a:fillRect/>
            </a:stretch>
          </p:blipFill>
          <p:spPr>
            <a:xfrm>
              <a:off x="6738164" y="1553105"/>
              <a:ext cx="2261910" cy="2005104"/>
            </a:xfrm>
            <a:prstGeom prst="rect">
              <a:avLst/>
            </a:prstGeom>
          </p:spPr>
        </p:pic>
        <p:sp>
          <p:nvSpPr>
            <p:cNvPr id="11" name="TextBox 10"/>
            <p:cNvSpPr txBox="1"/>
            <p:nvPr/>
          </p:nvSpPr>
          <p:spPr>
            <a:xfrm>
              <a:off x="1955801" y="1515722"/>
              <a:ext cx="1879600" cy="276999"/>
            </a:xfrm>
            <a:prstGeom prst="rect">
              <a:avLst/>
            </a:prstGeom>
            <a:solidFill>
              <a:schemeClr val="bg1"/>
            </a:solidFill>
          </p:spPr>
          <p:txBody>
            <a:bodyPr wrap="square" rtlCol="0">
              <a:spAutoFit/>
            </a:bodyPr>
            <a:lstStyle/>
            <a:p>
              <a:r>
                <a:rPr lang="en-US" sz="1200" b="1" dirty="0" smtClean="0">
                  <a:solidFill>
                    <a:srgbClr val="0000FF"/>
                  </a:solidFill>
                </a:rPr>
                <a:t>MODIS-Terra</a:t>
              </a:r>
              <a:endParaRPr lang="en-US" sz="1200" b="1" dirty="0">
                <a:solidFill>
                  <a:srgbClr val="0000FF"/>
                </a:solidFill>
              </a:endParaRPr>
            </a:p>
          </p:txBody>
        </p:sp>
        <p:sp>
          <p:nvSpPr>
            <p:cNvPr id="12" name="TextBox 11"/>
            <p:cNvSpPr txBox="1"/>
            <p:nvPr/>
          </p:nvSpPr>
          <p:spPr>
            <a:xfrm>
              <a:off x="4858564" y="1504221"/>
              <a:ext cx="1879600" cy="276999"/>
            </a:xfrm>
            <a:prstGeom prst="rect">
              <a:avLst/>
            </a:prstGeom>
            <a:solidFill>
              <a:schemeClr val="bg1"/>
            </a:solidFill>
          </p:spPr>
          <p:txBody>
            <a:bodyPr wrap="square" rtlCol="0">
              <a:spAutoFit/>
            </a:bodyPr>
            <a:lstStyle/>
            <a:p>
              <a:r>
                <a:rPr lang="en-US" sz="1200" b="1" dirty="0" smtClean="0">
                  <a:solidFill>
                    <a:schemeClr val="accent6"/>
                  </a:solidFill>
                </a:rPr>
                <a:t>MISR</a:t>
              </a:r>
              <a:endParaRPr lang="en-US" sz="1200" b="1" dirty="0">
                <a:solidFill>
                  <a:schemeClr val="accent6"/>
                </a:solidFill>
              </a:endParaRPr>
            </a:p>
          </p:txBody>
        </p:sp>
        <p:sp>
          <p:nvSpPr>
            <p:cNvPr id="14" name="TextBox 13"/>
            <p:cNvSpPr txBox="1"/>
            <p:nvPr/>
          </p:nvSpPr>
          <p:spPr>
            <a:xfrm>
              <a:off x="7120474" y="1498788"/>
              <a:ext cx="1879600" cy="276999"/>
            </a:xfrm>
            <a:prstGeom prst="rect">
              <a:avLst/>
            </a:prstGeom>
            <a:solidFill>
              <a:schemeClr val="bg1"/>
            </a:solidFill>
          </p:spPr>
          <p:txBody>
            <a:bodyPr wrap="square" rtlCol="0">
              <a:spAutoFit/>
            </a:bodyPr>
            <a:lstStyle/>
            <a:p>
              <a:r>
                <a:rPr lang="en-US" sz="1200" dirty="0" smtClean="0">
                  <a:solidFill>
                    <a:srgbClr val="0000FF"/>
                  </a:solidFill>
                </a:rPr>
                <a:t>GOCART</a:t>
              </a:r>
              <a:endParaRPr lang="en-US" sz="1200" dirty="0">
                <a:solidFill>
                  <a:srgbClr val="0000FF"/>
                </a:solidFill>
              </a:endParaRPr>
            </a:p>
          </p:txBody>
        </p:sp>
        <p:sp>
          <p:nvSpPr>
            <p:cNvPr id="15" name="TextBox 14"/>
            <p:cNvSpPr txBox="1"/>
            <p:nvPr/>
          </p:nvSpPr>
          <p:spPr>
            <a:xfrm>
              <a:off x="160867" y="1767801"/>
              <a:ext cx="1326004" cy="923330"/>
            </a:xfrm>
            <a:prstGeom prst="rect">
              <a:avLst/>
            </a:prstGeom>
            <a:noFill/>
          </p:spPr>
          <p:txBody>
            <a:bodyPr wrap="square" rtlCol="0">
              <a:spAutoFit/>
            </a:bodyPr>
            <a:lstStyle/>
            <a:p>
              <a:r>
                <a:rPr lang="en-US" b="1" dirty="0" smtClean="0">
                  <a:solidFill>
                    <a:srgbClr val="FF0000"/>
                  </a:solidFill>
                </a:rPr>
                <a:t>Annual Mean AOD</a:t>
              </a:r>
            </a:p>
            <a:p>
              <a:r>
                <a:rPr lang="en-US" b="1" dirty="0" smtClean="0">
                  <a:solidFill>
                    <a:srgbClr val="FF0000"/>
                  </a:solidFill>
                </a:rPr>
                <a:t>For 2006</a:t>
              </a:r>
              <a:endParaRPr lang="en-US" b="1" dirty="0">
                <a:solidFill>
                  <a:srgbClr val="FF0000"/>
                </a:solidFill>
              </a:endParaRPr>
            </a:p>
          </p:txBody>
        </p:sp>
      </p:grpSp>
      <p:sp>
        <p:nvSpPr>
          <p:cNvPr id="20" name="TextBox 19"/>
          <p:cNvSpPr txBox="1"/>
          <p:nvPr/>
        </p:nvSpPr>
        <p:spPr>
          <a:xfrm>
            <a:off x="7120474" y="3802555"/>
            <a:ext cx="184666" cy="369332"/>
          </a:xfrm>
          <a:prstGeom prst="rect">
            <a:avLst/>
          </a:prstGeom>
          <a:noFill/>
        </p:spPr>
        <p:txBody>
          <a:bodyPr wrap="none" rtlCol="0">
            <a:spAutoFit/>
          </a:bodyPr>
          <a:lstStyle/>
          <a:p>
            <a:endParaRPr lang="en-US" dirty="0"/>
          </a:p>
        </p:txBody>
      </p:sp>
      <p:pic>
        <p:nvPicPr>
          <p:cNvPr id="19" name="Picture 475" descr="3dmeatball"/>
          <p:cNvPicPr>
            <a:picLocks noChangeAspect="1" noChangeArrowheads="1"/>
          </p:cNvPicPr>
          <p:nvPr/>
        </p:nvPicPr>
        <p:blipFill>
          <a:blip r:embed="rId6"/>
          <a:srcRect/>
          <a:stretch>
            <a:fillRect/>
          </a:stretch>
        </p:blipFill>
        <p:spPr bwMode="auto">
          <a:xfrm>
            <a:off x="0" y="0"/>
            <a:ext cx="746125" cy="631825"/>
          </a:xfrm>
          <a:prstGeom prst="rect">
            <a:avLst/>
          </a:prstGeom>
          <a:noFill/>
          <a:ln w="9525">
            <a:noFill/>
            <a:miter lim="800000"/>
            <a:headEnd/>
            <a:tailEnd/>
          </a:ln>
        </p:spPr>
      </p:pic>
      <p:sp>
        <p:nvSpPr>
          <p:cNvPr id="24" name="Rectangle 23"/>
          <p:cNvSpPr/>
          <p:nvPr/>
        </p:nvSpPr>
        <p:spPr>
          <a:xfrm>
            <a:off x="746125" y="86910"/>
            <a:ext cx="8253949"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Evaluation of multi-model aerosol simulations over South Asia </a:t>
            </a:r>
          </a:p>
        </p:txBody>
      </p:sp>
      <p:sp>
        <p:nvSpPr>
          <p:cNvPr id="26" name="Rectangle 25"/>
          <p:cNvSpPr/>
          <p:nvPr/>
        </p:nvSpPr>
        <p:spPr>
          <a:xfrm>
            <a:off x="7471309" y="6488668"/>
            <a:ext cx="1538803" cy="338554"/>
          </a:xfrm>
          <a:prstGeom prst="rect">
            <a:avLst/>
          </a:prstGeom>
        </p:spPr>
        <p:txBody>
          <a:bodyPr wrap="none">
            <a:spAutoFit/>
          </a:bodyPr>
          <a:lstStyle/>
          <a:p>
            <a:pPr algn="ctr"/>
            <a:r>
              <a:rPr lang="en-US" sz="1600" dirty="0" smtClean="0"/>
              <a:t>Pan et al. (2013)</a:t>
            </a:r>
            <a:endParaRPr lang="en-GB" sz="1600" dirty="0" smtClean="0">
              <a:solidFill>
                <a:srgbClr val="000000"/>
              </a:solidFill>
            </a:endParaRPr>
          </a:p>
        </p:txBody>
      </p:sp>
      <p:sp>
        <p:nvSpPr>
          <p:cNvPr id="27" name="Content Placeholder 53"/>
          <p:cNvSpPr txBox="1">
            <a:spLocks/>
          </p:cNvSpPr>
          <p:nvPr/>
        </p:nvSpPr>
        <p:spPr>
          <a:xfrm>
            <a:off x="0" y="3180752"/>
            <a:ext cx="4238829" cy="3307916"/>
          </a:xfrm>
          <a:prstGeom prst="rect">
            <a:avLst/>
          </a:prstGeom>
          <a:solidFill>
            <a:schemeClr val="accent6"/>
          </a:solidFill>
        </p:spPr>
        <p:txBody>
          <a:bodyPr vert="horz" lIns="91440" tIns="45720" rIns="91440" bIns="45720" rtlCol="0">
            <a:noAutofit/>
          </a:bodyPr>
          <a:lstStyle/>
          <a:p>
            <a:pPr marL="342900" lvl="0" indent="-342900">
              <a:spcBef>
                <a:spcPct val="20000"/>
              </a:spcBef>
              <a:buFont typeface="Arial"/>
              <a:buChar char="•"/>
            </a:pPr>
            <a:r>
              <a:rPr lang="en-US" dirty="0" smtClean="0">
                <a:latin typeface="Times New Roman"/>
                <a:cs typeface="Times New Roman"/>
              </a:rPr>
              <a:t>Representing the high AOD belt over the northern India is challenging for many current global chemical transport models, including NASA GOCART and GISS models. </a:t>
            </a:r>
          </a:p>
          <a:p>
            <a:pPr marL="342900" lvl="0" indent="-342900">
              <a:spcBef>
                <a:spcPct val="20000"/>
              </a:spcBef>
              <a:buFont typeface="Arial"/>
              <a:buChar char="•"/>
            </a:pPr>
            <a:r>
              <a:rPr lang="en-US" dirty="0" smtClean="0">
                <a:latin typeface="Times New Roman"/>
                <a:cs typeface="Times New Roman"/>
              </a:rPr>
              <a:t>Averaged over entire South Asia, 6 out of 7 models underestimated the annual mean AOD about 30% compared to MISR, indicating an incorrect regional contribution towards the global mean radiation forcing estimation. </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443"/>
            <a:ext cx="8229600" cy="1143000"/>
          </a:xfrm>
        </p:spPr>
        <p:txBody>
          <a:bodyPr/>
          <a:lstStyle/>
          <a:p>
            <a:r>
              <a:rPr lang="en-US" dirty="0" smtClean="0"/>
              <a:t>End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Content Placeholder 45"/>
          <p:cNvSpPr>
            <a:spLocks noGrp="1"/>
          </p:cNvSpPr>
          <p:nvPr>
            <p:ph idx="1"/>
          </p:nvPr>
        </p:nvSpPr>
        <p:spPr>
          <a:xfrm>
            <a:off x="457201" y="1216091"/>
            <a:ext cx="8229600" cy="4525963"/>
          </a:xfrm>
        </p:spPr>
        <p:txBody>
          <a:bodyPr>
            <a:noAutofit/>
          </a:bodyPr>
          <a:lstStyle/>
          <a:p>
            <a:pPr marL="514350" indent="-514350">
              <a:buFont typeface="+mj-lt"/>
              <a:buAutoNum type="arabicPeriod"/>
            </a:pPr>
            <a:r>
              <a:rPr lang="en-US" sz="2400" b="1" dirty="0" smtClean="0">
                <a:solidFill>
                  <a:srgbClr val="800000"/>
                </a:solidFill>
                <a:latin typeface="Times New Roman"/>
                <a:cs typeface="Times New Roman"/>
              </a:rPr>
              <a:t>Emission</a:t>
            </a:r>
            <a:endParaRPr lang="en-US" sz="2400" b="1" dirty="0" smtClean="0">
              <a:solidFill>
                <a:srgbClr val="800000"/>
              </a:solidFill>
              <a:latin typeface="Times New Roman"/>
              <a:cs typeface="Times New Roman"/>
            </a:endParaRPr>
          </a:p>
          <a:p>
            <a:pPr marL="914400" lvl="1" indent="-514350"/>
            <a:r>
              <a:rPr lang="en-US" sz="1600" dirty="0" smtClean="0">
                <a:latin typeface="Times New Roman"/>
                <a:cs typeface="Times New Roman"/>
              </a:rPr>
              <a:t>Update of </a:t>
            </a:r>
            <a:r>
              <a:rPr lang="en-US" sz="1600" dirty="0" smtClean="0">
                <a:solidFill>
                  <a:srgbClr val="800000"/>
                </a:solidFill>
                <a:latin typeface="Times New Roman"/>
                <a:cs typeface="Times New Roman"/>
              </a:rPr>
              <a:t>emission inventories </a:t>
            </a:r>
            <a:r>
              <a:rPr lang="en-US" sz="1600" dirty="0" smtClean="0">
                <a:latin typeface="Times New Roman"/>
                <a:cs typeface="Times New Roman"/>
              </a:rPr>
              <a:t>for </a:t>
            </a:r>
            <a:r>
              <a:rPr lang="en-US" sz="1600" dirty="0" err="1" smtClean="0">
                <a:latin typeface="Times New Roman"/>
                <a:cs typeface="Times New Roman"/>
              </a:rPr>
              <a:t>hindcast</a:t>
            </a:r>
            <a:r>
              <a:rPr lang="en-US" sz="1600" dirty="0" smtClean="0">
                <a:latin typeface="Times New Roman"/>
                <a:cs typeface="Times New Roman"/>
              </a:rPr>
              <a:t> runs (A2-MAP)</a:t>
            </a:r>
            <a:r>
              <a:rPr lang="en-US" sz="1600" dirty="0" smtClean="0">
                <a:latin typeface="Times New Roman"/>
                <a:cs typeface="Times New Roman"/>
              </a:rPr>
              <a:t> (</a:t>
            </a:r>
            <a:r>
              <a:rPr lang="en-US" sz="1600" i="1" dirty="0" smtClean="0">
                <a:latin typeface="Times New Roman"/>
                <a:cs typeface="Times New Roman"/>
              </a:rPr>
              <a:t>T. Diehl et al.</a:t>
            </a:r>
            <a:r>
              <a:rPr lang="en-US" sz="1600" dirty="0" smtClean="0">
                <a:latin typeface="Times New Roman"/>
                <a:cs typeface="Times New Roman"/>
              </a:rPr>
              <a:t>)</a:t>
            </a:r>
          </a:p>
          <a:p>
            <a:pPr marL="914400" lvl="1" indent="-514350"/>
            <a:r>
              <a:rPr lang="en-US" sz="1600" dirty="0" smtClean="0">
                <a:latin typeface="Times New Roman"/>
                <a:cs typeface="Times New Roman"/>
              </a:rPr>
              <a:t>Development of the dynamic </a:t>
            </a:r>
            <a:r>
              <a:rPr lang="en-US" sz="1600" dirty="0" smtClean="0">
                <a:solidFill>
                  <a:srgbClr val="800000"/>
                </a:solidFill>
                <a:latin typeface="Times New Roman"/>
                <a:cs typeface="Times New Roman"/>
              </a:rPr>
              <a:t>dust source function </a:t>
            </a:r>
            <a:r>
              <a:rPr lang="en-US" sz="1600" dirty="0" smtClean="0">
                <a:latin typeface="Times New Roman"/>
                <a:cs typeface="Times New Roman"/>
              </a:rPr>
              <a:t>for GOCART (</a:t>
            </a:r>
            <a:r>
              <a:rPr lang="en-US" sz="1600" i="1" dirty="0" smtClean="0">
                <a:latin typeface="Times New Roman"/>
                <a:cs typeface="Times New Roman"/>
              </a:rPr>
              <a:t>D. Kim et al.</a:t>
            </a:r>
            <a:r>
              <a:rPr lang="en-US" sz="1600" dirty="0" smtClean="0">
                <a:latin typeface="Times New Roman"/>
                <a:cs typeface="Times New Roman"/>
              </a:rPr>
              <a:t>)</a:t>
            </a:r>
          </a:p>
          <a:p>
            <a:pPr marL="914400" lvl="1" indent="-514350"/>
            <a:r>
              <a:rPr lang="en-US" sz="1600" dirty="0" smtClean="0">
                <a:latin typeface="Times New Roman"/>
                <a:cs typeface="Times New Roman"/>
              </a:rPr>
              <a:t>Constrain </a:t>
            </a:r>
            <a:r>
              <a:rPr lang="en-US" sz="1600" dirty="0" smtClean="0">
                <a:solidFill>
                  <a:srgbClr val="800000"/>
                </a:solidFill>
                <a:latin typeface="Times New Roman"/>
                <a:cs typeface="Times New Roman"/>
              </a:rPr>
              <a:t>BB </a:t>
            </a:r>
            <a:r>
              <a:rPr lang="en-US" sz="1600" dirty="0" smtClean="0">
                <a:latin typeface="Times New Roman"/>
                <a:cs typeface="Times New Roman"/>
              </a:rPr>
              <a:t>emission </a:t>
            </a:r>
            <a:r>
              <a:rPr lang="en-US" sz="1600" dirty="0" smtClean="0">
                <a:latin typeface="Times New Roman"/>
                <a:cs typeface="Times New Roman"/>
              </a:rPr>
              <a:t>in</a:t>
            </a:r>
            <a:r>
              <a:rPr lang="en-US" sz="1600" dirty="0" smtClean="0">
                <a:latin typeface="Times New Roman"/>
                <a:cs typeface="Times New Roman"/>
              </a:rPr>
              <a:t> GOCART using </a:t>
            </a:r>
            <a:r>
              <a:rPr lang="en-US" sz="1600" dirty="0" smtClean="0">
                <a:latin typeface="Times New Roman"/>
                <a:cs typeface="Times New Roman"/>
              </a:rPr>
              <a:t>satellite AOD (</a:t>
            </a:r>
            <a:r>
              <a:rPr lang="en-US" sz="1600" i="1" dirty="0" smtClean="0">
                <a:latin typeface="Times New Roman"/>
                <a:cs typeface="Times New Roman"/>
              </a:rPr>
              <a:t>M. M. </a:t>
            </a:r>
            <a:r>
              <a:rPr lang="en-US" sz="1600" i="1" dirty="0" err="1" smtClean="0">
                <a:latin typeface="Times New Roman"/>
                <a:cs typeface="Times New Roman"/>
              </a:rPr>
              <a:t>Petrenko</a:t>
            </a:r>
            <a:r>
              <a:rPr lang="en-US" sz="1600" i="1" dirty="0" smtClean="0">
                <a:latin typeface="Times New Roman"/>
                <a:cs typeface="Times New Roman"/>
              </a:rPr>
              <a:t> et al.</a:t>
            </a:r>
            <a:r>
              <a:rPr lang="en-US" sz="1600" dirty="0" smtClean="0">
                <a:latin typeface="Times New Roman"/>
                <a:cs typeface="Times New Roman"/>
              </a:rPr>
              <a:t>)</a:t>
            </a:r>
            <a:endParaRPr lang="en-US" sz="1600" dirty="0" smtClean="0">
              <a:latin typeface="Times New Roman"/>
              <a:cs typeface="Times New Roman"/>
            </a:endParaRPr>
          </a:p>
          <a:p>
            <a:pPr marL="514350" indent="-514350">
              <a:buFont typeface="+mj-lt"/>
              <a:buAutoNum type="arabicPeriod"/>
            </a:pPr>
            <a:r>
              <a:rPr lang="en-US" sz="2400" b="1" dirty="0" smtClean="0">
                <a:solidFill>
                  <a:srgbClr val="800000"/>
                </a:solidFill>
                <a:latin typeface="Times New Roman"/>
                <a:cs typeface="Times New Roman"/>
              </a:rPr>
              <a:t>Development</a:t>
            </a:r>
            <a:endParaRPr lang="en-US" sz="2400" b="1" dirty="0" smtClean="0">
              <a:solidFill>
                <a:srgbClr val="800000"/>
              </a:solidFill>
              <a:latin typeface="Times New Roman"/>
              <a:cs typeface="Times New Roman"/>
            </a:endParaRPr>
          </a:p>
          <a:p>
            <a:pPr marL="914400" lvl="1" indent="-514350"/>
            <a:r>
              <a:rPr lang="en-US" sz="1600" dirty="0" smtClean="0">
                <a:latin typeface="Times New Roman"/>
                <a:cs typeface="Times New Roman"/>
              </a:rPr>
              <a:t>Modeling </a:t>
            </a:r>
            <a:r>
              <a:rPr lang="en-US" sz="1600" dirty="0" smtClean="0">
                <a:solidFill>
                  <a:srgbClr val="800000"/>
                </a:solidFill>
                <a:latin typeface="Times New Roman"/>
                <a:cs typeface="Times New Roman"/>
              </a:rPr>
              <a:t>nitrate</a:t>
            </a:r>
            <a:r>
              <a:rPr lang="en-US" sz="1600" dirty="0" smtClean="0">
                <a:latin typeface="Times New Roman"/>
                <a:cs typeface="Times New Roman"/>
              </a:rPr>
              <a:t> in GMI and GOCART (</a:t>
            </a:r>
            <a:r>
              <a:rPr lang="en-US" sz="1600" i="1" dirty="0" smtClean="0">
                <a:latin typeface="Times New Roman"/>
                <a:cs typeface="Times New Roman"/>
              </a:rPr>
              <a:t>H. </a:t>
            </a:r>
            <a:r>
              <a:rPr lang="en-US" sz="1600" i="1" dirty="0" err="1" smtClean="0">
                <a:latin typeface="Times New Roman"/>
                <a:cs typeface="Times New Roman"/>
              </a:rPr>
              <a:t>Bian</a:t>
            </a:r>
            <a:r>
              <a:rPr lang="en-US" sz="1600" i="1" dirty="0" smtClean="0">
                <a:latin typeface="Times New Roman"/>
                <a:cs typeface="Times New Roman"/>
              </a:rPr>
              <a:t> et al.</a:t>
            </a:r>
            <a:r>
              <a:rPr lang="en-US" sz="1600" dirty="0" smtClean="0">
                <a:latin typeface="Times New Roman"/>
                <a:cs typeface="Times New Roman"/>
              </a:rPr>
              <a:t>)</a:t>
            </a:r>
            <a:endParaRPr lang="en-US" sz="1600" dirty="0" smtClean="0">
              <a:solidFill>
                <a:srgbClr val="800000"/>
              </a:solidFill>
              <a:latin typeface="Times New Roman"/>
              <a:cs typeface="Times New Roman"/>
            </a:endParaRPr>
          </a:p>
          <a:p>
            <a:pPr marL="514350" indent="-514350">
              <a:buFont typeface="+mj-lt"/>
              <a:buAutoNum type="arabicPeriod"/>
            </a:pPr>
            <a:r>
              <a:rPr lang="en-US" sz="2400" b="1" dirty="0" smtClean="0">
                <a:solidFill>
                  <a:srgbClr val="800000"/>
                </a:solidFill>
                <a:latin typeface="Times New Roman"/>
                <a:cs typeface="Times New Roman"/>
              </a:rPr>
              <a:t>Scientific Applications</a:t>
            </a:r>
            <a:endParaRPr lang="en-US" sz="2400" b="1" dirty="0" smtClean="0">
              <a:solidFill>
                <a:srgbClr val="800000"/>
              </a:solidFill>
              <a:latin typeface="Times New Roman"/>
              <a:cs typeface="Times New Roman"/>
            </a:endParaRPr>
          </a:p>
          <a:p>
            <a:pPr marL="914400" lvl="1" indent="-514350"/>
            <a:r>
              <a:rPr lang="en-US" sz="1600" dirty="0" smtClean="0">
                <a:solidFill>
                  <a:schemeClr val="tx1">
                    <a:alpha val="30000"/>
                  </a:schemeClr>
                </a:solidFill>
                <a:latin typeface="Times New Roman"/>
                <a:cs typeface="Times New Roman"/>
              </a:rPr>
              <a:t>Multi</a:t>
            </a:r>
            <a:r>
              <a:rPr lang="en-US" sz="1600" dirty="0" smtClean="0">
                <a:solidFill>
                  <a:schemeClr val="tx1">
                    <a:alpha val="30000"/>
                  </a:schemeClr>
                </a:solidFill>
                <a:latin typeface="Times New Roman"/>
                <a:cs typeface="Times New Roman"/>
              </a:rPr>
              <a:t>-decadal variations of aerosol </a:t>
            </a:r>
            <a:r>
              <a:rPr lang="en-GB" sz="1600" dirty="0" smtClean="0">
                <a:solidFill>
                  <a:schemeClr val="tx1">
                    <a:alpha val="30000"/>
                  </a:schemeClr>
                </a:solidFill>
                <a:latin typeface="Times New Roman"/>
                <a:cs typeface="Times New Roman"/>
              </a:rPr>
              <a:t>(</a:t>
            </a:r>
            <a:r>
              <a:rPr lang="en-GB" sz="1600" i="1" dirty="0" smtClean="0">
                <a:solidFill>
                  <a:schemeClr val="tx1">
                    <a:alpha val="30000"/>
                  </a:schemeClr>
                </a:solidFill>
                <a:latin typeface="Times New Roman"/>
                <a:cs typeface="Times New Roman"/>
              </a:rPr>
              <a:t>M. Chin., T. Diehl et al.</a:t>
            </a:r>
            <a:r>
              <a:rPr lang="en-GB" sz="1600" dirty="0" smtClean="0">
                <a:solidFill>
                  <a:schemeClr val="tx1">
                    <a:alpha val="30000"/>
                  </a:schemeClr>
                </a:solidFill>
                <a:latin typeface="Times New Roman"/>
                <a:cs typeface="Times New Roman"/>
              </a:rPr>
              <a:t>)</a:t>
            </a:r>
          </a:p>
          <a:p>
            <a:pPr marL="914400" lvl="1" indent="-514350"/>
            <a:r>
              <a:rPr lang="en-GB" sz="1600" dirty="0" smtClean="0">
                <a:solidFill>
                  <a:schemeClr val="tx1">
                    <a:alpha val="30000"/>
                  </a:schemeClr>
                </a:solidFill>
                <a:latin typeface="Times New Roman"/>
                <a:cs typeface="Times New Roman"/>
              </a:rPr>
              <a:t>Volcanic and </a:t>
            </a:r>
            <a:r>
              <a:rPr lang="en-GB" sz="1600" dirty="0" err="1" smtClean="0">
                <a:solidFill>
                  <a:schemeClr val="tx1">
                    <a:alpha val="30000"/>
                  </a:schemeClr>
                </a:solidFill>
                <a:latin typeface="Times New Roman"/>
                <a:cs typeface="Times New Roman"/>
              </a:rPr>
              <a:t>anthropo</a:t>
            </a:r>
            <a:r>
              <a:rPr lang="en-GB" sz="1600" dirty="0" smtClean="0">
                <a:solidFill>
                  <a:schemeClr val="tx1">
                    <a:alpha val="30000"/>
                  </a:schemeClr>
                </a:solidFill>
                <a:latin typeface="Times New Roman"/>
                <a:cs typeface="Times New Roman"/>
              </a:rPr>
              <a:t>. contributions </a:t>
            </a:r>
            <a:r>
              <a:rPr lang="en-GB" sz="1600" dirty="0" smtClean="0">
                <a:solidFill>
                  <a:schemeClr val="tx1">
                    <a:alpha val="30000"/>
                  </a:schemeClr>
                </a:solidFill>
                <a:latin typeface="Times New Roman"/>
                <a:cs typeface="Times New Roman"/>
              </a:rPr>
              <a:t>to stratospheric aerosol</a:t>
            </a:r>
            <a:r>
              <a:rPr lang="en-GB" sz="1600" dirty="0" smtClean="0">
                <a:solidFill>
                  <a:schemeClr val="tx1">
                    <a:alpha val="30000"/>
                  </a:schemeClr>
                </a:solidFill>
                <a:latin typeface="Times New Roman"/>
                <a:cs typeface="Times New Roman"/>
              </a:rPr>
              <a:t> (</a:t>
            </a:r>
            <a:r>
              <a:rPr lang="en-GB" sz="1600" i="1" dirty="0" smtClean="0">
                <a:solidFill>
                  <a:schemeClr val="tx1">
                    <a:alpha val="30000"/>
                  </a:schemeClr>
                </a:solidFill>
                <a:latin typeface="Times New Roman"/>
                <a:cs typeface="Times New Roman"/>
              </a:rPr>
              <a:t>M. Chin, T. Diehl et al.</a:t>
            </a:r>
            <a:r>
              <a:rPr lang="en-GB" sz="1600" dirty="0" smtClean="0">
                <a:solidFill>
                  <a:schemeClr val="tx1">
                    <a:alpha val="30000"/>
                  </a:schemeClr>
                </a:solidFill>
                <a:latin typeface="Times New Roman"/>
                <a:cs typeface="Times New Roman"/>
              </a:rPr>
              <a:t>)</a:t>
            </a:r>
          </a:p>
          <a:p>
            <a:pPr marL="914400" lvl="1" indent="-514350"/>
            <a:r>
              <a:rPr lang="en-US" sz="1600" dirty="0" smtClean="0">
                <a:solidFill>
                  <a:schemeClr val="tx1">
                    <a:alpha val="30000"/>
                  </a:schemeClr>
                </a:solidFill>
                <a:latin typeface="Times New Roman"/>
                <a:cs typeface="Times New Roman"/>
              </a:rPr>
              <a:t>GOCART and GMI models participated in HTAP source-receptor experiments to assess the role of intercontinental transport (</a:t>
            </a:r>
            <a:r>
              <a:rPr lang="en-US" sz="1600" i="1" dirty="0" smtClean="0">
                <a:solidFill>
                  <a:schemeClr val="tx1">
                    <a:alpha val="30000"/>
                  </a:schemeClr>
                </a:solidFill>
                <a:latin typeface="Times New Roman"/>
                <a:cs typeface="Times New Roman"/>
              </a:rPr>
              <a:t>H. </a:t>
            </a:r>
            <a:r>
              <a:rPr lang="en-US" sz="1600" i="1" dirty="0" smtClean="0">
                <a:solidFill>
                  <a:schemeClr val="tx1">
                    <a:alpha val="30000"/>
                  </a:schemeClr>
                </a:solidFill>
                <a:latin typeface="Times New Roman"/>
                <a:cs typeface="Times New Roman"/>
              </a:rPr>
              <a:t>Yu et </a:t>
            </a:r>
            <a:r>
              <a:rPr lang="en-US" sz="1600" i="1" dirty="0" smtClean="0">
                <a:solidFill>
                  <a:schemeClr val="tx1">
                    <a:alpha val="30000"/>
                  </a:schemeClr>
                </a:solidFill>
                <a:latin typeface="Times New Roman"/>
                <a:cs typeface="Times New Roman"/>
              </a:rPr>
              <a:t>al.</a:t>
            </a:r>
            <a:r>
              <a:rPr lang="en-US" sz="1600" dirty="0" smtClean="0">
                <a:solidFill>
                  <a:schemeClr val="tx1">
                    <a:alpha val="30000"/>
                  </a:schemeClr>
                </a:solidFill>
                <a:latin typeface="Times New Roman"/>
                <a:cs typeface="Times New Roman"/>
              </a:rPr>
              <a:t>)</a:t>
            </a:r>
            <a:endParaRPr lang="en-GB" sz="1600" dirty="0" smtClean="0">
              <a:solidFill>
                <a:schemeClr val="tx1">
                  <a:alpha val="30000"/>
                </a:schemeClr>
              </a:solidFill>
              <a:latin typeface="Times New Roman"/>
              <a:cs typeface="Times New Roman"/>
            </a:endParaRPr>
          </a:p>
          <a:p>
            <a:pPr marL="914400" lvl="1" indent="-514350"/>
            <a:r>
              <a:rPr lang="en-US" sz="1600" dirty="0" smtClean="0">
                <a:solidFill>
                  <a:schemeClr val="tx1">
                    <a:alpha val="30000"/>
                  </a:schemeClr>
                </a:solidFill>
                <a:latin typeface="Times New Roman"/>
                <a:cs typeface="Times New Roman"/>
              </a:rPr>
              <a:t>Comparisons </a:t>
            </a:r>
            <a:r>
              <a:rPr lang="en-US" sz="1600" dirty="0" smtClean="0">
                <a:solidFill>
                  <a:schemeClr val="tx1">
                    <a:alpha val="30000"/>
                  </a:schemeClr>
                </a:solidFill>
                <a:latin typeface="Times New Roman"/>
                <a:cs typeface="Times New Roman"/>
              </a:rPr>
              <a:t>between models and</a:t>
            </a:r>
            <a:r>
              <a:rPr lang="en-US" sz="1600" dirty="0" smtClean="0">
                <a:solidFill>
                  <a:schemeClr val="tx1">
                    <a:alpha val="30000"/>
                  </a:schemeClr>
                </a:solidFill>
                <a:latin typeface="Times New Roman"/>
                <a:cs typeface="Times New Roman"/>
              </a:rPr>
              <a:t> observations for </a:t>
            </a:r>
            <a:r>
              <a:rPr lang="en-US" sz="1600" dirty="0" smtClean="0">
                <a:solidFill>
                  <a:schemeClr val="tx1">
                    <a:alpha val="30000"/>
                  </a:schemeClr>
                </a:solidFill>
                <a:latin typeface="Times New Roman"/>
                <a:cs typeface="Times New Roman"/>
              </a:rPr>
              <a:t>transatlantic dust (</a:t>
            </a:r>
            <a:r>
              <a:rPr lang="en-US" sz="1600" i="1" dirty="0" smtClean="0">
                <a:solidFill>
                  <a:schemeClr val="tx1">
                    <a:alpha val="30000"/>
                  </a:schemeClr>
                </a:solidFill>
                <a:latin typeface="Times New Roman"/>
                <a:cs typeface="Times New Roman"/>
              </a:rPr>
              <a:t>D. Kim et al.</a:t>
            </a:r>
            <a:r>
              <a:rPr lang="en-US" sz="1600" dirty="0" smtClean="0">
                <a:solidFill>
                  <a:schemeClr val="tx1">
                    <a:alpha val="30000"/>
                  </a:schemeClr>
                </a:solidFill>
                <a:latin typeface="Times New Roman"/>
                <a:cs typeface="Times New Roman"/>
              </a:rPr>
              <a:t>)</a:t>
            </a:r>
          </a:p>
          <a:p>
            <a:pPr marL="914400" lvl="1" indent="-514350"/>
            <a:r>
              <a:rPr lang="en-US" sz="1600" dirty="0" smtClean="0">
                <a:solidFill>
                  <a:schemeClr val="tx1">
                    <a:alpha val="30000"/>
                  </a:schemeClr>
                </a:solidFill>
                <a:latin typeface="Times New Roman"/>
                <a:cs typeface="Times New Roman"/>
              </a:rPr>
              <a:t>Evaluation of multi-model aerosol</a:t>
            </a:r>
            <a:r>
              <a:rPr lang="en-US" sz="1600" dirty="0" smtClean="0">
                <a:solidFill>
                  <a:schemeClr val="tx1">
                    <a:alpha val="30000"/>
                  </a:schemeClr>
                </a:solidFill>
                <a:latin typeface="Times New Roman"/>
                <a:cs typeface="Times New Roman"/>
              </a:rPr>
              <a:t> over </a:t>
            </a:r>
            <a:r>
              <a:rPr lang="en-US" sz="1600" dirty="0" smtClean="0">
                <a:solidFill>
                  <a:schemeClr val="tx1">
                    <a:alpha val="30000"/>
                  </a:schemeClr>
                </a:solidFill>
                <a:latin typeface="Times New Roman"/>
                <a:cs typeface="Times New Roman"/>
              </a:rPr>
              <a:t>South Asia (</a:t>
            </a:r>
            <a:r>
              <a:rPr lang="en-US" sz="1600" i="1" dirty="0" smtClean="0">
                <a:solidFill>
                  <a:schemeClr val="tx1">
                    <a:alpha val="30000"/>
                  </a:schemeClr>
                </a:solidFill>
                <a:latin typeface="Times New Roman"/>
                <a:cs typeface="Times New Roman"/>
              </a:rPr>
              <a:t>X. Pan et al.</a:t>
            </a:r>
            <a:r>
              <a:rPr lang="en-US" sz="1600" dirty="0" smtClean="0">
                <a:solidFill>
                  <a:schemeClr val="tx1">
                    <a:alpha val="30000"/>
                  </a:schemeClr>
                </a:solidFill>
                <a:latin typeface="Times New Roman"/>
                <a:cs typeface="Times New Roman"/>
              </a:rPr>
              <a:t>)</a:t>
            </a:r>
          </a:p>
          <a:p>
            <a:pPr marL="914400" lvl="1" indent="-514350"/>
            <a:endParaRPr lang="en-US" sz="1600" dirty="0" smtClean="0">
              <a:latin typeface="Times New Roman"/>
              <a:cs typeface="Times New Roman"/>
            </a:endParaRPr>
          </a:p>
          <a:p>
            <a:pPr marL="514350" indent="-514350">
              <a:buNone/>
            </a:pPr>
            <a:endParaRPr lang="en-US" sz="2400" dirty="0" smtClean="0">
              <a:latin typeface="Times New Roman"/>
              <a:cs typeface="Times New Roman"/>
            </a:endParaRPr>
          </a:p>
          <a:p>
            <a:pPr marL="514350" indent="-514350">
              <a:buFont typeface="+mj-lt"/>
              <a:buAutoNum type="arabicPeriod"/>
            </a:pPr>
            <a:endParaRPr lang="en-US" sz="2400" dirty="0" smtClean="0">
              <a:latin typeface="Times New Roman"/>
              <a:cs typeface="Times New Roman"/>
            </a:endParaRPr>
          </a:p>
          <a:p>
            <a:pPr marL="514350" indent="-514350">
              <a:buFont typeface="+mj-lt"/>
              <a:buAutoNum type="arabicPeriod"/>
            </a:pPr>
            <a:endParaRPr lang="en-US" sz="2400" dirty="0" smtClean="0">
              <a:latin typeface="Times New Roman"/>
              <a:cs typeface="Times New Roman"/>
            </a:endParaRPr>
          </a:p>
          <a:p>
            <a:pPr marL="514350" indent="-514350">
              <a:buFont typeface="+mj-lt"/>
              <a:buAutoNum type="arabicPeriod"/>
            </a:pPr>
            <a:endParaRPr lang="en-US" sz="2400" dirty="0">
              <a:latin typeface="Times New Roman"/>
              <a:cs typeface="Times New Roman"/>
            </a:endParaRPr>
          </a:p>
        </p:txBody>
      </p:sp>
      <p:sp>
        <p:nvSpPr>
          <p:cNvPr id="4" name="Rectangle 3"/>
          <p:cNvSpPr/>
          <p:nvPr/>
        </p:nvSpPr>
        <p:spPr>
          <a:xfrm>
            <a:off x="746125" y="269047"/>
            <a:ext cx="7940676" cy="646331"/>
          </a:xfrm>
          <a:prstGeom prst="rect">
            <a:avLst/>
          </a:prstGeom>
          <a:solidFill>
            <a:schemeClr val="bg2">
              <a:lumMod val="90000"/>
            </a:schemeClr>
          </a:solidFill>
        </p:spPr>
        <p:txBody>
          <a:bodyPr wrap="square">
            <a:spAutoFit/>
          </a:bodyPr>
          <a:lstStyle/>
          <a:p>
            <a:pPr algn="ctr"/>
            <a:r>
              <a:rPr lang="en-US" sz="3600" b="1" dirty="0" smtClean="0">
                <a:solidFill>
                  <a:srgbClr val="800000"/>
                </a:solidFill>
                <a:latin typeface="Times New Roman"/>
                <a:cs typeface="Times New Roman"/>
              </a:rPr>
              <a:t>Contents</a:t>
            </a:r>
          </a:p>
        </p:txBody>
      </p:sp>
      <p:pic>
        <p:nvPicPr>
          <p:cNvPr id="5" name="Picture 475" descr="3dmeatball"/>
          <p:cNvPicPr>
            <a:picLocks noChangeAspect="1" noChangeArrowheads="1"/>
          </p:cNvPicPr>
          <p:nvPr/>
        </p:nvPicPr>
        <p:blipFill>
          <a:blip r:embed="rId2"/>
          <a:srcRect/>
          <a:stretch>
            <a:fillRect/>
          </a:stretch>
        </p:blipFill>
        <p:spPr bwMode="auto">
          <a:xfrm>
            <a:off x="0" y="0"/>
            <a:ext cx="7461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80" name="Picture 36" descr="emcompare_total_byEmProd_GLCvt_2006.ps.2.png"/>
          <p:cNvPicPr>
            <a:picLocks noChangeAspect="1"/>
          </p:cNvPicPr>
          <p:nvPr/>
        </p:nvPicPr>
        <p:blipFill>
          <a:blip r:embed="rId3"/>
          <a:srcRect l="52003"/>
          <a:stretch>
            <a:fillRect/>
          </a:stretch>
        </p:blipFill>
        <p:spPr bwMode="auto">
          <a:xfrm>
            <a:off x="444500" y="12084050"/>
            <a:ext cx="5245100" cy="4262438"/>
          </a:xfrm>
          <a:prstGeom prst="rect">
            <a:avLst/>
          </a:prstGeom>
          <a:noFill/>
          <a:ln w="9525">
            <a:noFill/>
            <a:miter lim="800000"/>
            <a:headEnd/>
            <a:tailEnd/>
          </a:ln>
        </p:spPr>
      </p:pic>
      <p:pic>
        <p:nvPicPr>
          <p:cNvPr id="38" name="Picture 475" descr="3dmeatball"/>
          <p:cNvPicPr>
            <a:picLocks noChangeAspect="1" noChangeArrowheads="1"/>
          </p:cNvPicPr>
          <p:nvPr/>
        </p:nvPicPr>
        <p:blipFill>
          <a:blip r:embed="rId4"/>
          <a:srcRect/>
          <a:stretch>
            <a:fillRect/>
          </a:stretch>
        </p:blipFill>
        <p:spPr bwMode="auto">
          <a:xfrm>
            <a:off x="0" y="0"/>
            <a:ext cx="746125" cy="631825"/>
          </a:xfrm>
          <a:prstGeom prst="rect">
            <a:avLst/>
          </a:prstGeom>
          <a:noFill/>
          <a:ln w="9525">
            <a:noFill/>
            <a:miter lim="800000"/>
            <a:headEnd/>
            <a:tailEnd/>
          </a:ln>
        </p:spPr>
      </p:pic>
      <p:sp>
        <p:nvSpPr>
          <p:cNvPr id="31" name="Rectangle 30"/>
          <p:cNvSpPr/>
          <p:nvPr/>
        </p:nvSpPr>
        <p:spPr>
          <a:xfrm>
            <a:off x="6173058" y="6488668"/>
            <a:ext cx="2897917" cy="338554"/>
          </a:xfrm>
          <a:prstGeom prst="rect">
            <a:avLst/>
          </a:prstGeom>
        </p:spPr>
        <p:txBody>
          <a:bodyPr wrap="square">
            <a:spAutoFit/>
          </a:bodyPr>
          <a:lstStyle/>
          <a:p>
            <a:pPr algn="r"/>
            <a:r>
              <a:rPr lang="en-US" sz="1600" dirty="0" smtClean="0"/>
              <a:t>Diehl et </a:t>
            </a:r>
            <a:r>
              <a:rPr lang="en-US" sz="1600" dirty="0" smtClean="0"/>
              <a:t>al. (2012)</a:t>
            </a:r>
            <a:endParaRPr lang="en-GB" sz="1600" dirty="0" smtClean="0">
              <a:solidFill>
                <a:srgbClr val="000000"/>
              </a:solidFill>
            </a:endParaRPr>
          </a:p>
        </p:txBody>
      </p:sp>
      <p:sp>
        <p:nvSpPr>
          <p:cNvPr id="33" name="Rectangle 32"/>
          <p:cNvSpPr/>
          <p:nvPr/>
        </p:nvSpPr>
        <p:spPr>
          <a:xfrm>
            <a:off x="844405" y="3810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Updated emission </a:t>
            </a:r>
            <a:r>
              <a:rPr lang="en-US" b="1" dirty="0" smtClean="0">
                <a:solidFill>
                  <a:srgbClr val="800000"/>
                </a:solidFill>
                <a:latin typeface="Times New Roman"/>
                <a:cs typeface="Times New Roman"/>
              </a:rPr>
              <a:t>inventories for </a:t>
            </a:r>
            <a:r>
              <a:rPr lang="en-US" b="1" dirty="0" err="1" smtClean="0">
                <a:solidFill>
                  <a:srgbClr val="800000"/>
                </a:solidFill>
                <a:latin typeface="Times New Roman"/>
                <a:cs typeface="Times New Roman"/>
              </a:rPr>
              <a:t>hindcast</a:t>
            </a:r>
            <a:r>
              <a:rPr lang="en-US" b="1" dirty="0" smtClean="0">
                <a:solidFill>
                  <a:srgbClr val="800000"/>
                </a:solidFill>
                <a:latin typeface="Times New Roman"/>
                <a:cs typeface="Times New Roman"/>
              </a:rPr>
              <a:t> </a:t>
            </a:r>
            <a:r>
              <a:rPr lang="en-US" b="1" dirty="0" smtClean="0">
                <a:solidFill>
                  <a:srgbClr val="800000"/>
                </a:solidFill>
                <a:latin typeface="Times New Roman"/>
                <a:cs typeface="Times New Roman"/>
              </a:rPr>
              <a:t>runs (A2-ACCMIP) </a:t>
            </a:r>
            <a:endParaRPr lang="en-US" b="1" dirty="0" smtClean="0">
              <a:solidFill>
                <a:srgbClr val="800000"/>
              </a:solidFill>
              <a:latin typeface="Times New Roman"/>
              <a:cs typeface="Times New Roman"/>
            </a:endParaRPr>
          </a:p>
        </p:txBody>
      </p:sp>
      <p:pic>
        <p:nvPicPr>
          <p:cNvPr id="14" name="Picture 13"/>
          <p:cNvPicPr>
            <a:picLocks noChangeAspect="1"/>
          </p:cNvPicPr>
          <p:nvPr/>
        </p:nvPicPr>
        <p:blipFill>
          <a:blip r:embed="rId5"/>
          <a:stretch>
            <a:fillRect/>
          </a:stretch>
        </p:blipFill>
        <p:spPr>
          <a:xfrm>
            <a:off x="844405" y="4182289"/>
            <a:ext cx="3046366" cy="2306379"/>
          </a:xfrm>
          <a:prstGeom prst="rect">
            <a:avLst/>
          </a:prstGeom>
        </p:spPr>
      </p:pic>
      <p:pic>
        <p:nvPicPr>
          <p:cNvPr id="15" name="Picture 14"/>
          <p:cNvPicPr>
            <a:picLocks noChangeAspect="1"/>
          </p:cNvPicPr>
          <p:nvPr/>
        </p:nvPicPr>
        <p:blipFill>
          <a:blip r:embed="rId6"/>
          <a:stretch>
            <a:fillRect/>
          </a:stretch>
        </p:blipFill>
        <p:spPr>
          <a:xfrm>
            <a:off x="844405" y="2228967"/>
            <a:ext cx="3735230" cy="1853328"/>
          </a:xfrm>
          <a:prstGeom prst="rect">
            <a:avLst/>
          </a:prstGeom>
        </p:spPr>
      </p:pic>
      <p:pic>
        <p:nvPicPr>
          <p:cNvPr id="16" name="Picture 15"/>
          <p:cNvPicPr>
            <a:picLocks noChangeAspect="1"/>
          </p:cNvPicPr>
          <p:nvPr/>
        </p:nvPicPr>
        <p:blipFill>
          <a:blip r:embed="rId7"/>
          <a:stretch>
            <a:fillRect/>
          </a:stretch>
        </p:blipFill>
        <p:spPr>
          <a:xfrm>
            <a:off x="844405" y="432185"/>
            <a:ext cx="3642956" cy="1849875"/>
          </a:xfrm>
          <a:prstGeom prst="rect">
            <a:avLst/>
          </a:prstGeom>
        </p:spPr>
      </p:pic>
      <p:pic>
        <p:nvPicPr>
          <p:cNvPr id="17" name="Picture 16"/>
          <p:cNvPicPr>
            <a:picLocks noChangeAspect="1"/>
          </p:cNvPicPr>
          <p:nvPr/>
        </p:nvPicPr>
        <p:blipFill>
          <a:blip r:embed="rId8"/>
          <a:stretch>
            <a:fillRect/>
          </a:stretch>
        </p:blipFill>
        <p:spPr>
          <a:xfrm>
            <a:off x="4579636" y="470438"/>
            <a:ext cx="3639456" cy="1811622"/>
          </a:xfrm>
          <a:prstGeom prst="rect">
            <a:avLst/>
          </a:prstGeom>
        </p:spPr>
      </p:pic>
      <p:pic>
        <p:nvPicPr>
          <p:cNvPr id="18" name="Picture 17"/>
          <p:cNvPicPr>
            <a:picLocks noChangeAspect="1"/>
          </p:cNvPicPr>
          <p:nvPr/>
        </p:nvPicPr>
        <p:blipFill>
          <a:blip r:embed="rId9"/>
          <a:stretch>
            <a:fillRect/>
          </a:stretch>
        </p:blipFill>
        <p:spPr>
          <a:xfrm>
            <a:off x="4579635" y="2282060"/>
            <a:ext cx="3694787" cy="1824988"/>
          </a:xfrm>
          <a:prstGeom prst="rect">
            <a:avLst/>
          </a:prstGeom>
        </p:spPr>
      </p:pic>
      <p:sp>
        <p:nvSpPr>
          <p:cNvPr id="19" name="TextBox 18"/>
          <p:cNvSpPr txBox="1"/>
          <p:nvPr/>
        </p:nvSpPr>
        <p:spPr>
          <a:xfrm>
            <a:off x="4337538" y="4182289"/>
            <a:ext cx="4597755" cy="2308324"/>
          </a:xfrm>
          <a:prstGeom prst="rect">
            <a:avLst/>
          </a:prstGeom>
          <a:solidFill>
            <a:schemeClr val="accent6"/>
          </a:solidFill>
        </p:spPr>
        <p:txBody>
          <a:bodyPr wrap="square" rtlCol="0">
            <a:spAutoFit/>
          </a:bodyPr>
          <a:lstStyle/>
          <a:p>
            <a:pPr marL="171450" indent="-171450">
              <a:buFont typeface="Arial"/>
              <a:buChar char="•"/>
            </a:pPr>
            <a:r>
              <a:rPr lang="en-US" sz="1600" dirty="0" smtClean="0"/>
              <a:t>A2</a:t>
            </a:r>
            <a:r>
              <a:rPr lang="en-US" sz="1600" dirty="0" smtClean="0"/>
              <a:t>-ACCMIP emissions derived from decadal ACCMIP </a:t>
            </a:r>
            <a:r>
              <a:rPr lang="en-US" sz="1600" dirty="0" smtClean="0"/>
              <a:t>emissions for latest </a:t>
            </a:r>
            <a:r>
              <a:rPr lang="en-US" sz="1600" dirty="0" err="1" smtClean="0"/>
              <a:t>hindcast</a:t>
            </a:r>
            <a:r>
              <a:rPr lang="en-US" sz="1600" dirty="0" smtClean="0"/>
              <a:t> ; </a:t>
            </a:r>
            <a:r>
              <a:rPr lang="en-US" sz="1600" dirty="0" smtClean="0"/>
              <a:t>A2-MAP emissions based on Streets et al.  (BC, OC) and EDGAR 4.1 (SO2)</a:t>
            </a:r>
          </a:p>
          <a:p>
            <a:pPr marL="171450" indent="-171450">
              <a:buFont typeface="Arial"/>
              <a:buChar char="•"/>
            </a:pPr>
            <a:r>
              <a:rPr lang="en-US" sz="1600" dirty="0" smtClean="0"/>
              <a:t>Volcanic emissions compiled from Smithsonian database, TOMS, OMI, and other sources</a:t>
            </a:r>
          </a:p>
          <a:p>
            <a:pPr marL="171450" indent="-171450">
              <a:buFont typeface="Arial"/>
              <a:buChar char="•"/>
            </a:pPr>
            <a:r>
              <a:rPr lang="en-US" sz="1600" dirty="0" smtClean="0"/>
              <a:t>Anthropogenic inventories agree on general trends, but large differences for some years in some </a:t>
            </a:r>
            <a:r>
              <a:rPr lang="en-US" sz="1600" dirty="0" smtClean="0"/>
              <a:t>regions</a:t>
            </a:r>
            <a:endParaRPr lang="en-US" sz="1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p:nvPr/>
        </p:nvGrpSpPr>
        <p:grpSpPr>
          <a:xfrm>
            <a:off x="4934149" y="564989"/>
            <a:ext cx="4070160" cy="2885397"/>
            <a:chOff x="1483249" y="4412853"/>
            <a:chExt cx="2813227" cy="2080705"/>
          </a:xfrm>
        </p:grpSpPr>
        <p:pic>
          <p:nvPicPr>
            <p:cNvPr id="7" name="Picture 6"/>
            <p:cNvPicPr>
              <a:picLocks noChangeAspect="1"/>
            </p:cNvPicPr>
            <p:nvPr/>
          </p:nvPicPr>
          <p:blipFill>
            <a:blip r:embed="rId3"/>
            <a:srcRect l="3945" t="35807" r="66737" b="33955"/>
            <a:stretch>
              <a:fillRect/>
            </a:stretch>
          </p:blipFill>
          <p:spPr>
            <a:xfrm>
              <a:off x="1483249" y="4412853"/>
              <a:ext cx="2813227" cy="2080705"/>
            </a:xfrm>
            <a:prstGeom prst="rect">
              <a:avLst/>
            </a:prstGeom>
          </p:spPr>
        </p:pic>
        <p:sp>
          <p:nvSpPr>
            <p:cNvPr id="6" name="Rectangle 5"/>
            <p:cNvSpPr/>
            <p:nvPr/>
          </p:nvSpPr>
          <p:spPr>
            <a:xfrm>
              <a:off x="1483249" y="4412853"/>
              <a:ext cx="176136" cy="305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475" descr="3dmeatball"/>
          <p:cNvPicPr>
            <a:picLocks noChangeAspect="1" noChangeArrowheads="1"/>
          </p:cNvPicPr>
          <p:nvPr/>
        </p:nvPicPr>
        <p:blipFill>
          <a:blip r:embed="rId4"/>
          <a:srcRect/>
          <a:stretch>
            <a:fillRect/>
          </a:stretch>
        </p:blipFill>
        <p:spPr bwMode="auto">
          <a:xfrm>
            <a:off x="0" y="0"/>
            <a:ext cx="746125" cy="631825"/>
          </a:xfrm>
          <a:prstGeom prst="rect">
            <a:avLst/>
          </a:prstGeom>
          <a:noFill/>
          <a:ln w="9525">
            <a:noFill/>
            <a:miter lim="800000"/>
            <a:headEnd/>
            <a:tailEnd/>
          </a:ln>
        </p:spPr>
      </p:pic>
      <p:sp>
        <p:nvSpPr>
          <p:cNvPr id="13" name="Rectangle 12"/>
          <p:cNvSpPr/>
          <p:nvPr/>
        </p:nvSpPr>
        <p:spPr>
          <a:xfrm>
            <a:off x="7466350" y="6488668"/>
            <a:ext cx="1548721" cy="338554"/>
          </a:xfrm>
          <a:prstGeom prst="rect">
            <a:avLst/>
          </a:prstGeom>
        </p:spPr>
        <p:txBody>
          <a:bodyPr wrap="none">
            <a:spAutoFit/>
          </a:bodyPr>
          <a:lstStyle/>
          <a:p>
            <a:pPr algn="ctr"/>
            <a:r>
              <a:rPr lang="en-US" sz="1600" dirty="0" smtClean="0"/>
              <a:t>Kim et al. (2013)</a:t>
            </a:r>
            <a:endParaRPr lang="en-GB" sz="1600" dirty="0" smtClean="0">
              <a:solidFill>
                <a:srgbClr val="000000"/>
              </a:solidFill>
            </a:endParaRPr>
          </a:p>
        </p:txBody>
      </p:sp>
      <p:grpSp>
        <p:nvGrpSpPr>
          <p:cNvPr id="27" name="Group 26"/>
          <p:cNvGrpSpPr/>
          <p:nvPr/>
        </p:nvGrpSpPr>
        <p:grpSpPr>
          <a:xfrm>
            <a:off x="-16094" y="2141993"/>
            <a:ext cx="4961005" cy="4207489"/>
            <a:chOff x="4152215" y="631825"/>
            <a:chExt cx="4961005" cy="4207489"/>
          </a:xfrm>
        </p:grpSpPr>
        <p:pic>
          <p:nvPicPr>
            <p:cNvPr id="21" name="Picture 20"/>
            <p:cNvPicPr>
              <a:picLocks noChangeAspect="1"/>
            </p:cNvPicPr>
            <p:nvPr/>
          </p:nvPicPr>
          <p:blipFill>
            <a:blip r:embed="rId5"/>
            <a:stretch>
              <a:fillRect/>
            </a:stretch>
          </p:blipFill>
          <p:spPr>
            <a:xfrm>
              <a:off x="4152215" y="3128046"/>
              <a:ext cx="4961005" cy="1711268"/>
            </a:xfrm>
            <a:prstGeom prst="rect">
              <a:avLst/>
            </a:prstGeom>
          </p:spPr>
        </p:pic>
        <p:pic>
          <p:nvPicPr>
            <p:cNvPr id="14" name="Picture 13"/>
            <p:cNvPicPr>
              <a:picLocks noChangeAspect="1"/>
            </p:cNvPicPr>
            <p:nvPr/>
          </p:nvPicPr>
          <p:blipFill>
            <a:blip r:embed="rId6"/>
            <a:srcRect r="49495" b="51288"/>
            <a:stretch>
              <a:fillRect/>
            </a:stretch>
          </p:blipFill>
          <p:spPr>
            <a:xfrm>
              <a:off x="4350036" y="874923"/>
              <a:ext cx="2331892" cy="1899732"/>
            </a:xfrm>
            <a:prstGeom prst="rect">
              <a:avLst/>
            </a:prstGeom>
          </p:spPr>
        </p:pic>
        <p:pic>
          <p:nvPicPr>
            <p:cNvPr id="22" name="Picture 21"/>
            <p:cNvPicPr>
              <a:picLocks noChangeAspect="1"/>
            </p:cNvPicPr>
            <p:nvPr/>
          </p:nvPicPr>
          <p:blipFill>
            <a:blip r:embed="rId6"/>
            <a:srcRect t="50799" r="49495"/>
            <a:stretch>
              <a:fillRect/>
            </a:stretch>
          </p:blipFill>
          <p:spPr>
            <a:xfrm>
              <a:off x="6765234" y="822624"/>
              <a:ext cx="2331892" cy="1918823"/>
            </a:xfrm>
            <a:prstGeom prst="rect">
              <a:avLst/>
            </a:prstGeom>
          </p:spPr>
        </p:pic>
        <p:sp>
          <p:nvSpPr>
            <p:cNvPr id="25" name="Rectangle 24"/>
            <p:cNvSpPr/>
            <p:nvPr/>
          </p:nvSpPr>
          <p:spPr>
            <a:xfrm>
              <a:off x="6370835" y="631825"/>
              <a:ext cx="622186" cy="338554"/>
            </a:xfrm>
            <a:prstGeom prst="rect">
              <a:avLst/>
            </a:prstGeom>
            <a:ln w="25400">
              <a:solidFill>
                <a:srgbClr val="FF0000"/>
              </a:solidFill>
            </a:ln>
          </p:spPr>
          <p:txBody>
            <a:bodyPr wrap="none">
              <a:spAutoFit/>
            </a:bodyPr>
            <a:lstStyle/>
            <a:p>
              <a:pPr algn="ctr"/>
              <a:r>
                <a:rPr lang="en-GB" sz="1600" b="1" dirty="0" smtClean="0">
                  <a:solidFill>
                    <a:srgbClr val="000000"/>
                  </a:solidFill>
                </a:rPr>
                <a:t>NDVI</a:t>
              </a:r>
            </a:p>
          </p:txBody>
        </p:sp>
        <p:sp>
          <p:nvSpPr>
            <p:cNvPr id="26" name="Rectangle 25"/>
            <p:cNvSpPr/>
            <p:nvPr/>
          </p:nvSpPr>
          <p:spPr>
            <a:xfrm>
              <a:off x="5677691" y="2899922"/>
              <a:ext cx="2008483" cy="338554"/>
            </a:xfrm>
            <a:prstGeom prst="rect">
              <a:avLst/>
            </a:prstGeom>
            <a:ln w="25400">
              <a:solidFill>
                <a:srgbClr val="FF0000"/>
              </a:solidFill>
            </a:ln>
          </p:spPr>
          <p:txBody>
            <a:bodyPr wrap="none">
              <a:spAutoFit/>
            </a:bodyPr>
            <a:lstStyle/>
            <a:p>
              <a:pPr algn="ctr"/>
              <a:r>
                <a:rPr lang="en-GB" sz="1600" b="1" dirty="0" smtClean="0">
                  <a:solidFill>
                    <a:srgbClr val="000000"/>
                  </a:solidFill>
                </a:rPr>
                <a:t>DOD Ratio (DYN/STA)</a:t>
              </a:r>
              <a:endParaRPr lang="en-GB" sz="1600" b="1" dirty="0" smtClean="0">
                <a:solidFill>
                  <a:srgbClr val="000000"/>
                </a:solidFill>
              </a:endParaRPr>
            </a:p>
          </p:txBody>
        </p:sp>
      </p:grpSp>
      <p:sp>
        <p:nvSpPr>
          <p:cNvPr id="28" name="Content Placeholder 53"/>
          <p:cNvSpPr txBox="1">
            <a:spLocks/>
          </p:cNvSpPr>
          <p:nvPr/>
        </p:nvSpPr>
        <p:spPr>
          <a:xfrm>
            <a:off x="5057435" y="3564962"/>
            <a:ext cx="4086565" cy="2971446"/>
          </a:xfrm>
          <a:prstGeom prst="rect">
            <a:avLst/>
          </a:prstGeom>
          <a:solidFill>
            <a:schemeClr val="accent6"/>
          </a:solidFill>
        </p:spPr>
        <p:txBody>
          <a:bodyPr vert="horz" lIns="91440" tIns="45720" rIns="91440" bIns="45720" rtlCol="0">
            <a:noAutofit/>
          </a:bodyPr>
          <a:lstStyle/>
          <a:p>
            <a:pPr marL="342900" lvl="0" indent="-342900">
              <a:spcBef>
                <a:spcPct val="20000"/>
              </a:spcBef>
              <a:buFont typeface="Arial"/>
              <a:buChar char="•"/>
            </a:pPr>
            <a:r>
              <a:rPr lang="en-US" dirty="0" smtClean="0">
                <a:latin typeface="Times New Roman"/>
                <a:cs typeface="Times New Roman"/>
              </a:rPr>
              <a:t>A global dynamic source function has been developed for GOCART using the AVHRR-NDVI 8km.</a:t>
            </a:r>
          </a:p>
          <a:p>
            <a:pPr marL="342900" lvl="0" indent="-342900">
              <a:spcBef>
                <a:spcPct val="20000"/>
              </a:spcBef>
              <a:buFont typeface="Arial"/>
              <a:buChar char="•"/>
            </a:pPr>
            <a:r>
              <a:rPr lang="en-US" dirty="0" smtClean="0">
                <a:latin typeface="Times New Roman"/>
                <a:cs typeface="Times New Roman"/>
              </a:rPr>
              <a:t>One half of 22 analyzed deserts are seasonality in their bareness.</a:t>
            </a:r>
          </a:p>
          <a:p>
            <a:pPr marL="342900" lvl="0" indent="-342900">
              <a:spcBef>
                <a:spcPct val="20000"/>
              </a:spcBef>
              <a:buFont typeface="Arial"/>
              <a:buChar char="•"/>
            </a:pPr>
            <a:r>
              <a:rPr lang="en-US" dirty="0" smtClean="0">
                <a:latin typeface="Times New Roman"/>
                <a:cs typeface="Times New Roman"/>
              </a:rPr>
              <a:t>We found a clear and significant effect of the new dynamic dust source on seasonal variation of dust emission and dust optical depth near the source regions.</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grpSp>
        <p:nvGrpSpPr>
          <p:cNvPr id="30" name="Group 29"/>
          <p:cNvGrpSpPr/>
          <p:nvPr/>
        </p:nvGrpSpPr>
        <p:grpSpPr>
          <a:xfrm>
            <a:off x="484307" y="541132"/>
            <a:ext cx="4016625" cy="1600861"/>
            <a:chOff x="484307" y="541132"/>
            <a:chExt cx="4016625" cy="1600861"/>
          </a:xfrm>
        </p:grpSpPr>
        <p:grpSp>
          <p:nvGrpSpPr>
            <p:cNvPr id="20" name="Group 19"/>
            <p:cNvGrpSpPr/>
            <p:nvPr/>
          </p:nvGrpSpPr>
          <p:grpSpPr>
            <a:xfrm>
              <a:off x="592054" y="631825"/>
              <a:ext cx="3875416" cy="1416871"/>
              <a:chOff x="3754783" y="769735"/>
              <a:chExt cx="4598918" cy="1416871"/>
            </a:xfrm>
          </p:grpSpPr>
          <p:pic>
            <p:nvPicPr>
              <p:cNvPr id="17" name="Picture 16"/>
              <p:cNvPicPr>
                <a:picLocks noChangeAspect="1"/>
              </p:cNvPicPr>
              <p:nvPr/>
            </p:nvPicPr>
            <p:blipFill>
              <a:blip r:embed="rId7"/>
              <a:stretch>
                <a:fillRect/>
              </a:stretch>
            </p:blipFill>
            <p:spPr>
              <a:xfrm>
                <a:off x="3754783" y="769735"/>
                <a:ext cx="4598918" cy="373259"/>
              </a:xfrm>
              <a:prstGeom prst="rect">
                <a:avLst/>
              </a:prstGeom>
            </p:spPr>
          </p:pic>
          <p:pic>
            <p:nvPicPr>
              <p:cNvPr id="19" name="Picture 18"/>
              <p:cNvPicPr>
                <a:picLocks noChangeAspect="1"/>
              </p:cNvPicPr>
              <p:nvPr/>
            </p:nvPicPr>
            <p:blipFill>
              <a:blip r:embed="rId8"/>
              <a:stretch>
                <a:fillRect/>
              </a:stretch>
            </p:blipFill>
            <p:spPr>
              <a:xfrm>
                <a:off x="4091214" y="1198209"/>
                <a:ext cx="3586469" cy="988397"/>
              </a:xfrm>
              <a:prstGeom prst="rect">
                <a:avLst/>
              </a:prstGeom>
            </p:spPr>
          </p:pic>
        </p:grpSp>
        <p:sp>
          <p:nvSpPr>
            <p:cNvPr id="29" name="Rectangle 28"/>
            <p:cNvSpPr/>
            <p:nvPr/>
          </p:nvSpPr>
          <p:spPr>
            <a:xfrm>
              <a:off x="484307" y="541132"/>
              <a:ext cx="4016625" cy="1600861"/>
            </a:xfrm>
            <a:prstGeom prst="rect">
              <a:avLst/>
            </a:prstGeom>
            <a:solidFill>
              <a:schemeClr val="accent1">
                <a:lumMod val="20000"/>
                <a:lumOff val="80000"/>
                <a:alpha val="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757565" y="9525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Development of the Dynamic Dust Source Function for GOCART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7" name="Picture 71"/>
          <p:cNvPicPr>
            <a:picLocks noChangeAspect="1" noChangeArrowheads="1"/>
          </p:cNvPicPr>
          <p:nvPr/>
        </p:nvPicPr>
        <p:blipFill>
          <a:blip r:embed="rId3"/>
          <a:srcRect/>
          <a:stretch>
            <a:fillRect/>
          </a:stretch>
        </p:blipFill>
        <p:spPr bwMode="auto">
          <a:xfrm>
            <a:off x="844405" y="4043093"/>
            <a:ext cx="2263921" cy="2784129"/>
          </a:xfrm>
          <a:prstGeom prst="rect">
            <a:avLst/>
          </a:prstGeom>
          <a:noFill/>
          <a:ln w="9525">
            <a:noFill/>
            <a:round/>
            <a:headEnd/>
            <a:tailEnd/>
          </a:ln>
        </p:spPr>
      </p:pic>
      <p:sp>
        <p:nvSpPr>
          <p:cNvPr id="100" name="TextBox 99"/>
          <p:cNvSpPr txBox="1"/>
          <p:nvPr/>
        </p:nvSpPr>
        <p:spPr>
          <a:xfrm>
            <a:off x="908731" y="475271"/>
            <a:ext cx="3278187" cy="584776"/>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gn="ctr" fontAlgn="auto">
              <a:spcBef>
                <a:spcPts val="0"/>
              </a:spcBef>
              <a:spcAft>
                <a:spcPts val="0"/>
              </a:spcAft>
              <a:defRPr/>
            </a:pPr>
            <a:r>
              <a:rPr lang="en-US" sz="1600" b="1" dirty="0" smtClean="0">
                <a:latin typeface="+mn-lt"/>
                <a:ea typeface="+mn-ea"/>
                <a:cs typeface="+mn-cs"/>
              </a:rPr>
              <a:t>1</a:t>
            </a:r>
            <a:r>
              <a:rPr lang="en-US" sz="1600" dirty="0" smtClean="0">
                <a:latin typeface="+mn-lt"/>
                <a:ea typeface="+mn-ea"/>
                <a:cs typeface="+mn-cs"/>
              </a:rPr>
              <a:t>. Currently 13 </a:t>
            </a:r>
            <a:r>
              <a:rPr lang="en-US" sz="1600" dirty="0">
                <a:latin typeface="+mn-lt"/>
                <a:ea typeface="+mn-ea"/>
                <a:cs typeface="+mn-cs"/>
              </a:rPr>
              <a:t>biomass burning (BB) emission </a:t>
            </a:r>
            <a:r>
              <a:rPr lang="en-US" sz="1600" dirty="0" smtClean="0">
                <a:latin typeface="+mn-lt"/>
                <a:ea typeface="+mn-ea"/>
                <a:cs typeface="+mn-cs"/>
              </a:rPr>
              <a:t>options are available</a:t>
            </a:r>
            <a:endParaRPr lang="en-US" sz="1600" dirty="0">
              <a:latin typeface="+mn-lt"/>
              <a:ea typeface="+mn-ea"/>
              <a:cs typeface="+mn-cs"/>
            </a:endParaRPr>
          </a:p>
        </p:txBody>
      </p:sp>
      <p:sp>
        <p:nvSpPr>
          <p:cNvPr id="107" name="TextBox 106"/>
          <p:cNvSpPr txBox="1"/>
          <p:nvPr/>
        </p:nvSpPr>
        <p:spPr>
          <a:xfrm>
            <a:off x="379929" y="3458317"/>
            <a:ext cx="4298896" cy="584776"/>
          </a:xfrm>
          <a:prstGeom prst="rect">
            <a:avLst/>
          </a:prstGeom>
          <a:solidFill>
            <a:schemeClr val="accent6">
              <a:lumMod val="20000"/>
              <a:lumOff val="80000"/>
            </a:schemeClr>
          </a:solidFill>
          <a:ln>
            <a:solidFill>
              <a:schemeClr val="accent6">
                <a:lumMod val="50000"/>
              </a:schemeClr>
            </a:solidFill>
          </a:ln>
        </p:spPr>
        <p:txBody>
          <a:bodyPr wrap="square">
            <a:prstTxWarp prst="textNoShape">
              <a:avLst/>
            </a:prstTxWarp>
            <a:spAutoFit/>
          </a:bodyPr>
          <a:lstStyle/>
          <a:p>
            <a:pPr>
              <a:defRPr/>
            </a:pPr>
            <a:r>
              <a:rPr lang="en-US" sz="1600" b="1" dirty="0" smtClean="0">
                <a:latin typeface="Calibri" pitchFamily="-109" charset="0"/>
                <a:ea typeface="ＭＳ Ｐゴシック" pitchFamily="-109" charset="-128"/>
                <a:cs typeface="ＭＳ Ｐゴシック" pitchFamily="-109" charset="-128"/>
              </a:rPr>
              <a:t>2</a:t>
            </a:r>
            <a:r>
              <a:rPr lang="en-US" sz="1600" dirty="0" smtClean="0">
                <a:latin typeface="Calibri" pitchFamily="-109" charset="0"/>
                <a:ea typeface="ＭＳ Ｐゴシック" pitchFamily="-109" charset="-128"/>
                <a:cs typeface="ＭＳ Ｐゴシック" pitchFamily="-109" charset="-128"/>
              </a:rPr>
              <a:t>. A fire case study shows large diversity in </a:t>
            </a:r>
            <a:r>
              <a:rPr lang="en-US" sz="1600" dirty="0" err="1" smtClean="0">
                <a:latin typeface="Calibri" pitchFamily="-109" charset="0"/>
                <a:ea typeface="ＭＳ Ｐゴシック" pitchFamily="-109" charset="-128"/>
                <a:cs typeface="ＭＳ Ｐゴシック" pitchFamily="-109" charset="-128"/>
              </a:rPr>
              <a:t>AODs</a:t>
            </a:r>
            <a:r>
              <a:rPr lang="en-US" sz="1600" dirty="0" smtClean="0">
                <a:latin typeface="Calibri" pitchFamily="-109" charset="0"/>
                <a:ea typeface="ＭＳ Ｐゴシック" pitchFamily="-109" charset="-128"/>
                <a:cs typeface="ＭＳ Ｐゴシック" pitchFamily="-109" charset="-128"/>
              </a:rPr>
              <a:t> with MODIS </a:t>
            </a:r>
            <a:r>
              <a:rPr lang="en-US" sz="1600" dirty="0">
                <a:latin typeface="Calibri" pitchFamily="-109" charset="0"/>
                <a:ea typeface="ＭＳ Ｐゴシック" pitchFamily="-109" charset="-128"/>
                <a:cs typeface="ＭＳ Ｐゴシック" pitchFamily="-109" charset="-128"/>
              </a:rPr>
              <a:t>AOD</a:t>
            </a:r>
            <a:r>
              <a:rPr lang="en-US" sz="1600" dirty="0" smtClean="0">
                <a:latin typeface="Calibri" pitchFamily="-109" charset="0"/>
                <a:ea typeface="ＭＳ Ｐゴシック" pitchFamily="-109" charset="-128"/>
                <a:cs typeface="ＭＳ Ｐゴシック" pitchFamily="-109" charset="-128"/>
              </a:rPr>
              <a:t> and GOCART simulations</a:t>
            </a:r>
            <a:endParaRPr lang="en-US" sz="1600" dirty="0">
              <a:latin typeface="Calibri" pitchFamily="-109" charset="0"/>
              <a:ea typeface="ＭＳ Ｐゴシック" pitchFamily="-109" charset="-128"/>
              <a:cs typeface="ＭＳ Ｐゴシック" pitchFamily="-109" charset="-128"/>
            </a:endParaRPr>
          </a:p>
        </p:txBody>
      </p:sp>
      <p:pic>
        <p:nvPicPr>
          <p:cNvPr id="15380" name="Picture 36" descr="emcompare_total_byEmProd_GLCvt_2006.ps.2.png"/>
          <p:cNvPicPr>
            <a:picLocks noChangeAspect="1"/>
          </p:cNvPicPr>
          <p:nvPr/>
        </p:nvPicPr>
        <p:blipFill>
          <a:blip r:embed="rId4"/>
          <a:srcRect l="52003"/>
          <a:stretch>
            <a:fillRect/>
          </a:stretch>
        </p:blipFill>
        <p:spPr bwMode="auto">
          <a:xfrm>
            <a:off x="444500" y="12084050"/>
            <a:ext cx="5245100" cy="4262438"/>
          </a:xfrm>
          <a:prstGeom prst="rect">
            <a:avLst/>
          </a:prstGeom>
          <a:noFill/>
          <a:ln w="9525">
            <a:noFill/>
            <a:miter lim="800000"/>
            <a:headEnd/>
            <a:tailEnd/>
          </a:ln>
        </p:spPr>
      </p:pic>
      <p:pic>
        <p:nvPicPr>
          <p:cNvPr id="38" name="Picture 475" descr="3dmeatball"/>
          <p:cNvPicPr>
            <a:picLocks noChangeAspect="1" noChangeArrowheads="1"/>
          </p:cNvPicPr>
          <p:nvPr/>
        </p:nvPicPr>
        <p:blipFill>
          <a:blip r:embed="rId5"/>
          <a:srcRect/>
          <a:stretch>
            <a:fillRect/>
          </a:stretch>
        </p:blipFill>
        <p:spPr bwMode="auto">
          <a:xfrm>
            <a:off x="0" y="0"/>
            <a:ext cx="746125" cy="631825"/>
          </a:xfrm>
          <a:prstGeom prst="rect">
            <a:avLst/>
          </a:prstGeom>
          <a:noFill/>
          <a:ln w="9525">
            <a:noFill/>
            <a:miter lim="800000"/>
            <a:headEnd/>
            <a:tailEnd/>
          </a:ln>
        </p:spPr>
      </p:pic>
      <p:pic>
        <p:nvPicPr>
          <p:cNvPr id="29" name="Picture 98"/>
          <p:cNvPicPr>
            <a:picLocks noChangeAspect="1" noChangeArrowheads="1"/>
          </p:cNvPicPr>
          <p:nvPr/>
        </p:nvPicPr>
        <p:blipFill>
          <a:blip r:embed="rId6"/>
          <a:srcRect/>
          <a:stretch>
            <a:fillRect/>
          </a:stretch>
        </p:blipFill>
        <p:spPr bwMode="auto">
          <a:xfrm>
            <a:off x="5010814" y="1055073"/>
            <a:ext cx="3591848" cy="3712515"/>
          </a:xfrm>
          <a:prstGeom prst="rect">
            <a:avLst/>
          </a:prstGeom>
          <a:noFill/>
          <a:ln w="9525">
            <a:noFill/>
            <a:round/>
            <a:headEnd/>
            <a:tailEnd/>
          </a:ln>
        </p:spPr>
      </p:pic>
      <p:sp>
        <p:nvSpPr>
          <p:cNvPr id="30" name="TextBox 29"/>
          <p:cNvSpPr txBox="1"/>
          <p:nvPr/>
        </p:nvSpPr>
        <p:spPr>
          <a:xfrm>
            <a:off x="4678825" y="470297"/>
            <a:ext cx="4125005" cy="584776"/>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fontAlgn="auto">
              <a:spcBef>
                <a:spcPts val="0"/>
              </a:spcBef>
              <a:spcAft>
                <a:spcPts val="0"/>
              </a:spcAft>
              <a:defRPr/>
            </a:pPr>
            <a:r>
              <a:rPr lang="en-US" sz="1600" b="1" dirty="0" smtClean="0">
                <a:latin typeface="+mn-lt"/>
                <a:ea typeface="+mn-ea"/>
                <a:cs typeface="+mn-cs"/>
              </a:rPr>
              <a:t>3</a:t>
            </a:r>
            <a:r>
              <a:rPr lang="en-US" sz="1600" dirty="0" smtClean="0">
                <a:latin typeface="+mn-lt"/>
                <a:ea typeface="+mn-ea"/>
                <a:cs typeface="+mn-cs"/>
              </a:rPr>
              <a:t>. Regional dependency in </a:t>
            </a:r>
            <a:r>
              <a:rPr lang="en-US" sz="1600" dirty="0" smtClean="0"/>
              <a:t>AOD for different options</a:t>
            </a:r>
            <a:r>
              <a:rPr lang="en-US" sz="1600" dirty="0" smtClean="0"/>
              <a:t> </a:t>
            </a:r>
            <a:r>
              <a:rPr lang="en-US" sz="1600" dirty="0" smtClean="0"/>
              <a:t>against </a:t>
            </a:r>
            <a:r>
              <a:rPr lang="en-US" sz="1600" dirty="0" smtClean="0">
                <a:latin typeface="+mn-lt"/>
                <a:ea typeface="+mn-ea"/>
                <a:cs typeface="+mn-cs"/>
              </a:rPr>
              <a:t>MODIS AOD using 124 fires</a:t>
            </a:r>
            <a:endParaRPr lang="en-US" sz="1600" dirty="0">
              <a:latin typeface="+mn-lt"/>
              <a:ea typeface="+mn-ea"/>
              <a:cs typeface="+mn-cs"/>
            </a:endParaRPr>
          </a:p>
        </p:txBody>
      </p:sp>
      <p:sp>
        <p:nvSpPr>
          <p:cNvPr id="31" name="Rectangle 30"/>
          <p:cNvSpPr/>
          <p:nvPr/>
        </p:nvSpPr>
        <p:spPr>
          <a:xfrm>
            <a:off x="6173058" y="6488668"/>
            <a:ext cx="2897917" cy="338554"/>
          </a:xfrm>
          <a:prstGeom prst="rect">
            <a:avLst/>
          </a:prstGeom>
        </p:spPr>
        <p:txBody>
          <a:bodyPr wrap="square">
            <a:spAutoFit/>
          </a:bodyPr>
          <a:lstStyle/>
          <a:p>
            <a:pPr algn="r"/>
            <a:r>
              <a:rPr lang="en-US" sz="1600" dirty="0" err="1" smtClean="0"/>
              <a:t>Petrenko</a:t>
            </a:r>
            <a:r>
              <a:rPr lang="en-US" sz="1600" dirty="0" smtClean="0"/>
              <a:t> et al. (2012)</a:t>
            </a:r>
            <a:endParaRPr lang="en-GB" sz="1600" dirty="0" smtClean="0">
              <a:solidFill>
                <a:srgbClr val="000000"/>
              </a:solidFill>
            </a:endParaRPr>
          </a:p>
        </p:txBody>
      </p:sp>
      <p:sp>
        <p:nvSpPr>
          <p:cNvPr id="32" name="Content Placeholder 53"/>
          <p:cNvSpPr txBox="1">
            <a:spLocks/>
          </p:cNvSpPr>
          <p:nvPr/>
        </p:nvSpPr>
        <p:spPr>
          <a:xfrm>
            <a:off x="3802062" y="4918649"/>
            <a:ext cx="5341938" cy="1570019"/>
          </a:xfrm>
          <a:prstGeom prst="rect">
            <a:avLst/>
          </a:prstGeom>
          <a:solidFill>
            <a:schemeClr val="accent6"/>
          </a:solidFill>
        </p:spPr>
        <p:txBody>
          <a:bodyPr vert="horz" lIns="91440" tIns="45720" rIns="91440" bIns="45720" rtlCol="0">
            <a:noAutofit/>
          </a:bodyPr>
          <a:lstStyle/>
          <a:p>
            <a:pPr marL="342900" lvl="0" indent="-342900">
              <a:spcBef>
                <a:spcPct val="20000"/>
              </a:spcBef>
              <a:buFont typeface="Arial"/>
              <a:buChar char="•"/>
            </a:pPr>
            <a:r>
              <a:rPr lang="en-US" dirty="0" smtClean="0">
                <a:latin typeface="Times New Roman"/>
                <a:cs typeface="Times New Roman"/>
              </a:rPr>
              <a:t>This work shows consistent regional bias compared to MODIS AOD, depending on biomass burning emission options. </a:t>
            </a:r>
          </a:p>
          <a:p>
            <a:pPr marL="342900" lvl="0" indent="-342900">
              <a:spcBef>
                <a:spcPct val="20000"/>
              </a:spcBef>
              <a:buFont typeface="Arial"/>
              <a:buChar char="•"/>
            </a:pPr>
            <a:r>
              <a:rPr kumimoji="0" lang="en-US" sz="1800" b="0" i="0" u="none" strike="noStrike" kern="1200" cap="none" spc="0" normalizeH="0" baseline="0" noProof="0" dirty="0" smtClean="0">
                <a:ln>
                  <a:noFill/>
                </a:ln>
                <a:solidFill>
                  <a:schemeClr val="tx1"/>
                </a:solidFill>
                <a:effectLst/>
                <a:uLnTx/>
                <a:uFillTx/>
                <a:latin typeface="Times New Roman"/>
                <a:ea typeface="+mn-ea"/>
                <a:cs typeface="Times New Roman"/>
              </a:rPr>
              <a:t>Future</a:t>
            </a:r>
            <a:r>
              <a:rPr kumimoji="0" lang="en-US" sz="1800" b="0" i="0" u="none" strike="noStrike" kern="1200" cap="none" spc="0" normalizeH="0" noProof="0" dirty="0" smtClean="0">
                <a:ln>
                  <a:noFill/>
                </a:ln>
                <a:solidFill>
                  <a:schemeClr val="tx1"/>
                </a:solidFill>
                <a:effectLst/>
                <a:uLnTx/>
                <a:uFillTx/>
                <a:latin typeface="Times New Roman"/>
                <a:ea typeface="+mn-ea"/>
                <a:cs typeface="Times New Roman"/>
              </a:rPr>
              <a:t> </a:t>
            </a:r>
            <a:r>
              <a:rPr lang="en-US" noProof="0" dirty="0" smtClean="0">
                <a:latin typeface="Times New Roman"/>
                <a:cs typeface="Times New Roman"/>
              </a:rPr>
              <a:t>goal is to</a:t>
            </a:r>
            <a:r>
              <a:rPr kumimoji="0" lang="en-US" sz="1800" b="0" i="0" u="none" strike="noStrike" kern="1200" cap="none" spc="0" normalizeH="0" noProof="0" dirty="0" smtClean="0">
                <a:ln>
                  <a:noFill/>
                </a:ln>
                <a:solidFill>
                  <a:schemeClr val="tx1"/>
                </a:solidFill>
                <a:effectLst/>
                <a:uLnTx/>
                <a:uFillTx/>
                <a:latin typeface="Times New Roman"/>
                <a:ea typeface="+mn-ea"/>
                <a:cs typeface="Times New Roman"/>
              </a:rPr>
              <a:t> </a:t>
            </a:r>
            <a:r>
              <a:rPr lang="en-US" dirty="0" smtClean="0">
                <a:latin typeface="Times New Roman"/>
                <a:cs typeface="Times New Roman"/>
              </a:rPr>
              <a:t>improve the agreement between modeled and observed biomass burning aerosol.</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33" name="Rectangle 32"/>
          <p:cNvSpPr/>
          <p:nvPr/>
        </p:nvSpPr>
        <p:spPr>
          <a:xfrm>
            <a:off x="844405" y="3810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Using satellite AOD to constrain BB emissions in the GOCART model</a:t>
            </a:r>
          </a:p>
        </p:txBody>
      </p:sp>
      <p:sp>
        <p:nvSpPr>
          <p:cNvPr id="27" name="TextBox 26"/>
          <p:cNvSpPr txBox="1"/>
          <p:nvPr/>
        </p:nvSpPr>
        <p:spPr>
          <a:xfrm>
            <a:off x="908731" y="1101092"/>
            <a:ext cx="2505814" cy="461665"/>
          </a:xfrm>
          <a:prstGeom prst="rect">
            <a:avLst/>
          </a:prstGeom>
          <a:noFill/>
        </p:spPr>
        <p:txBody>
          <a:bodyPr wrap="none" rtlCol="0">
            <a:spAutoFit/>
          </a:bodyPr>
          <a:lstStyle/>
          <a:p>
            <a:r>
              <a:rPr lang="en-US" sz="2400" dirty="0" smtClean="0">
                <a:latin typeface="Times New Roman"/>
                <a:cs typeface="Times New Roman"/>
              </a:rPr>
              <a:t>E(BB) = F </a:t>
            </a:r>
            <a:r>
              <a:rPr lang="en-US" sz="2400" dirty="0" err="1" smtClean="0">
                <a:latin typeface="Arial"/>
                <a:cs typeface="Arial"/>
              </a:rPr>
              <a:t>x</a:t>
            </a:r>
            <a:r>
              <a:rPr lang="en-US" sz="2400" dirty="0" smtClean="0">
                <a:latin typeface="Times New Roman"/>
                <a:cs typeface="Times New Roman"/>
              </a:rPr>
              <a:t> C </a:t>
            </a:r>
            <a:r>
              <a:rPr lang="en-US" sz="2400" dirty="0" err="1" smtClean="0">
                <a:latin typeface="Arial"/>
                <a:cs typeface="Arial"/>
              </a:rPr>
              <a:t>x</a:t>
            </a:r>
            <a:r>
              <a:rPr lang="en-US" sz="2400" dirty="0" smtClean="0">
                <a:latin typeface="Times New Roman"/>
                <a:cs typeface="Times New Roman"/>
              </a:rPr>
              <a:t> A</a:t>
            </a:r>
            <a:endParaRPr lang="en-US" sz="2400" dirty="0">
              <a:latin typeface="Times New Roman"/>
              <a:cs typeface="Times New Roman"/>
            </a:endParaRPr>
          </a:p>
        </p:txBody>
      </p:sp>
      <p:sp>
        <p:nvSpPr>
          <p:cNvPr id="28" name="Rectangle 27"/>
          <p:cNvSpPr/>
          <p:nvPr/>
        </p:nvSpPr>
        <p:spPr>
          <a:xfrm>
            <a:off x="908730" y="1562757"/>
            <a:ext cx="3903776" cy="1815882"/>
          </a:xfrm>
          <a:prstGeom prst="rect">
            <a:avLst/>
          </a:prstGeom>
        </p:spPr>
        <p:txBody>
          <a:bodyPr wrap="square">
            <a:spAutoFit/>
          </a:bodyPr>
          <a:lstStyle/>
          <a:p>
            <a:r>
              <a:rPr lang="en-US" sz="1600" dirty="0" smtClean="0">
                <a:latin typeface="Calibri" charset="0"/>
              </a:rPr>
              <a:t>F=Emission factor </a:t>
            </a:r>
          </a:p>
          <a:p>
            <a:r>
              <a:rPr lang="en-US" sz="1600" dirty="0" smtClean="0">
                <a:latin typeface="Calibri" charset="0"/>
              </a:rPr>
              <a:t>C=Fuel consumption</a:t>
            </a:r>
          </a:p>
          <a:p>
            <a:r>
              <a:rPr lang="en-US" sz="1600" dirty="0" smtClean="0">
                <a:latin typeface="Calibri" charset="0"/>
              </a:rPr>
              <a:t>A= Area </a:t>
            </a:r>
            <a:r>
              <a:rPr lang="en-US" sz="1600" dirty="0" smtClean="0">
                <a:latin typeface="Calibri" charset="0"/>
              </a:rPr>
              <a:t>burned</a:t>
            </a:r>
          </a:p>
          <a:p>
            <a:endParaRPr lang="en-US" sz="1600" dirty="0" smtClean="0">
              <a:latin typeface="Calibri" charset="0"/>
            </a:endParaRPr>
          </a:p>
          <a:p>
            <a:r>
              <a:rPr lang="en-US" sz="1600" dirty="0" smtClean="0">
                <a:solidFill>
                  <a:srgbClr val="800000"/>
                </a:solidFill>
                <a:latin typeface="Calibri" charset="0"/>
                <a:sym typeface="Wingdings"/>
              </a:rPr>
              <a:t>: </a:t>
            </a:r>
            <a:r>
              <a:rPr lang="en-US" sz="1600" dirty="0" smtClean="0">
                <a:solidFill>
                  <a:srgbClr val="800000"/>
                </a:solidFill>
                <a:latin typeface="Calibri" charset="0"/>
                <a:sym typeface="Wingdings"/>
              </a:rPr>
              <a:t>Different </a:t>
            </a:r>
            <a:r>
              <a:rPr lang="en-US" sz="1600" dirty="0" smtClean="0">
                <a:solidFill>
                  <a:srgbClr val="800000"/>
                </a:solidFill>
                <a:latin typeface="Calibri" charset="0"/>
                <a:sym typeface="Wingdings"/>
              </a:rPr>
              <a:t>data sources (MODIS, GFED2, GFED3, </a:t>
            </a:r>
            <a:r>
              <a:rPr lang="en-US" sz="1600" dirty="0" err="1" smtClean="0">
                <a:solidFill>
                  <a:srgbClr val="800000"/>
                </a:solidFill>
                <a:latin typeface="Calibri" charset="0"/>
                <a:sym typeface="Wingdings"/>
              </a:rPr>
              <a:t>CCi</a:t>
            </a:r>
            <a:r>
              <a:rPr lang="en-US" sz="1600" dirty="0" smtClean="0">
                <a:solidFill>
                  <a:srgbClr val="800000"/>
                </a:solidFill>
                <a:latin typeface="Calibri" charset="0"/>
                <a:sym typeface="Wingdings"/>
              </a:rPr>
              <a:t>, GLC, etc..) </a:t>
            </a:r>
            <a:r>
              <a:rPr lang="en-US" sz="1600" dirty="0" smtClean="0">
                <a:solidFill>
                  <a:srgbClr val="800000"/>
                </a:solidFill>
                <a:latin typeface="Calibri" charset="0"/>
                <a:sym typeface="Wingdings"/>
              </a:rPr>
              <a:t>result 13 different </a:t>
            </a:r>
            <a:r>
              <a:rPr lang="en-US" sz="1600" dirty="0" smtClean="0">
                <a:solidFill>
                  <a:srgbClr val="800000"/>
                </a:solidFill>
                <a:latin typeface="Calibri" charset="0"/>
                <a:sym typeface="Wingdings"/>
              </a:rPr>
              <a:t>options! </a:t>
            </a:r>
            <a:endParaRPr lang="en-US" sz="1600" dirty="0">
              <a:solidFill>
                <a:srgbClr val="800000"/>
              </a:solidFill>
              <a:latin typeface="Calibri"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475" descr="3dmeatball"/>
          <p:cNvPicPr>
            <a:picLocks noChangeAspect="1" noChangeArrowheads="1"/>
          </p:cNvPicPr>
          <p:nvPr/>
        </p:nvPicPr>
        <p:blipFill>
          <a:blip r:embed="rId3"/>
          <a:srcRect/>
          <a:stretch>
            <a:fillRect/>
          </a:stretch>
        </p:blipFill>
        <p:spPr bwMode="auto">
          <a:xfrm>
            <a:off x="0" y="0"/>
            <a:ext cx="746125" cy="631825"/>
          </a:xfrm>
          <a:prstGeom prst="rect">
            <a:avLst/>
          </a:prstGeom>
          <a:noFill/>
          <a:ln w="9525">
            <a:noFill/>
            <a:miter lim="800000"/>
            <a:headEnd/>
            <a:tailEnd/>
          </a:ln>
        </p:spPr>
      </p:pic>
      <p:sp>
        <p:nvSpPr>
          <p:cNvPr id="21" name="Content Placeholder 53"/>
          <p:cNvSpPr txBox="1">
            <a:spLocks/>
          </p:cNvSpPr>
          <p:nvPr/>
        </p:nvSpPr>
        <p:spPr>
          <a:xfrm>
            <a:off x="5057435" y="677786"/>
            <a:ext cx="4086565" cy="2832260"/>
          </a:xfrm>
          <a:prstGeom prst="rect">
            <a:avLst/>
          </a:prstGeom>
          <a:solidFill>
            <a:schemeClr val="accent6"/>
          </a:solidFill>
        </p:spPr>
        <p:txBody>
          <a:bodyPr vert="horz" lIns="91440" tIns="45720" rIns="91440" bIns="45720" rtlCol="0">
            <a:noAutofit/>
          </a:bodyPr>
          <a:lstStyle/>
          <a:p>
            <a:pPr marL="342900" lvl="0" indent="-342900">
              <a:spcBef>
                <a:spcPct val="20000"/>
              </a:spcBef>
              <a:buFont typeface="Arial"/>
              <a:buChar char="•"/>
            </a:pPr>
            <a:r>
              <a:rPr lang="en-US" dirty="0" smtClean="0">
                <a:latin typeface="Times New Roman"/>
                <a:cs typeface="Times New Roman"/>
              </a:rPr>
              <a:t>The nitrate contribution is substantial, about 1/4 to 1/3 to that of sulfate.</a:t>
            </a:r>
          </a:p>
          <a:p>
            <a:pPr marL="342900" lvl="0" indent="-342900">
              <a:spcBef>
                <a:spcPct val="20000"/>
              </a:spcBef>
              <a:buFont typeface="Arial"/>
              <a:buChar char="•"/>
            </a:pPr>
            <a:r>
              <a:rPr lang="en-US" dirty="0" smtClean="0">
                <a:latin typeface="Times New Roman"/>
                <a:cs typeface="Times New Roman"/>
              </a:rPr>
              <a:t>As other air pollutants are decreased nitrate will be more important in next century.</a:t>
            </a:r>
          </a:p>
          <a:p>
            <a:pPr marL="342900" lvl="0" indent="-342900">
              <a:spcBef>
                <a:spcPct val="20000"/>
              </a:spcBef>
              <a:buFont typeface="Arial"/>
              <a:buChar char="•"/>
            </a:pPr>
            <a:r>
              <a:rPr lang="en-US" dirty="0" smtClean="0">
                <a:latin typeface="Times New Roman"/>
                <a:cs typeface="Times New Roman"/>
              </a:rPr>
              <a:t>Model suggests stronger negative forcing in the next century due to the nitrate (</a:t>
            </a:r>
            <a:r>
              <a:rPr lang="en-US" dirty="0" err="1" smtClean="0">
                <a:latin typeface="Times New Roman"/>
                <a:cs typeface="Times New Roman"/>
              </a:rPr>
              <a:t>Belluin</a:t>
            </a:r>
            <a:r>
              <a:rPr lang="en-US" dirty="0" smtClean="0">
                <a:latin typeface="Times New Roman"/>
                <a:cs typeface="Times New Roman"/>
              </a:rPr>
              <a:t> et al., 2010).</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grpSp>
        <p:nvGrpSpPr>
          <p:cNvPr id="23" name="Group 22"/>
          <p:cNvGrpSpPr/>
          <p:nvPr/>
        </p:nvGrpSpPr>
        <p:grpSpPr>
          <a:xfrm>
            <a:off x="244964" y="631825"/>
            <a:ext cx="4651035" cy="2878221"/>
            <a:chOff x="406400" y="3847986"/>
            <a:chExt cx="4651035" cy="2878221"/>
          </a:xfrm>
        </p:grpSpPr>
        <p:pic>
          <p:nvPicPr>
            <p:cNvPr id="17" name="Picture 16" descr="Screen Shot 2012-11-12 at 6.15.17 PM.png"/>
            <p:cNvPicPr>
              <a:picLocks noChangeAspect="1"/>
            </p:cNvPicPr>
            <p:nvPr/>
          </p:nvPicPr>
          <p:blipFill>
            <a:blip r:embed="rId4"/>
            <a:srcRect l="52081" b="51246"/>
            <a:stretch>
              <a:fillRect/>
            </a:stretch>
          </p:blipFill>
          <p:spPr>
            <a:xfrm>
              <a:off x="406400" y="3893947"/>
              <a:ext cx="3938244" cy="2832260"/>
            </a:xfrm>
            <a:prstGeom prst="rect">
              <a:avLst/>
            </a:prstGeom>
          </p:spPr>
        </p:pic>
        <p:sp>
          <p:nvSpPr>
            <p:cNvPr id="18" name="TextBox 17"/>
            <p:cNvSpPr txBox="1"/>
            <p:nvPr/>
          </p:nvSpPr>
          <p:spPr>
            <a:xfrm>
              <a:off x="934488" y="3847986"/>
              <a:ext cx="3304247" cy="369332"/>
            </a:xfrm>
            <a:prstGeom prst="rect">
              <a:avLst/>
            </a:prstGeom>
            <a:solidFill>
              <a:schemeClr val="bg1"/>
            </a:solidFill>
          </p:spPr>
          <p:txBody>
            <a:bodyPr wrap="square" rtlCol="0">
              <a:spAutoFit/>
            </a:bodyPr>
            <a:lstStyle/>
            <a:p>
              <a:pPr algn="ctr"/>
              <a:r>
                <a:rPr lang="en-US" dirty="0" smtClean="0">
                  <a:latin typeface="Times New Roman"/>
                  <a:cs typeface="Times New Roman"/>
                </a:rPr>
                <a:t>Clear – sky forcing at TOA</a:t>
              </a:r>
              <a:endParaRPr lang="en-US" dirty="0">
                <a:latin typeface="Times New Roman"/>
                <a:cs typeface="Times New Roman"/>
              </a:endParaRPr>
            </a:p>
          </p:txBody>
        </p:sp>
        <p:pic>
          <p:nvPicPr>
            <p:cNvPr id="16" name="Picture 15" descr="Screen Shot 2012-11-12 at 6.15.17 PM.png"/>
            <p:cNvPicPr>
              <a:picLocks noChangeAspect="1"/>
            </p:cNvPicPr>
            <p:nvPr/>
          </p:nvPicPr>
          <p:blipFill>
            <a:blip r:embed="rId4"/>
            <a:srcRect l="62132" t="57651" r="12792" b="11530"/>
            <a:stretch>
              <a:fillRect/>
            </a:stretch>
          </p:blipFill>
          <p:spPr>
            <a:xfrm>
              <a:off x="3958023" y="4541508"/>
              <a:ext cx="1099412" cy="1523458"/>
            </a:xfrm>
            <a:prstGeom prst="rect">
              <a:avLst/>
            </a:prstGeom>
          </p:spPr>
        </p:pic>
      </p:grpSp>
      <p:sp>
        <p:nvSpPr>
          <p:cNvPr id="26" name="Rectangle 9"/>
          <p:cNvSpPr>
            <a:spLocks noChangeArrowheads="1"/>
          </p:cNvSpPr>
          <p:nvPr/>
        </p:nvSpPr>
        <p:spPr bwMode="auto">
          <a:xfrm>
            <a:off x="406400" y="3688588"/>
            <a:ext cx="8570549" cy="3169412"/>
          </a:xfrm>
          <a:prstGeom prst="rect">
            <a:avLst/>
          </a:prstGeom>
          <a:solidFill>
            <a:schemeClr val="tx2">
              <a:lumMod val="20000"/>
              <a:lumOff val="80000"/>
            </a:schemeClr>
          </a:solidFill>
          <a:ln w="9525">
            <a:noFill/>
            <a:miter lim="800000"/>
            <a:headEnd/>
            <a:tailEnd/>
          </a:ln>
          <a:effectLst/>
        </p:spPr>
        <p:txBody>
          <a:bodyPr wrap="none" anchor="ctr">
            <a:prstTxWarp prst="textNoShape">
              <a:avLst/>
            </a:prstTxWarp>
          </a:bodyPr>
          <a:lstStyle/>
          <a:p>
            <a:endParaRPr lang="en-US"/>
          </a:p>
        </p:txBody>
      </p:sp>
      <p:sp>
        <p:nvSpPr>
          <p:cNvPr id="27" name="Rectangle 9"/>
          <p:cNvSpPr>
            <a:spLocks noChangeArrowheads="1"/>
          </p:cNvSpPr>
          <p:nvPr/>
        </p:nvSpPr>
        <p:spPr bwMode="auto">
          <a:xfrm>
            <a:off x="607767" y="4066171"/>
            <a:ext cx="8174688" cy="2654526"/>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8" name="TextBox 37"/>
          <p:cNvSpPr txBox="1">
            <a:spLocks noChangeArrowheads="1"/>
          </p:cNvSpPr>
          <p:nvPr/>
        </p:nvSpPr>
        <p:spPr bwMode="auto">
          <a:xfrm rot="16200000">
            <a:off x="168174" y="4536471"/>
            <a:ext cx="1217601"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dirty="0">
                <a:latin typeface="Calibri" pitchFamily="1" charset="0"/>
              </a:rPr>
              <a:t>NO3a [μgN/m</a:t>
            </a:r>
            <a:r>
              <a:rPr lang="en-US" sz="1200" baseline="30000" dirty="0">
                <a:latin typeface="Calibri" pitchFamily="1" charset="0"/>
              </a:rPr>
              <a:t>3</a:t>
            </a:r>
            <a:r>
              <a:rPr lang="en-US" sz="1200" dirty="0">
                <a:latin typeface="Calibri" pitchFamily="1" charset="0"/>
              </a:rPr>
              <a:t>]</a:t>
            </a:r>
          </a:p>
        </p:txBody>
      </p:sp>
      <p:sp>
        <p:nvSpPr>
          <p:cNvPr id="29" name="TextBox 39"/>
          <p:cNvSpPr txBox="1">
            <a:spLocks noChangeArrowheads="1"/>
          </p:cNvSpPr>
          <p:nvPr/>
        </p:nvSpPr>
        <p:spPr bwMode="auto">
          <a:xfrm rot="16200000">
            <a:off x="167331" y="5761396"/>
            <a:ext cx="1250608"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dirty="0">
                <a:latin typeface="Calibri" pitchFamily="1" charset="0"/>
              </a:rPr>
              <a:t>NH4a [μgN/m</a:t>
            </a:r>
            <a:r>
              <a:rPr lang="en-US" sz="1200" baseline="30000" dirty="0">
                <a:latin typeface="Calibri" pitchFamily="1" charset="0"/>
              </a:rPr>
              <a:t>3</a:t>
            </a:r>
            <a:r>
              <a:rPr lang="en-US" sz="1200" dirty="0">
                <a:latin typeface="Calibri" pitchFamily="1" charset="0"/>
              </a:rPr>
              <a:t>]</a:t>
            </a:r>
          </a:p>
        </p:txBody>
      </p:sp>
      <p:pic>
        <p:nvPicPr>
          <p:cNvPr id="30" name="Picture 128" descr="Screen shot 2011-07-28 at 11.47.02 AM.png"/>
          <p:cNvPicPr>
            <a:picLocks noChangeAspect="1"/>
          </p:cNvPicPr>
          <p:nvPr/>
        </p:nvPicPr>
        <p:blipFill>
          <a:blip r:embed="rId5"/>
          <a:srcRect l="5749" t="6372" b="6372"/>
          <a:stretch>
            <a:fillRect/>
          </a:stretch>
        </p:blipFill>
        <p:spPr bwMode="auto">
          <a:xfrm>
            <a:off x="966273" y="4174607"/>
            <a:ext cx="1901327" cy="1191226"/>
          </a:xfrm>
          <a:prstGeom prst="rect">
            <a:avLst/>
          </a:prstGeom>
          <a:noFill/>
          <a:ln w="9525">
            <a:noFill/>
            <a:miter lim="800000"/>
            <a:headEnd/>
            <a:tailEnd/>
          </a:ln>
        </p:spPr>
      </p:pic>
      <p:pic>
        <p:nvPicPr>
          <p:cNvPr id="31" name="Picture 129" descr="Screen shot 2011-07-28 at 12.18.06 PM.png"/>
          <p:cNvPicPr>
            <a:picLocks noChangeAspect="1"/>
          </p:cNvPicPr>
          <p:nvPr/>
        </p:nvPicPr>
        <p:blipFill>
          <a:blip r:embed="rId6"/>
          <a:srcRect l="7157" t="8348"/>
          <a:stretch>
            <a:fillRect/>
          </a:stretch>
        </p:blipFill>
        <p:spPr bwMode="auto">
          <a:xfrm>
            <a:off x="1000596" y="5387065"/>
            <a:ext cx="1867004" cy="1299306"/>
          </a:xfrm>
          <a:prstGeom prst="rect">
            <a:avLst/>
          </a:prstGeom>
          <a:noFill/>
          <a:ln w="9525">
            <a:noFill/>
            <a:miter lim="800000"/>
            <a:headEnd/>
            <a:tailEnd/>
          </a:ln>
        </p:spPr>
      </p:pic>
      <p:pic>
        <p:nvPicPr>
          <p:cNvPr id="32" name="Picture 132" descr="Screen shot 2011-07-28 at 1.04.58 PM.png"/>
          <p:cNvPicPr>
            <a:picLocks noChangeAspect="1"/>
          </p:cNvPicPr>
          <p:nvPr/>
        </p:nvPicPr>
        <p:blipFill>
          <a:blip r:embed="rId7"/>
          <a:srcRect l="5914" t="8372" b="6279"/>
          <a:stretch>
            <a:fillRect/>
          </a:stretch>
        </p:blipFill>
        <p:spPr bwMode="auto">
          <a:xfrm>
            <a:off x="2889114" y="4206905"/>
            <a:ext cx="1871212" cy="1165770"/>
          </a:xfrm>
          <a:prstGeom prst="rect">
            <a:avLst/>
          </a:prstGeom>
          <a:noFill/>
          <a:ln w="9525">
            <a:noFill/>
            <a:miter lim="800000"/>
            <a:headEnd/>
            <a:tailEnd/>
          </a:ln>
        </p:spPr>
      </p:pic>
      <p:pic>
        <p:nvPicPr>
          <p:cNvPr id="33" name="Picture 133" descr="Screen shot 2011-07-28 at 1.07.16 PM.png"/>
          <p:cNvPicPr>
            <a:picLocks noChangeAspect="1"/>
          </p:cNvPicPr>
          <p:nvPr/>
        </p:nvPicPr>
        <p:blipFill>
          <a:blip r:embed="rId8"/>
          <a:srcRect l="7186" t="8396"/>
          <a:stretch>
            <a:fillRect/>
          </a:stretch>
        </p:blipFill>
        <p:spPr bwMode="auto">
          <a:xfrm>
            <a:off x="2854900" y="5414594"/>
            <a:ext cx="1911776" cy="1291952"/>
          </a:xfrm>
          <a:prstGeom prst="rect">
            <a:avLst/>
          </a:prstGeom>
          <a:noFill/>
          <a:ln w="9525">
            <a:noFill/>
            <a:miter lim="800000"/>
            <a:headEnd/>
            <a:tailEnd/>
          </a:ln>
        </p:spPr>
      </p:pic>
      <p:pic>
        <p:nvPicPr>
          <p:cNvPr id="34" name="Picture 135" descr="Screen shot 2011-07-30 at 3.39.20 PM.png"/>
          <p:cNvPicPr>
            <a:picLocks noChangeAspect="1"/>
          </p:cNvPicPr>
          <p:nvPr/>
        </p:nvPicPr>
        <p:blipFill>
          <a:blip r:embed="rId9"/>
          <a:srcRect l="5760" t="6372"/>
          <a:stretch>
            <a:fillRect/>
          </a:stretch>
        </p:blipFill>
        <p:spPr bwMode="auto">
          <a:xfrm>
            <a:off x="4753978" y="4174607"/>
            <a:ext cx="1971179" cy="1300513"/>
          </a:xfrm>
          <a:prstGeom prst="rect">
            <a:avLst/>
          </a:prstGeom>
          <a:noFill/>
          <a:ln w="9525">
            <a:noFill/>
            <a:miter lim="800000"/>
            <a:headEnd/>
            <a:tailEnd/>
          </a:ln>
        </p:spPr>
      </p:pic>
      <p:pic>
        <p:nvPicPr>
          <p:cNvPr id="35" name="Picture 136" descr="Screen shot 2011-07-30 at 3.43.18 PM.png"/>
          <p:cNvPicPr>
            <a:picLocks noChangeAspect="1"/>
          </p:cNvPicPr>
          <p:nvPr/>
        </p:nvPicPr>
        <p:blipFill>
          <a:blip r:embed="rId10"/>
          <a:srcRect l="5772" t="6372"/>
          <a:stretch>
            <a:fillRect/>
          </a:stretch>
        </p:blipFill>
        <p:spPr bwMode="auto">
          <a:xfrm>
            <a:off x="4749746" y="5414594"/>
            <a:ext cx="1975411" cy="1302534"/>
          </a:xfrm>
          <a:prstGeom prst="rect">
            <a:avLst/>
          </a:prstGeom>
          <a:noFill/>
          <a:ln w="9525">
            <a:noFill/>
            <a:miter lim="800000"/>
            <a:headEnd/>
            <a:tailEnd/>
          </a:ln>
        </p:spPr>
      </p:pic>
      <p:pic>
        <p:nvPicPr>
          <p:cNvPr id="36" name="Picture 140" descr="Screen shot 2011-07-30 at 3.14.10 PM.png"/>
          <p:cNvPicPr>
            <a:picLocks noChangeAspect="1"/>
          </p:cNvPicPr>
          <p:nvPr/>
        </p:nvPicPr>
        <p:blipFill>
          <a:blip r:embed="rId11"/>
          <a:srcRect l="5737" t="8446" b="6334"/>
          <a:stretch>
            <a:fillRect/>
          </a:stretch>
        </p:blipFill>
        <p:spPr bwMode="auto">
          <a:xfrm>
            <a:off x="6721323" y="4211958"/>
            <a:ext cx="1913164" cy="1175107"/>
          </a:xfrm>
          <a:prstGeom prst="rect">
            <a:avLst/>
          </a:prstGeom>
          <a:noFill/>
          <a:ln w="9525">
            <a:noFill/>
            <a:miter lim="800000"/>
            <a:headEnd/>
            <a:tailEnd/>
          </a:ln>
        </p:spPr>
      </p:pic>
      <p:pic>
        <p:nvPicPr>
          <p:cNvPr id="37" name="Picture 141" descr="Screen shot 2011-07-30 at 3.21.02 PM.png"/>
          <p:cNvPicPr>
            <a:picLocks noChangeAspect="1"/>
          </p:cNvPicPr>
          <p:nvPr/>
        </p:nvPicPr>
        <p:blipFill>
          <a:blip r:embed="rId12"/>
          <a:srcRect l="5748" t="8446"/>
          <a:stretch>
            <a:fillRect/>
          </a:stretch>
        </p:blipFill>
        <p:spPr bwMode="auto">
          <a:xfrm>
            <a:off x="6723203" y="5421128"/>
            <a:ext cx="1945148" cy="1287202"/>
          </a:xfrm>
          <a:prstGeom prst="rect">
            <a:avLst/>
          </a:prstGeom>
          <a:noFill/>
          <a:ln w="9525">
            <a:noFill/>
            <a:miter lim="800000"/>
            <a:headEnd/>
            <a:tailEnd/>
          </a:ln>
        </p:spPr>
      </p:pic>
      <p:sp>
        <p:nvSpPr>
          <p:cNvPr id="38" name="TextBox 37"/>
          <p:cNvSpPr txBox="1"/>
          <p:nvPr/>
        </p:nvSpPr>
        <p:spPr>
          <a:xfrm>
            <a:off x="1434964" y="4085707"/>
            <a:ext cx="1295400" cy="276999"/>
          </a:xfrm>
          <a:prstGeom prst="rect">
            <a:avLst/>
          </a:prstGeom>
          <a:noFill/>
        </p:spPr>
        <p:txBody>
          <a:bodyPr wrap="square" rtlCol="0">
            <a:spAutoFit/>
          </a:bodyPr>
          <a:lstStyle/>
          <a:p>
            <a:r>
              <a:rPr lang="en-US" sz="1200" dirty="0" smtClean="0"/>
              <a:t>39.0N, 107.0W</a:t>
            </a:r>
            <a:endParaRPr lang="en-US" sz="1200" dirty="0"/>
          </a:p>
        </p:txBody>
      </p:sp>
      <p:sp>
        <p:nvSpPr>
          <p:cNvPr id="39" name="TextBox 38"/>
          <p:cNvSpPr txBox="1"/>
          <p:nvPr/>
        </p:nvSpPr>
        <p:spPr>
          <a:xfrm>
            <a:off x="3400508" y="4066170"/>
            <a:ext cx="1295400" cy="276999"/>
          </a:xfrm>
          <a:prstGeom prst="rect">
            <a:avLst/>
          </a:prstGeom>
          <a:noFill/>
        </p:spPr>
        <p:txBody>
          <a:bodyPr wrap="square" rtlCol="0">
            <a:spAutoFit/>
          </a:bodyPr>
          <a:lstStyle/>
          <a:p>
            <a:r>
              <a:rPr lang="en-US" sz="1200" dirty="0" smtClean="0"/>
              <a:t>27.8N, 80.5W</a:t>
            </a:r>
            <a:endParaRPr lang="en-US" sz="1200" dirty="0"/>
          </a:p>
        </p:txBody>
      </p:sp>
      <p:sp>
        <p:nvSpPr>
          <p:cNvPr id="40" name="TextBox 39"/>
          <p:cNvSpPr txBox="1"/>
          <p:nvPr/>
        </p:nvSpPr>
        <p:spPr>
          <a:xfrm>
            <a:off x="5371206" y="4080070"/>
            <a:ext cx="1295400" cy="276999"/>
          </a:xfrm>
          <a:prstGeom prst="rect">
            <a:avLst/>
          </a:prstGeom>
          <a:noFill/>
        </p:spPr>
        <p:txBody>
          <a:bodyPr wrap="square" rtlCol="0">
            <a:spAutoFit/>
          </a:bodyPr>
          <a:lstStyle/>
          <a:p>
            <a:r>
              <a:rPr lang="en-US" sz="1200" dirty="0" smtClean="0"/>
              <a:t>62.5N, 8.5E</a:t>
            </a:r>
            <a:endParaRPr lang="en-US" sz="1200" dirty="0"/>
          </a:p>
        </p:txBody>
      </p:sp>
      <p:sp>
        <p:nvSpPr>
          <p:cNvPr id="41" name="TextBox 40"/>
          <p:cNvSpPr txBox="1"/>
          <p:nvPr/>
        </p:nvSpPr>
        <p:spPr>
          <a:xfrm>
            <a:off x="7339087" y="4093970"/>
            <a:ext cx="1295400" cy="276999"/>
          </a:xfrm>
          <a:prstGeom prst="rect">
            <a:avLst/>
          </a:prstGeom>
          <a:noFill/>
        </p:spPr>
        <p:txBody>
          <a:bodyPr wrap="square" rtlCol="0">
            <a:spAutoFit/>
          </a:bodyPr>
          <a:lstStyle/>
          <a:p>
            <a:r>
              <a:rPr lang="en-US" sz="1200" dirty="0" smtClean="0"/>
              <a:t>42.6N, 12.3E</a:t>
            </a:r>
            <a:endParaRPr lang="en-US" sz="1200" dirty="0"/>
          </a:p>
        </p:txBody>
      </p:sp>
      <p:sp>
        <p:nvSpPr>
          <p:cNvPr id="42" name="Text Box 11"/>
          <p:cNvSpPr txBox="1">
            <a:spLocks noChangeArrowheads="1"/>
          </p:cNvSpPr>
          <p:nvPr/>
        </p:nvSpPr>
        <p:spPr bwMode="auto">
          <a:xfrm>
            <a:off x="654135" y="3688738"/>
            <a:ext cx="8014216" cy="338554"/>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1600" b="1" dirty="0" smtClean="0">
                <a:latin typeface="Maiandra GD" pitchFamily="34" charset="0"/>
              </a:rPr>
              <a:t>NO3 and NH4 simulation: compare with surface measurement in US and Europe </a:t>
            </a:r>
            <a:endParaRPr lang="en-US" sz="1600" b="1" dirty="0">
              <a:latin typeface="Maiandra GD" pitchFamily="34" charset="0"/>
            </a:endParaRPr>
          </a:p>
        </p:txBody>
      </p:sp>
      <p:sp>
        <p:nvSpPr>
          <p:cNvPr id="43" name="Rectangle 42"/>
          <p:cNvSpPr/>
          <p:nvPr/>
        </p:nvSpPr>
        <p:spPr>
          <a:xfrm>
            <a:off x="757565" y="9525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Modeling Nitrate in GMI and it will to be implemented to GEOS5-GOCART (1)</a:t>
            </a:r>
          </a:p>
        </p:txBody>
      </p:sp>
      <p:sp>
        <p:nvSpPr>
          <p:cNvPr id="44" name="Rectangle 43"/>
          <p:cNvSpPr/>
          <p:nvPr/>
        </p:nvSpPr>
        <p:spPr>
          <a:xfrm>
            <a:off x="7339087" y="6488668"/>
            <a:ext cx="1731888" cy="338554"/>
          </a:xfrm>
          <a:prstGeom prst="rect">
            <a:avLst/>
          </a:prstGeom>
          <a:solidFill>
            <a:schemeClr val="bg1"/>
          </a:solidFill>
        </p:spPr>
        <p:txBody>
          <a:bodyPr wrap="square">
            <a:spAutoFit/>
          </a:bodyPr>
          <a:lstStyle/>
          <a:p>
            <a:pPr algn="r"/>
            <a:r>
              <a:rPr lang="en-US" sz="1600" dirty="0" err="1" smtClean="0"/>
              <a:t>Bian</a:t>
            </a:r>
            <a:r>
              <a:rPr lang="en-US" sz="1600" dirty="0" smtClean="0"/>
              <a:t> et </a:t>
            </a:r>
            <a:r>
              <a:rPr lang="en-US" sz="1600" dirty="0" smtClean="0"/>
              <a:t>al. </a:t>
            </a:r>
            <a:r>
              <a:rPr lang="en-US" sz="1600" dirty="0" smtClean="0"/>
              <a:t>(2013)</a:t>
            </a:r>
            <a:endParaRPr lang="en-GB" sz="1600" dirty="0" smtClean="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475" descr="3dmeatball"/>
          <p:cNvPicPr>
            <a:picLocks noChangeAspect="1" noChangeArrowheads="1"/>
          </p:cNvPicPr>
          <p:nvPr/>
        </p:nvPicPr>
        <p:blipFill>
          <a:blip r:embed="rId3"/>
          <a:srcRect/>
          <a:stretch>
            <a:fillRect/>
          </a:stretch>
        </p:blipFill>
        <p:spPr bwMode="auto">
          <a:xfrm>
            <a:off x="0" y="0"/>
            <a:ext cx="746125" cy="631825"/>
          </a:xfrm>
          <a:prstGeom prst="rect">
            <a:avLst/>
          </a:prstGeom>
          <a:noFill/>
          <a:ln w="9525">
            <a:noFill/>
            <a:miter lim="800000"/>
            <a:headEnd/>
            <a:tailEnd/>
          </a:ln>
        </p:spPr>
      </p:pic>
      <p:sp>
        <p:nvSpPr>
          <p:cNvPr id="4" name="Rectangle 9"/>
          <p:cNvSpPr>
            <a:spLocks noChangeArrowheads="1"/>
          </p:cNvSpPr>
          <p:nvPr/>
        </p:nvSpPr>
        <p:spPr bwMode="auto">
          <a:xfrm>
            <a:off x="330336" y="631825"/>
            <a:ext cx="4307280" cy="6111873"/>
          </a:xfrm>
          <a:prstGeom prst="rect">
            <a:avLst/>
          </a:prstGeom>
          <a:solidFill>
            <a:schemeClr val="tx2">
              <a:lumMod val="20000"/>
              <a:lumOff val="80000"/>
            </a:schemeClr>
          </a:solidFill>
          <a:ln w="9525">
            <a:noFill/>
            <a:miter lim="800000"/>
            <a:headEnd/>
            <a:tailEnd/>
          </a:ln>
          <a:effectLst/>
        </p:spPr>
        <p:txBody>
          <a:bodyPr wrap="none" anchor="ctr">
            <a:prstTxWarp prst="textNoShape">
              <a:avLst/>
            </a:prstTxWarp>
          </a:bodyPr>
          <a:lstStyle/>
          <a:p>
            <a:endParaRPr lang="en-US"/>
          </a:p>
        </p:txBody>
      </p:sp>
      <p:sp>
        <p:nvSpPr>
          <p:cNvPr id="6" name="Rectangle 9"/>
          <p:cNvSpPr>
            <a:spLocks noChangeArrowheads="1"/>
          </p:cNvSpPr>
          <p:nvPr/>
        </p:nvSpPr>
        <p:spPr bwMode="auto">
          <a:xfrm>
            <a:off x="4851400" y="631825"/>
            <a:ext cx="4049486" cy="6111874"/>
          </a:xfrm>
          <a:prstGeom prst="rect">
            <a:avLst/>
          </a:prstGeom>
          <a:solidFill>
            <a:srgbClr val="F1D797"/>
          </a:solidFill>
          <a:ln w="9525">
            <a:noFill/>
            <a:miter lim="800000"/>
            <a:headEnd/>
            <a:tailEnd/>
          </a:ln>
          <a:effectLst/>
        </p:spPr>
        <p:txBody>
          <a:bodyPr wrap="none" anchor="ctr">
            <a:prstTxWarp prst="textNoShape">
              <a:avLst/>
            </a:prstTxWarp>
          </a:bodyPr>
          <a:lstStyle/>
          <a:p>
            <a:endParaRPr lang="en-US"/>
          </a:p>
        </p:txBody>
      </p:sp>
      <p:sp>
        <p:nvSpPr>
          <p:cNvPr id="34" name="Text Box 11"/>
          <p:cNvSpPr txBox="1">
            <a:spLocks noChangeArrowheads="1"/>
          </p:cNvSpPr>
          <p:nvPr/>
        </p:nvSpPr>
        <p:spPr bwMode="auto">
          <a:xfrm>
            <a:off x="330336" y="631825"/>
            <a:ext cx="4076562" cy="954107"/>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1600" b="1" dirty="0" smtClean="0">
                <a:latin typeface="Maiandra GD" pitchFamily="34" charset="0"/>
              </a:rPr>
              <a:t>Compare with aircraft measurements</a:t>
            </a:r>
          </a:p>
          <a:p>
            <a:pPr eaLnBrk="1" hangingPunct="1">
              <a:spcBef>
                <a:spcPct val="50000"/>
              </a:spcBef>
            </a:pPr>
            <a:r>
              <a:rPr lang="en-US" sz="1600" b="1" dirty="0" smtClean="0">
                <a:latin typeface="Maiandra GD" pitchFamily="34" charset="0"/>
              </a:rPr>
              <a:t>(INTEX-B Anchorage, Alaska campaign during May, 2006)</a:t>
            </a:r>
            <a:endParaRPr lang="en-US" sz="1600" b="1" dirty="0">
              <a:latin typeface="Maiandra GD" pitchFamily="34" charset="0"/>
            </a:endParaRPr>
          </a:p>
        </p:txBody>
      </p:sp>
      <p:pic>
        <p:nvPicPr>
          <p:cNvPr id="38" name="Picture 37" descr="Screen Shot 2013-01-17 at 1.16.36 PM.png"/>
          <p:cNvPicPr>
            <a:picLocks noChangeAspect="1"/>
          </p:cNvPicPr>
          <p:nvPr/>
        </p:nvPicPr>
        <p:blipFill>
          <a:blip r:embed="rId4"/>
          <a:stretch>
            <a:fillRect/>
          </a:stretch>
        </p:blipFill>
        <p:spPr>
          <a:xfrm>
            <a:off x="5139951" y="1504457"/>
            <a:ext cx="3351579" cy="4875024"/>
          </a:xfrm>
          <a:prstGeom prst="rect">
            <a:avLst/>
          </a:prstGeom>
        </p:spPr>
      </p:pic>
      <p:pic>
        <p:nvPicPr>
          <p:cNvPr id="45" name="Picture 44" descr="Screen Shot 2013-01-23 at 11.56.39 AM.png"/>
          <p:cNvPicPr>
            <a:picLocks noChangeAspect="1"/>
          </p:cNvPicPr>
          <p:nvPr/>
        </p:nvPicPr>
        <p:blipFill>
          <a:blip r:embed="rId5"/>
          <a:stretch>
            <a:fillRect/>
          </a:stretch>
        </p:blipFill>
        <p:spPr>
          <a:xfrm>
            <a:off x="1492058" y="3849782"/>
            <a:ext cx="2104759" cy="2529699"/>
          </a:xfrm>
          <a:prstGeom prst="rect">
            <a:avLst/>
          </a:prstGeom>
        </p:spPr>
      </p:pic>
      <p:pic>
        <p:nvPicPr>
          <p:cNvPr id="46" name="Picture 115" descr="Screen shot 2012-09-04 at 9.44.10 AM.png"/>
          <p:cNvPicPr>
            <a:picLocks noChangeAspect="1"/>
          </p:cNvPicPr>
          <p:nvPr/>
        </p:nvPicPr>
        <p:blipFill>
          <a:blip r:embed="rId6"/>
          <a:srcRect/>
          <a:stretch>
            <a:fillRect/>
          </a:stretch>
        </p:blipFill>
        <p:spPr bwMode="auto">
          <a:xfrm>
            <a:off x="1247339" y="1744140"/>
            <a:ext cx="2706688" cy="1828800"/>
          </a:xfrm>
          <a:prstGeom prst="rect">
            <a:avLst/>
          </a:prstGeom>
          <a:noFill/>
          <a:ln w="9525">
            <a:noFill/>
            <a:miter lim="800000"/>
            <a:headEnd/>
            <a:tailEnd/>
          </a:ln>
        </p:spPr>
      </p:pic>
      <p:sp>
        <p:nvSpPr>
          <p:cNvPr id="47" name="TextBox 46"/>
          <p:cNvSpPr txBox="1"/>
          <p:nvPr/>
        </p:nvSpPr>
        <p:spPr>
          <a:xfrm>
            <a:off x="4851400" y="726910"/>
            <a:ext cx="4292600" cy="584776"/>
          </a:xfrm>
          <a:prstGeom prst="rect">
            <a:avLst/>
          </a:prstGeom>
          <a:noFill/>
        </p:spPr>
        <p:txBody>
          <a:bodyPr wrap="square" rtlCol="0">
            <a:spAutoFit/>
          </a:bodyPr>
          <a:lstStyle/>
          <a:p>
            <a:pPr>
              <a:spcBef>
                <a:spcPct val="50000"/>
              </a:spcBef>
            </a:pPr>
            <a:r>
              <a:rPr lang="en-US" sz="1600" b="1" dirty="0" smtClean="0">
                <a:latin typeface="Maiandra GD" pitchFamily="34" charset="0"/>
              </a:rPr>
              <a:t>Vertical profile of NH3 from TES &amp; GMI (annual mean in 2006)</a:t>
            </a:r>
          </a:p>
        </p:txBody>
      </p:sp>
      <p:sp>
        <p:nvSpPr>
          <p:cNvPr id="12" name="Rectangle 11"/>
          <p:cNvSpPr/>
          <p:nvPr/>
        </p:nvSpPr>
        <p:spPr>
          <a:xfrm>
            <a:off x="757565" y="9525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Modeling Nitrate in GMI and it will to be implemented to GEOS5-GOCART (2)</a:t>
            </a:r>
          </a:p>
        </p:txBody>
      </p:sp>
      <p:sp>
        <p:nvSpPr>
          <p:cNvPr id="13" name="Rectangle 12"/>
          <p:cNvSpPr/>
          <p:nvPr/>
        </p:nvSpPr>
        <p:spPr>
          <a:xfrm>
            <a:off x="7339087" y="6488668"/>
            <a:ext cx="1731888" cy="338554"/>
          </a:xfrm>
          <a:prstGeom prst="rect">
            <a:avLst/>
          </a:prstGeom>
          <a:solidFill>
            <a:schemeClr val="bg1"/>
          </a:solidFill>
        </p:spPr>
        <p:txBody>
          <a:bodyPr wrap="square">
            <a:spAutoFit/>
          </a:bodyPr>
          <a:lstStyle/>
          <a:p>
            <a:pPr algn="r"/>
            <a:r>
              <a:rPr lang="en-US" sz="1600" dirty="0" err="1" smtClean="0"/>
              <a:t>Bian</a:t>
            </a:r>
            <a:r>
              <a:rPr lang="en-US" sz="1600" dirty="0" smtClean="0"/>
              <a:t> et </a:t>
            </a:r>
            <a:r>
              <a:rPr lang="en-US" sz="1600" dirty="0" smtClean="0"/>
              <a:t>al. </a:t>
            </a:r>
            <a:r>
              <a:rPr lang="en-US" sz="1600" dirty="0" smtClean="0"/>
              <a:t>(2013)</a:t>
            </a:r>
            <a:endParaRPr lang="en-GB" sz="1600" dirty="0" smtClean="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Content Placeholder 45"/>
          <p:cNvSpPr>
            <a:spLocks noGrp="1"/>
          </p:cNvSpPr>
          <p:nvPr>
            <p:ph idx="1"/>
          </p:nvPr>
        </p:nvSpPr>
        <p:spPr>
          <a:xfrm>
            <a:off x="457201" y="1216091"/>
            <a:ext cx="8229600" cy="4525963"/>
          </a:xfrm>
        </p:spPr>
        <p:txBody>
          <a:bodyPr>
            <a:noAutofit/>
          </a:bodyPr>
          <a:lstStyle/>
          <a:p>
            <a:pPr marL="514350" indent="-514350">
              <a:buFont typeface="+mj-lt"/>
              <a:buAutoNum type="arabicPeriod"/>
            </a:pPr>
            <a:r>
              <a:rPr lang="en-US" sz="2400" b="1" dirty="0" smtClean="0">
                <a:solidFill>
                  <a:schemeClr val="tx1">
                    <a:alpha val="30000"/>
                  </a:schemeClr>
                </a:solidFill>
                <a:latin typeface="Times New Roman"/>
                <a:cs typeface="Times New Roman"/>
              </a:rPr>
              <a:t>Emission</a:t>
            </a:r>
            <a:endParaRPr lang="en-US" sz="2400" b="1" dirty="0" smtClean="0">
              <a:solidFill>
                <a:schemeClr val="tx1">
                  <a:alpha val="30000"/>
                </a:schemeClr>
              </a:solidFill>
              <a:latin typeface="Times New Roman"/>
              <a:cs typeface="Times New Roman"/>
            </a:endParaRPr>
          </a:p>
          <a:p>
            <a:pPr marL="914400" lvl="1" indent="-514350"/>
            <a:r>
              <a:rPr lang="en-US" sz="1600" dirty="0" smtClean="0">
                <a:solidFill>
                  <a:schemeClr val="tx1">
                    <a:alpha val="30000"/>
                  </a:schemeClr>
                </a:solidFill>
                <a:latin typeface="Times New Roman"/>
                <a:cs typeface="Times New Roman"/>
              </a:rPr>
              <a:t>Update of </a:t>
            </a:r>
            <a:r>
              <a:rPr lang="en-US" sz="1600" dirty="0" smtClean="0">
                <a:solidFill>
                  <a:schemeClr val="tx1">
                    <a:alpha val="30000"/>
                  </a:schemeClr>
                </a:solidFill>
                <a:latin typeface="Times New Roman"/>
                <a:cs typeface="Times New Roman"/>
              </a:rPr>
              <a:t>emission inventories for </a:t>
            </a:r>
            <a:r>
              <a:rPr lang="en-US" sz="1600" dirty="0" err="1" smtClean="0">
                <a:solidFill>
                  <a:schemeClr val="tx1">
                    <a:alpha val="30000"/>
                  </a:schemeClr>
                </a:solidFill>
                <a:latin typeface="Times New Roman"/>
                <a:cs typeface="Times New Roman"/>
              </a:rPr>
              <a:t>hindcast</a:t>
            </a:r>
            <a:r>
              <a:rPr lang="en-US" sz="1600" dirty="0" smtClean="0">
                <a:solidFill>
                  <a:schemeClr val="tx1">
                    <a:alpha val="30000"/>
                  </a:schemeClr>
                </a:solidFill>
                <a:latin typeface="Times New Roman"/>
                <a:cs typeface="Times New Roman"/>
              </a:rPr>
              <a:t> runs (A2-MAP)</a:t>
            </a:r>
            <a:r>
              <a:rPr lang="en-US" sz="1600" dirty="0" smtClean="0">
                <a:solidFill>
                  <a:schemeClr val="tx1">
                    <a:alpha val="30000"/>
                  </a:schemeClr>
                </a:solidFill>
                <a:latin typeface="Times New Roman"/>
                <a:cs typeface="Times New Roman"/>
              </a:rPr>
              <a:t> (</a:t>
            </a:r>
            <a:r>
              <a:rPr lang="en-US" sz="1600" i="1" dirty="0" smtClean="0">
                <a:solidFill>
                  <a:schemeClr val="tx1">
                    <a:alpha val="30000"/>
                  </a:schemeClr>
                </a:solidFill>
                <a:latin typeface="Times New Roman"/>
                <a:cs typeface="Times New Roman"/>
              </a:rPr>
              <a:t>T. Diehl et al.</a:t>
            </a:r>
            <a:r>
              <a:rPr lang="en-US" sz="1600" dirty="0" smtClean="0">
                <a:solidFill>
                  <a:schemeClr val="tx1">
                    <a:alpha val="30000"/>
                  </a:schemeClr>
                </a:solidFill>
                <a:latin typeface="Times New Roman"/>
                <a:cs typeface="Times New Roman"/>
              </a:rPr>
              <a:t>)</a:t>
            </a:r>
          </a:p>
          <a:p>
            <a:pPr marL="914400" lvl="1" indent="-514350"/>
            <a:r>
              <a:rPr lang="en-US" sz="1600" dirty="0" smtClean="0">
                <a:solidFill>
                  <a:schemeClr val="tx1">
                    <a:alpha val="30000"/>
                  </a:schemeClr>
                </a:solidFill>
                <a:latin typeface="Times New Roman"/>
                <a:cs typeface="Times New Roman"/>
              </a:rPr>
              <a:t>Development of the dynamic dust source function for GOCART (</a:t>
            </a:r>
            <a:r>
              <a:rPr lang="en-US" sz="1600" i="1" dirty="0" smtClean="0">
                <a:solidFill>
                  <a:schemeClr val="tx1">
                    <a:alpha val="30000"/>
                  </a:schemeClr>
                </a:solidFill>
                <a:latin typeface="Times New Roman"/>
                <a:cs typeface="Times New Roman"/>
              </a:rPr>
              <a:t>D. Kim et al.</a:t>
            </a:r>
            <a:r>
              <a:rPr lang="en-US" sz="1600" dirty="0" smtClean="0">
                <a:solidFill>
                  <a:schemeClr val="tx1">
                    <a:alpha val="30000"/>
                  </a:schemeClr>
                </a:solidFill>
                <a:latin typeface="Times New Roman"/>
                <a:cs typeface="Times New Roman"/>
              </a:rPr>
              <a:t>)</a:t>
            </a:r>
          </a:p>
          <a:p>
            <a:pPr marL="914400" lvl="1" indent="-514350"/>
            <a:r>
              <a:rPr lang="en-US" sz="1600" dirty="0" smtClean="0">
                <a:solidFill>
                  <a:schemeClr val="tx1">
                    <a:alpha val="30000"/>
                  </a:schemeClr>
                </a:solidFill>
                <a:latin typeface="Times New Roman"/>
                <a:cs typeface="Times New Roman"/>
              </a:rPr>
              <a:t>Constrain </a:t>
            </a:r>
            <a:r>
              <a:rPr lang="en-US" sz="1600" dirty="0" smtClean="0">
                <a:solidFill>
                  <a:schemeClr val="tx1">
                    <a:alpha val="30000"/>
                  </a:schemeClr>
                </a:solidFill>
                <a:latin typeface="Times New Roman"/>
                <a:cs typeface="Times New Roman"/>
              </a:rPr>
              <a:t>BB </a:t>
            </a:r>
            <a:r>
              <a:rPr lang="en-US" sz="1600" dirty="0" smtClean="0">
                <a:solidFill>
                  <a:schemeClr val="tx1">
                    <a:alpha val="30000"/>
                  </a:schemeClr>
                </a:solidFill>
                <a:latin typeface="Times New Roman"/>
                <a:cs typeface="Times New Roman"/>
              </a:rPr>
              <a:t>emission </a:t>
            </a:r>
            <a:r>
              <a:rPr lang="en-US" sz="1600" dirty="0" smtClean="0">
                <a:solidFill>
                  <a:schemeClr val="tx1">
                    <a:alpha val="30000"/>
                  </a:schemeClr>
                </a:solidFill>
                <a:latin typeface="Times New Roman"/>
                <a:cs typeface="Times New Roman"/>
              </a:rPr>
              <a:t>in</a:t>
            </a:r>
            <a:r>
              <a:rPr lang="en-US" sz="1600" dirty="0" smtClean="0">
                <a:solidFill>
                  <a:schemeClr val="tx1">
                    <a:alpha val="30000"/>
                  </a:schemeClr>
                </a:solidFill>
                <a:latin typeface="Times New Roman"/>
                <a:cs typeface="Times New Roman"/>
              </a:rPr>
              <a:t> GOCART using </a:t>
            </a:r>
            <a:r>
              <a:rPr lang="en-US" sz="1600" dirty="0" smtClean="0">
                <a:solidFill>
                  <a:schemeClr val="tx1">
                    <a:alpha val="30000"/>
                  </a:schemeClr>
                </a:solidFill>
                <a:latin typeface="Times New Roman"/>
                <a:cs typeface="Times New Roman"/>
              </a:rPr>
              <a:t>satellite AOD (</a:t>
            </a:r>
            <a:r>
              <a:rPr lang="en-US" sz="1600" i="1" dirty="0" smtClean="0">
                <a:solidFill>
                  <a:schemeClr val="tx1">
                    <a:alpha val="30000"/>
                  </a:schemeClr>
                </a:solidFill>
                <a:latin typeface="Times New Roman"/>
                <a:cs typeface="Times New Roman"/>
              </a:rPr>
              <a:t>M. M. </a:t>
            </a:r>
            <a:r>
              <a:rPr lang="en-US" sz="1600" i="1" dirty="0" err="1" smtClean="0">
                <a:solidFill>
                  <a:schemeClr val="tx1">
                    <a:alpha val="30000"/>
                  </a:schemeClr>
                </a:solidFill>
                <a:latin typeface="Times New Roman"/>
                <a:cs typeface="Times New Roman"/>
              </a:rPr>
              <a:t>Petrenko</a:t>
            </a:r>
            <a:r>
              <a:rPr lang="en-US" sz="1600" i="1" dirty="0" smtClean="0">
                <a:solidFill>
                  <a:schemeClr val="tx1">
                    <a:alpha val="30000"/>
                  </a:schemeClr>
                </a:solidFill>
                <a:latin typeface="Times New Roman"/>
                <a:cs typeface="Times New Roman"/>
              </a:rPr>
              <a:t> et al.</a:t>
            </a:r>
            <a:r>
              <a:rPr lang="en-US" sz="1600" dirty="0" smtClean="0">
                <a:solidFill>
                  <a:schemeClr val="tx1">
                    <a:alpha val="30000"/>
                  </a:schemeClr>
                </a:solidFill>
                <a:latin typeface="Times New Roman"/>
                <a:cs typeface="Times New Roman"/>
              </a:rPr>
              <a:t>)</a:t>
            </a:r>
            <a:endParaRPr lang="en-US" sz="1600" dirty="0" smtClean="0">
              <a:solidFill>
                <a:schemeClr val="tx1">
                  <a:alpha val="30000"/>
                </a:schemeClr>
              </a:solidFill>
              <a:latin typeface="Times New Roman"/>
              <a:cs typeface="Times New Roman"/>
            </a:endParaRPr>
          </a:p>
          <a:p>
            <a:pPr marL="514350" indent="-514350">
              <a:buFont typeface="+mj-lt"/>
              <a:buAutoNum type="arabicPeriod"/>
            </a:pPr>
            <a:r>
              <a:rPr lang="en-US" sz="2400" b="1" dirty="0" smtClean="0">
                <a:solidFill>
                  <a:schemeClr val="tx1">
                    <a:alpha val="30000"/>
                  </a:schemeClr>
                </a:solidFill>
                <a:latin typeface="Times New Roman"/>
                <a:cs typeface="Times New Roman"/>
              </a:rPr>
              <a:t>Development</a:t>
            </a:r>
            <a:endParaRPr lang="en-US" sz="2400" b="1" dirty="0" smtClean="0">
              <a:solidFill>
                <a:schemeClr val="tx1">
                  <a:alpha val="30000"/>
                </a:schemeClr>
              </a:solidFill>
              <a:latin typeface="Times New Roman"/>
              <a:cs typeface="Times New Roman"/>
            </a:endParaRPr>
          </a:p>
          <a:p>
            <a:pPr marL="914400" lvl="1" indent="-514350"/>
            <a:r>
              <a:rPr lang="en-US" sz="1600" dirty="0" smtClean="0">
                <a:solidFill>
                  <a:schemeClr val="tx1">
                    <a:alpha val="30000"/>
                  </a:schemeClr>
                </a:solidFill>
                <a:latin typeface="Times New Roman"/>
                <a:cs typeface="Times New Roman"/>
              </a:rPr>
              <a:t>Modeling nitrate in GMI and GOCART (</a:t>
            </a:r>
            <a:r>
              <a:rPr lang="en-US" sz="1600" i="1" dirty="0" smtClean="0">
                <a:solidFill>
                  <a:schemeClr val="tx1">
                    <a:alpha val="30000"/>
                  </a:schemeClr>
                </a:solidFill>
                <a:latin typeface="Times New Roman"/>
                <a:cs typeface="Times New Roman"/>
              </a:rPr>
              <a:t>H. </a:t>
            </a:r>
            <a:r>
              <a:rPr lang="en-US" sz="1600" i="1" dirty="0" err="1" smtClean="0">
                <a:solidFill>
                  <a:schemeClr val="tx1">
                    <a:alpha val="30000"/>
                  </a:schemeClr>
                </a:solidFill>
                <a:latin typeface="Times New Roman"/>
                <a:cs typeface="Times New Roman"/>
              </a:rPr>
              <a:t>Bian</a:t>
            </a:r>
            <a:r>
              <a:rPr lang="en-US" sz="1600" i="1" dirty="0" smtClean="0">
                <a:solidFill>
                  <a:schemeClr val="tx1">
                    <a:alpha val="30000"/>
                  </a:schemeClr>
                </a:solidFill>
                <a:latin typeface="Times New Roman"/>
                <a:cs typeface="Times New Roman"/>
              </a:rPr>
              <a:t> et al.</a:t>
            </a:r>
            <a:r>
              <a:rPr lang="en-US" sz="1600" dirty="0" smtClean="0">
                <a:solidFill>
                  <a:schemeClr val="tx1">
                    <a:alpha val="30000"/>
                  </a:schemeClr>
                </a:solidFill>
                <a:latin typeface="Times New Roman"/>
                <a:cs typeface="Times New Roman"/>
              </a:rPr>
              <a:t>)</a:t>
            </a:r>
          </a:p>
          <a:p>
            <a:pPr marL="514350" indent="-514350">
              <a:buFont typeface="+mj-lt"/>
              <a:buAutoNum type="arabicPeriod"/>
            </a:pPr>
            <a:r>
              <a:rPr lang="en-US" sz="2400" b="1" dirty="0" smtClean="0">
                <a:solidFill>
                  <a:srgbClr val="800000"/>
                </a:solidFill>
                <a:latin typeface="Times New Roman"/>
                <a:cs typeface="Times New Roman"/>
              </a:rPr>
              <a:t>Scientific Applications</a:t>
            </a:r>
            <a:endParaRPr lang="en-US" sz="2400" b="1" dirty="0" smtClean="0">
              <a:solidFill>
                <a:srgbClr val="800000"/>
              </a:solidFill>
              <a:latin typeface="Times New Roman"/>
              <a:cs typeface="Times New Roman"/>
            </a:endParaRPr>
          </a:p>
          <a:p>
            <a:pPr marL="914400" lvl="1" indent="-514350"/>
            <a:r>
              <a:rPr lang="en-US" sz="1600" dirty="0" smtClean="0">
                <a:solidFill>
                  <a:srgbClr val="800000"/>
                </a:solidFill>
                <a:latin typeface="Times New Roman"/>
                <a:cs typeface="Times New Roman"/>
              </a:rPr>
              <a:t>Multi</a:t>
            </a:r>
            <a:r>
              <a:rPr lang="en-US" sz="1600" dirty="0" smtClean="0">
                <a:solidFill>
                  <a:srgbClr val="800000"/>
                </a:solidFill>
                <a:latin typeface="Times New Roman"/>
                <a:cs typeface="Times New Roman"/>
              </a:rPr>
              <a:t>-decadal variations </a:t>
            </a:r>
            <a:r>
              <a:rPr lang="en-US" sz="1600" dirty="0" smtClean="0">
                <a:latin typeface="Times New Roman"/>
                <a:cs typeface="Times New Roman"/>
              </a:rPr>
              <a:t>of aerosol </a:t>
            </a:r>
            <a:r>
              <a:rPr lang="en-GB" sz="1600" dirty="0" smtClean="0">
                <a:solidFill>
                  <a:srgbClr val="000000"/>
                </a:solidFill>
                <a:latin typeface="Times New Roman"/>
                <a:cs typeface="Times New Roman"/>
              </a:rPr>
              <a:t>(</a:t>
            </a:r>
            <a:r>
              <a:rPr lang="en-GB" sz="1600" i="1" dirty="0" smtClean="0">
                <a:solidFill>
                  <a:srgbClr val="000000"/>
                </a:solidFill>
                <a:latin typeface="Times New Roman"/>
                <a:cs typeface="Times New Roman"/>
              </a:rPr>
              <a:t>M. Chin., T. Diehl et al.</a:t>
            </a:r>
            <a:r>
              <a:rPr lang="en-GB" sz="1600" dirty="0" smtClean="0">
                <a:solidFill>
                  <a:srgbClr val="000000"/>
                </a:solidFill>
                <a:latin typeface="Times New Roman"/>
                <a:cs typeface="Times New Roman"/>
              </a:rPr>
              <a:t>)</a:t>
            </a:r>
          </a:p>
          <a:p>
            <a:pPr marL="914400" lvl="1" indent="-514350"/>
            <a:r>
              <a:rPr lang="en-GB" sz="1600" dirty="0" smtClean="0">
                <a:solidFill>
                  <a:srgbClr val="000000"/>
                </a:solidFill>
                <a:latin typeface="Times New Roman"/>
                <a:cs typeface="Times New Roman"/>
              </a:rPr>
              <a:t>Volcanic and </a:t>
            </a:r>
            <a:r>
              <a:rPr lang="en-GB" sz="1600" dirty="0" err="1" smtClean="0">
                <a:solidFill>
                  <a:srgbClr val="000000"/>
                </a:solidFill>
                <a:latin typeface="Times New Roman"/>
                <a:cs typeface="Times New Roman"/>
              </a:rPr>
              <a:t>anthropo</a:t>
            </a:r>
            <a:r>
              <a:rPr lang="en-GB" sz="1600" dirty="0" smtClean="0">
                <a:solidFill>
                  <a:srgbClr val="000000"/>
                </a:solidFill>
                <a:latin typeface="Times New Roman"/>
                <a:cs typeface="Times New Roman"/>
              </a:rPr>
              <a:t>. contributions </a:t>
            </a:r>
            <a:r>
              <a:rPr lang="en-GB" sz="1600" dirty="0" smtClean="0">
                <a:solidFill>
                  <a:srgbClr val="000000"/>
                </a:solidFill>
                <a:latin typeface="Times New Roman"/>
                <a:cs typeface="Times New Roman"/>
              </a:rPr>
              <a:t>to </a:t>
            </a:r>
            <a:r>
              <a:rPr lang="en-GB" sz="1600" dirty="0" smtClean="0">
                <a:solidFill>
                  <a:srgbClr val="800000"/>
                </a:solidFill>
                <a:latin typeface="Times New Roman"/>
                <a:cs typeface="Times New Roman"/>
              </a:rPr>
              <a:t>stratospheric aerosol</a:t>
            </a:r>
            <a:r>
              <a:rPr lang="en-GB" sz="1600" dirty="0" smtClean="0">
                <a:solidFill>
                  <a:srgbClr val="800000"/>
                </a:solidFill>
                <a:latin typeface="Times New Roman"/>
                <a:cs typeface="Times New Roman"/>
              </a:rPr>
              <a:t> </a:t>
            </a:r>
            <a:r>
              <a:rPr lang="en-GB" sz="1600" dirty="0" smtClean="0">
                <a:solidFill>
                  <a:srgbClr val="000000"/>
                </a:solidFill>
                <a:latin typeface="Times New Roman"/>
                <a:cs typeface="Times New Roman"/>
              </a:rPr>
              <a:t>(</a:t>
            </a:r>
            <a:r>
              <a:rPr lang="en-GB" sz="1600" i="1" dirty="0" smtClean="0">
                <a:solidFill>
                  <a:srgbClr val="000000"/>
                </a:solidFill>
                <a:latin typeface="Times New Roman"/>
                <a:cs typeface="Times New Roman"/>
              </a:rPr>
              <a:t>M. Chin, T. Diehl et al.</a:t>
            </a:r>
            <a:r>
              <a:rPr lang="en-GB" sz="1600" dirty="0" smtClean="0">
                <a:solidFill>
                  <a:srgbClr val="000000"/>
                </a:solidFill>
                <a:latin typeface="Times New Roman"/>
                <a:cs typeface="Times New Roman"/>
              </a:rPr>
              <a:t>)</a:t>
            </a:r>
          </a:p>
          <a:p>
            <a:pPr marL="914400" lvl="1" indent="-514350"/>
            <a:r>
              <a:rPr lang="en-US" sz="1600" dirty="0" smtClean="0">
                <a:solidFill>
                  <a:srgbClr val="000000"/>
                </a:solidFill>
                <a:latin typeface="Times New Roman"/>
                <a:cs typeface="Times New Roman"/>
              </a:rPr>
              <a:t>GOCART and GMI models participated in HTAP source-receptor experiments to assess the role of </a:t>
            </a:r>
            <a:r>
              <a:rPr lang="en-US" sz="1600" dirty="0" smtClean="0">
                <a:solidFill>
                  <a:srgbClr val="800000"/>
                </a:solidFill>
                <a:latin typeface="Times New Roman"/>
                <a:cs typeface="Times New Roman"/>
              </a:rPr>
              <a:t>intercontinental transport </a:t>
            </a:r>
            <a:r>
              <a:rPr lang="en-US" sz="1600" dirty="0" smtClean="0">
                <a:latin typeface="Times New Roman"/>
                <a:cs typeface="Times New Roman"/>
              </a:rPr>
              <a:t>(</a:t>
            </a:r>
            <a:r>
              <a:rPr lang="en-US" sz="1600" i="1" dirty="0" smtClean="0">
                <a:latin typeface="Times New Roman"/>
                <a:cs typeface="Times New Roman"/>
              </a:rPr>
              <a:t>H. </a:t>
            </a:r>
            <a:r>
              <a:rPr lang="en-US" sz="1600" i="1" dirty="0" smtClean="0">
                <a:latin typeface="Times New Roman"/>
                <a:cs typeface="Times New Roman"/>
              </a:rPr>
              <a:t>Yu et </a:t>
            </a:r>
            <a:r>
              <a:rPr lang="en-US" sz="1600" i="1" dirty="0" smtClean="0">
                <a:latin typeface="Times New Roman"/>
                <a:cs typeface="Times New Roman"/>
              </a:rPr>
              <a:t>al.</a:t>
            </a:r>
            <a:r>
              <a:rPr lang="en-US" sz="1600" dirty="0" smtClean="0">
                <a:latin typeface="Times New Roman"/>
                <a:cs typeface="Times New Roman"/>
              </a:rPr>
              <a:t>)</a:t>
            </a:r>
            <a:endParaRPr lang="en-GB" sz="1600" dirty="0" smtClean="0">
              <a:solidFill>
                <a:srgbClr val="000000"/>
              </a:solidFill>
              <a:latin typeface="Times New Roman"/>
              <a:cs typeface="Times New Roman"/>
            </a:endParaRPr>
          </a:p>
          <a:p>
            <a:pPr marL="914400" lvl="1" indent="-514350"/>
            <a:r>
              <a:rPr lang="en-US" sz="1600" dirty="0" smtClean="0">
                <a:latin typeface="Times New Roman"/>
                <a:cs typeface="Times New Roman"/>
              </a:rPr>
              <a:t>Comparisons </a:t>
            </a:r>
            <a:r>
              <a:rPr lang="en-US" sz="1600" dirty="0" smtClean="0">
                <a:latin typeface="Times New Roman"/>
                <a:cs typeface="Times New Roman"/>
              </a:rPr>
              <a:t>between models and</a:t>
            </a:r>
            <a:r>
              <a:rPr lang="en-US" sz="1600" dirty="0" smtClean="0">
                <a:latin typeface="Times New Roman"/>
                <a:cs typeface="Times New Roman"/>
              </a:rPr>
              <a:t> observations for </a:t>
            </a:r>
            <a:r>
              <a:rPr lang="en-US" sz="1600" dirty="0" smtClean="0">
                <a:solidFill>
                  <a:srgbClr val="800000"/>
                </a:solidFill>
                <a:latin typeface="Times New Roman"/>
                <a:cs typeface="Times New Roman"/>
              </a:rPr>
              <a:t>transatlantic dust </a:t>
            </a:r>
            <a:r>
              <a:rPr lang="en-US" sz="1600" dirty="0" smtClean="0">
                <a:latin typeface="Times New Roman"/>
                <a:cs typeface="Times New Roman"/>
              </a:rPr>
              <a:t>(</a:t>
            </a:r>
            <a:r>
              <a:rPr lang="en-US" sz="1600" i="1" dirty="0" smtClean="0">
                <a:latin typeface="Times New Roman"/>
                <a:cs typeface="Times New Roman"/>
              </a:rPr>
              <a:t>D. Kim et al.</a:t>
            </a:r>
            <a:r>
              <a:rPr lang="en-US" sz="1600" dirty="0" smtClean="0">
                <a:latin typeface="Times New Roman"/>
                <a:cs typeface="Times New Roman"/>
              </a:rPr>
              <a:t>)</a:t>
            </a:r>
          </a:p>
          <a:p>
            <a:pPr marL="914400" lvl="1" indent="-514350"/>
            <a:r>
              <a:rPr lang="en-US" sz="1600" dirty="0" smtClean="0">
                <a:latin typeface="Times New Roman"/>
                <a:cs typeface="Times New Roman"/>
              </a:rPr>
              <a:t>Evaluation of multi-model </a:t>
            </a:r>
            <a:r>
              <a:rPr lang="en-US" sz="1600" dirty="0" smtClean="0">
                <a:solidFill>
                  <a:srgbClr val="800000"/>
                </a:solidFill>
                <a:latin typeface="Times New Roman"/>
                <a:cs typeface="Times New Roman"/>
              </a:rPr>
              <a:t>aerosol</a:t>
            </a:r>
            <a:r>
              <a:rPr lang="en-US" sz="1600" dirty="0" smtClean="0">
                <a:solidFill>
                  <a:srgbClr val="800000"/>
                </a:solidFill>
                <a:latin typeface="Times New Roman"/>
                <a:cs typeface="Times New Roman"/>
              </a:rPr>
              <a:t> over </a:t>
            </a:r>
            <a:r>
              <a:rPr lang="en-US" sz="1600" dirty="0" smtClean="0">
                <a:solidFill>
                  <a:srgbClr val="800000"/>
                </a:solidFill>
                <a:latin typeface="Times New Roman"/>
                <a:cs typeface="Times New Roman"/>
              </a:rPr>
              <a:t>South Asia</a:t>
            </a:r>
            <a:r>
              <a:rPr lang="en-US" sz="1600" dirty="0" smtClean="0">
                <a:solidFill>
                  <a:srgbClr val="000000"/>
                </a:solidFill>
                <a:latin typeface="Times New Roman"/>
                <a:cs typeface="Times New Roman"/>
              </a:rPr>
              <a:t> </a:t>
            </a:r>
            <a:r>
              <a:rPr lang="en-US" sz="1600" dirty="0" smtClean="0">
                <a:latin typeface="Times New Roman"/>
                <a:cs typeface="Times New Roman"/>
              </a:rPr>
              <a:t>(</a:t>
            </a:r>
            <a:r>
              <a:rPr lang="en-US" sz="1600" i="1" dirty="0" smtClean="0">
                <a:latin typeface="Times New Roman"/>
                <a:cs typeface="Times New Roman"/>
              </a:rPr>
              <a:t>X. Pan et al.</a:t>
            </a:r>
            <a:r>
              <a:rPr lang="en-US" sz="1600" dirty="0" smtClean="0">
                <a:latin typeface="Times New Roman"/>
                <a:cs typeface="Times New Roman"/>
              </a:rPr>
              <a:t>)</a:t>
            </a:r>
          </a:p>
          <a:p>
            <a:pPr marL="914400" lvl="1" indent="-514350"/>
            <a:endParaRPr lang="en-US" sz="1600" dirty="0" smtClean="0">
              <a:latin typeface="Times New Roman"/>
              <a:cs typeface="Times New Roman"/>
            </a:endParaRPr>
          </a:p>
          <a:p>
            <a:pPr marL="514350" indent="-514350">
              <a:buNone/>
            </a:pPr>
            <a:endParaRPr lang="en-US" sz="2400" dirty="0" smtClean="0">
              <a:latin typeface="Times New Roman"/>
              <a:cs typeface="Times New Roman"/>
            </a:endParaRPr>
          </a:p>
          <a:p>
            <a:pPr marL="514350" indent="-514350">
              <a:buFont typeface="+mj-lt"/>
              <a:buAutoNum type="arabicPeriod"/>
            </a:pPr>
            <a:endParaRPr lang="en-US" sz="2400" dirty="0" smtClean="0">
              <a:latin typeface="Times New Roman"/>
              <a:cs typeface="Times New Roman"/>
            </a:endParaRPr>
          </a:p>
          <a:p>
            <a:pPr marL="514350" indent="-514350">
              <a:buFont typeface="+mj-lt"/>
              <a:buAutoNum type="arabicPeriod"/>
            </a:pPr>
            <a:endParaRPr lang="en-US" sz="2400" dirty="0" smtClean="0">
              <a:latin typeface="Times New Roman"/>
              <a:cs typeface="Times New Roman"/>
            </a:endParaRPr>
          </a:p>
          <a:p>
            <a:pPr marL="514350" indent="-514350">
              <a:buFont typeface="+mj-lt"/>
              <a:buAutoNum type="arabicPeriod"/>
            </a:pPr>
            <a:endParaRPr lang="en-US" sz="2400" dirty="0">
              <a:latin typeface="Times New Roman"/>
              <a:cs typeface="Times New Roman"/>
            </a:endParaRPr>
          </a:p>
        </p:txBody>
      </p:sp>
      <p:sp>
        <p:nvSpPr>
          <p:cNvPr id="4" name="Rectangle 3"/>
          <p:cNvSpPr/>
          <p:nvPr/>
        </p:nvSpPr>
        <p:spPr>
          <a:xfrm>
            <a:off x="746125" y="269047"/>
            <a:ext cx="7940676" cy="646331"/>
          </a:xfrm>
          <a:prstGeom prst="rect">
            <a:avLst/>
          </a:prstGeom>
          <a:solidFill>
            <a:schemeClr val="bg2">
              <a:lumMod val="90000"/>
            </a:schemeClr>
          </a:solidFill>
        </p:spPr>
        <p:txBody>
          <a:bodyPr wrap="square">
            <a:spAutoFit/>
          </a:bodyPr>
          <a:lstStyle/>
          <a:p>
            <a:pPr algn="ctr"/>
            <a:r>
              <a:rPr lang="en-US" sz="3600" b="1" dirty="0" smtClean="0">
                <a:solidFill>
                  <a:srgbClr val="800000"/>
                </a:solidFill>
                <a:latin typeface="Times New Roman"/>
                <a:cs typeface="Times New Roman"/>
              </a:rPr>
              <a:t>Contents</a:t>
            </a:r>
          </a:p>
        </p:txBody>
      </p:sp>
      <p:pic>
        <p:nvPicPr>
          <p:cNvPr id="5" name="Picture 475" descr="3dmeatball"/>
          <p:cNvPicPr>
            <a:picLocks noChangeAspect="1" noChangeArrowheads="1"/>
          </p:cNvPicPr>
          <p:nvPr/>
        </p:nvPicPr>
        <p:blipFill>
          <a:blip r:embed="rId2"/>
          <a:srcRect/>
          <a:stretch>
            <a:fillRect/>
          </a:stretch>
        </p:blipFill>
        <p:spPr bwMode="auto">
          <a:xfrm>
            <a:off x="0" y="0"/>
            <a:ext cx="746125" cy="63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 name="Picture 24" descr="g5e001tld-sat_aot2d_eas_yravg_1980-2009.png"/>
          <p:cNvPicPr>
            <a:picLocks noChangeAspect="1"/>
          </p:cNvPicPr>
          <p:nvPr/>
        </p:nvPicPr>
        <p:blipFill>
          <a:blip r:embed="rId3"/>
          <a:srcRect/>
          <a:stretch>
            <a:fillRect/>
          </a:stretch>
        </p:blipFill>
        <p:spPr bwMode="auto">
          <a:xfrm>
            <a:off x="5504881" y="745490"/>
            <a:ext cx="2011540" cy="1112256"/>
          </a:xfrm>
          <a:prstGeom prst="rect">
            <a:avLst/>
          </a:prstGeom>
          <a:noFill/>
          <a:ln w="9525">
            <a:noFill/>
            <a:miter lim="800000"/>
            <a:headEnd/>
            <a:tailEnd/>
          </a:ln>
        </p:spPr>
      </p:pic>
      <p:pic>
        <p:nvPicPr>
          <p:cNvPr id="14338" name="Picture 75" descr="Description: g5e001tld_aotdif_2008-2009minus2000-2001.png"/>
          <p:cNvPicPr>
            <a:picLocks noChangeAspect="1"/>
          </p:cNvPicPr>
          <p:nvPr/>
        </p:nvPicPr>
        <p:blipFill>
          <a:blip r:embed="rId4"/>
          <a:srcRect/>
          <a:stretch>
            <a:fillRect/>
          </a:stretch>
        </p:blipFill>
        <p:spPr bwMode="auto">
          <a:xfrm>
            <a:off x="5581341" y="4363869"/>
            <a:ext cx="2057400" cy="1471613"/>
          </a:xfrm>
          <a:prstGeom prst="rect">
            <a:avLst/>
          </a:prstGeom>
          <a:noFill/>
          <a:ln w="9525">
            <a:noFill/>
            <a:miter lim="800000"/>
            <a:headEnd/>
            <a:tailEnd/>
          </a:ln>
        </p:spPr>
      </p:pic>
      <p:pic>
        <p:nvPicPr>
          <p:cNvPr id="14339" name="Picture 76" descr="Description: MISR_aotdif_2008-2009minus2000-2001.png"/>
          <p:cNvPicPr>
            <a:picLocks noChangeAspect="1"/>
          </p:cNvPicPr>
          <p:nvPr/>
        </p:nvPicPr>
        <p:blipFill>
          <a:blip r:embed="rId5"/>
          <a:srcRect/>
          <a:stretch>
            <a:fillRect/>
          </a:stretch>
        </p:blipFill>
        <p:spPr bwMode="auto">
          <a:xfrm>
            <a:off x="3706504" y="4363869"/>
            <a:ext cx="2057400" cy="1471613"/>
          </a:xfrm>
          <a:prstGeom prst="rect">
            <a:avLst/>
          </a:prstGeom>
          <a:noFill/>
          <a:ln w="9525">
            <a:noFill/>
            <a:miter lim="800000"/>
            <a:headEnd/>
            <a:tailEnd/>
          </a:ln>
        </p:spPr>
      </p:pic>
      <p:pic>
        <p:nvPicPr>
          <p:cNvPr id="14340" name="Picture 77" descr="Description: SeaW_aotdif_2008-2009minus2000-2001.png"/>
          <p:cNvPicPr>
            <a:picLocks noChangeAspect="1"/>
          </p:cNvPicPr>
          <p:nvPr/>
        </p:nvPicPr>
        <p:blipFill>
          <a:blip r:embed="rId6"/>
          <a:srcRect/>
          <a:stretch>
            <a:fillRect/>
          </a:stretch>
        </p:blipFill>
        <p:spPr bwMode="auto">
          <a:xfrm>
            <a:off x="1725481" y="4363869"/>
            <a:ext cx="2057400" cy="1471613"/>
          </a:xfrm>
          <a:prstGeom prst="rect">
            <a:avLst/>
          </a:prstGeom>
          <a:noFill/>
          <a:ln w="9525">
            <a:noFill/>
            <a:miter lim="800000"/>
            <a:headEnd/>
            <a:tailEnd/>
          </a:ln>
        </p:spPr>
      </p:pic>
      <p:sp>
        <p:nvSpPr>
          <p:cNvPr id="14343" name="Text Box 8"/>
          <p:cNvSpPr txBox="1">
            <a:spLocks noChangeArrowheads="1"/>
          </p:cNvSpPr>
          <p:nvPr/>
        </p:nvSpPr>
        <p:spPr bwMode="auto">
          <a:xfrm>
            <a:off x="1953821" y="3969761"/>
            <a:ext cx="5562600" cy="164147"/>
          </a:xfrm>
          <a:prstGeom prst="rect">
            <a:avLst/>
          </a:prstGeom>
          <a:noFill/>
          <a:ln w="9525">
            <a:noFill/>
            <a:miter lim="800000"/>
            <a:headEnd/>
            <a:tailEnd/>
          </a:ln>
        </p:spPr>
        <p:txBody>
          <a:bodyPr wrap="square" lIns="0" tIns="0" rIns="0" bIns="0">
            <a:prstTxWarp prst="textNoShape">
              <a:avLst/>
            </a:prstTxWarp>
            <a:spAutoFit/>
          </a:bodyPr>
          <a:lstStyle/>
          <a:p>
            <a:pPr algn="ctr">
              <a:lnSpc>
                <a:spcPts val="12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400" b="1" dirty="0" smtClean="0">
                <a:latin typeface="Arial" charset="0"/>
              </a:rPr>
              <a:t>Differences in AOD: (2008</a:t>
            </a:r>
            <a:r>
              <a:rPr lang="en-US" sz="1400" b="1" dirty="0">
                <a:latin typeface="Arial" charset="0"/>
              </a:rPr>
              <a:t>-</a:t>
            </a:r>
            <a:r>
              <a:rPr lang="en-US" sz="1400" b="1" dirty="0" smtClean="0">
                <a:latin typeface="Arial" charset="0"/>
              </a:rPr>
              <a:t>2009) </a:t>
            </a:r>
            <a:r>
              <a:rPr lang="en-US" sz="1400" b="1" dirty="0">
                <a:latin typeface="Arial" charset="0"/>
              </a:rPr>
              <a:t>minus</a:t>
            </a:r>
            <a:r>
              <a:rPr lang="en-US" sz="1400" b="1" dirty="0" smtClean="0">
                <a:latin typeface="Arial" charset="0"/>
              </a:rPr>
              <a:t> (2000</a:t>
            </a:r>
            <a:r>
              <a:rPr lang="en-US" sz="1400" b="1" dirty="0">
                <a:latin typeface="Arial" charset="0"/>
              </a:rPr>
              <a:t>-2001</a:t>
            </a:r>
            <a:r>
              <a:rPr lang="en-US" sz="1400" b="1" dirty="0" smtClean="0">
                <a:latin typeface="Arial" charset="0"/>
              </a:rPr>
              <a:t>)</a:t>
            </a:r>
            <a:endParaRPr lang="en-US" sz="1400" b="1" dirty="0">
              <a:latin typeface="Arial" charset="0"/>
            </a:endParaRPr>
          </a:p>
        </p:txBody>
      </p:sp>
      <p:pic>
        <p:nvPicPr>
          <p:cNvPr id="14344" name="Picture 475" descr="3dmeatball"/>
          <p:cNvPicPr>
            <a:picLocks noChangeAspect="1" noChangeArrowheads="1"/>
          </p:cNvPicPr>
          <p:nvPr/>
        </p:nvPicPr>
        <p:blipFill>
          <a:blip r:embed="rId7"/>
          <a:srcRect/>
          <a:stretch>
            <a:fillRect/>
          </a:stretch>
        </p:blipFill>
        <p:spPr bwMode="auto">
          <a:xfrm>
            <a:off x="0" y="0"/>
            <a:ext cx="746125" cy="631825"/>
          </a:xfrm>
          <a:prstGeom prst="rect">
            <a:avLst/>
          </a:prstGeom>
          <a:noFill/>
          <a:ln w="9525">
            <a:noFill/>
            <a:miter lim="800000"/>
            <a:headEnd/>
            <a:tailEnd/>
          </a:ln>
        </p:spPr>
      </p:pic>
      <p:grpSp>
        <p:nvGrpSpPr>
          <p:cNvPr id="3" name="Group 4"/>
          <p:cNvGrpSpPr>
            <a:grpSpLocks/>
          </p:cNvGrpSpPr>
          <p:nvPr/>
        </p:nvGrpSpPr>
        <p:grpSpPr bwMode="auto">
          <a:xfrm>
            <a:off x="1771341" y="745490"/>
            <a:ext cx="5767796" cy="2762250"/>
            <a:chOff x="3276600" y="838199"/>
            <a:chExt cx="5768197" cy="2761709"/>
          </a:xfrm>
        </p:grpSpPr>
        <p:pic>
          <p:nvPicPr>
            <p:cNvPr id="14350" name="Picture 34" descr="g5e001tld-sat_aot2d_sou_yravg_1980-2009.png"/>
            <p:cNvPicPr>
              <a:picLocks noChangeAspect="1"/>
            </p:cNvPicPr>
            <p:nvPr/>
          </p:nvPicPr>
          <p:blipFill>
            <a:blip r:embed="rId8"/>
            <a:srcRect/>
            <a:stretch>
              <a:fillRect/>
            </a:stretch>
          </p:blipFill>
          <p:spPr bwMode="auto">
            <a:xfrm>
              <a:off x="7010400" y="1935962"/>
              <a:ext cx="2011680" cy="1112038"/>
            </a:xfrm>
            <a:prstGeom prst="rect">
              <a:avLst/>
            </a:prstGeom>
            <a:noFill/>
            <a:ln w="9525">
              <a:noFill/>
              <a:miter lim="800000"/>
              <a:headEnd/>
              <a:tailEnd/>
            </a:ln>
          </p:spPr>
        </p:pic>
        <p:pic>
          <p:nvPicPr>
            <p:cNvPr id="14351" name="Picture 33" descr="g5e001tld-sat_aot2d_cat_yravg_1980-2009.png"/>
            <p:cNvPicPr>
              <a:picLocks noChangeAspect="1"/>
            </p:cNvPicPr>
            <p:nvPr/>
          </p:nvPicPr>
          <p:blipFill>
            <a:blip r:embed="rId9"/>
            <a:srcRect/>
            <a:stretch>
              <a:fillRect/>
            </a:stretch>
          </p:blipFill>
          <p:spPr bwMode="auto">
            <a:xfrm>
              <a:off x="5135880" y="1935962"/>
              <a:ext cx="2011680" cy="1112038"/>
            </a:xfrm>
            <a:prstGeom prst="rect">
              <a:avLst/>
            </a:prstGeom>
            <a:noFill/>
            <a:ln w="9525">
              <a:noFill/>
              <a:miter lim="800000"/>
              <a:headEnd/>
              <a:tailEnd/>
            </a:ln>
          </p:spPr>
        </p:pic>
        <p:pic>
          <p:nvPicPr>
            <p:cNvPr id="14353" name="Picture 23" descr="g5e001tld-sat_aot2d_eur_yravg_1980-2009.png"/>
            <p:cNvPicPr>
              <a:picLocks noChangeAspect="1"/>
            </p:cNvPicPr>
            <p:nvPr/>
          </p:nvPicPr>
          <p:blipFill>
            <a:blip r:embed="rId10"/>
            <a:srcRect/>
            <a:stretch>
              <a:fillRect/>
            </a:stretch>
          </p:blipFill>
          <p:spPr bwMode="auto">
            <a:xfrm>
              <a:off x="5135880" y="838200"/>
              <a:ext cx="2011680" cy="1112037"/>
            </a:xfrm>
            <a:prstGeom prst="rect">
              <a:avLst/>
            </a:prstGeom>
            <a:noFill/>
            <a:ln w="9525">
              <a:noFill/>
              <a:miter lim="800000"/>
              <a:headEnd/>
              <a:tailEnd/>
            </a:ln>
          </p:spPr>
        </p:pic>
        <p:pic>
          <p:nvPicPr>
            <p:cNvPr id="14354" name="Picture 22" descr="g5e001tld-sat_aot2d_usa_yravg_1980-2009.png"/>
            <p:cNvPicPr>
              <a:picLocks noChangeAspect="1"/>
            </p:cNvPicPr>
            <p:nvPr/>
          </p:nvPicPr>
          <p:blipFill>
            <a:blip r:embed="rId11"/>
            <a:srcRect/>
            <a:stretch>
              <a:fillRect/>
            </a:stretch>
          </p:blipFill>
          <p:spPr bwMode="auto">
            <a:xfrm>
              <a:off x="3276600" y="838200"/>
              <a:ext cx="2011680" cy="1112037"/>
            </a:xfrm>
            <a:prstGeom prst="rect">
              <a:avLst/>
            </a:prstGeom>
            <a:noFill/>
            <a:ln w="9525">
              <a:noFill/>
              <a:miter lim="800000"/>
              <a:headEnd/>
              <a:tailEnd/>
            </a:ln>
          </p:spPr>
        </p:pic>
        <p:pic>
          <p:nvPicPr>
            <p:cNvPr id="14355" name="Picture 25" descr="g5e001tld-sat_aot2d_shl_yravg_1980-2009.png"/>
            <p:cNvPicPr>
              <a:picLocks noChangeAspect="1"/>
            </p:cNvPicPr>
            <p:nvPr/>
          </p:nvPicPr>
          <p:blipFill>
            <a:blip r:embed="rId12"/>
            <a:srcRect/>
            <a:stretch>
              <a:fillRect/>
            </a:stretch>
          </p:blipFill>
          <p:spPr bwMode="auto">
            <a:xfrm>
              <a:off x="3276600" y="1935962"/>
              <a:ext cx="2011680" cy="1112038"/>
            </a:xfrm>
            <a:prstGeom prst="rect">
              <a:avLst/>
            </a:prstGeom>
            <a:noFill/>
            <a:ln w="9525">
              <a:noFill/>
              <a:miter lim="800000"/>
              <a:headEnd/>
              <a:tailEnd/>
            </a:ln>
          </p:spPr>
        </p:pic>
        <p:grpSp>
          <p:nvGrpSpPr>
            <p:cNvPr id="5" name="Group 35"/>
            <p:cNvGrpSpPr>
              <a:grpSpLocks noChangeAspect="1"/>
            </p:cNvGrpSpPr>
            <p:nvPr/>
          </p:nvGrpSpPr>
          <p:grpSpPr bwMode="auto">
            <a:xfrm>
              <a:off x="3459176" y="3048000"/>
              <a:ext cx="5486704" cy="551908"/>
              <a:chOff x="-331" y="0"/>
              <a:chExt cx="5972213" cy="601287"/>
            </a:xfrm>
          </p:grpSpPr>
          <p:grpSp>
            <p:nvGrpSpPr>
              <p:cNvPr id="6" name="Group 36"/>
              <p:cNvGrpSpPr>
                <a:grpSpLocks/>
              </p:cNvGrpSpPr>
              <p:nvPr/>
            </p:nvGrpSpPr>
            <p:grpSpPr bwMode="auto">
              <a:xfrm>
                <a:off x="-331" y="0"/>
                <a:ext cx="5972213" cy="483772"/>
                <a:chOff x="-331" y="0"/>
                <a:chExt cx="5972213" cy="483772"/>
              </a:xfrm>
            </p:grpSpPr>
            <p:grpSp>
              <p:nvGrpSpPr>
                <p:cNvPr id="7" name="Group 39"/>
                <p:cNvGrpSpPr>
                  <a:grpSpLocks/>
                </p:cNvGrpSpPr>
                <p:nvPr/>
              </p:nvGrpSpPr>
              <p:grpSpPr bwMode="auto">
                <a:xfrm>
                  <a:off x="1575912" y="156879"/>
                  <a:ext cx="2633745" cy="326893"/>
                  <a:chOff x="1575912" y="156879"/>
                  <a:chExt cx="2633745" cy="326893"/>
                </a:xfrm>
              </p:grpSpPr>
              <p:grpSp>
                <p:nvGrpSpPr>
                  <p:cNvPr id="8" name="Group 55"/>
                  <p:cNvGrpSpPr>
                    <a:grpSpLocks/>
                  </p:cNvGrpSpPr>
                  <p:nvPr/>
                </p:nvGrpSpPr>
                <p:grpSpPr bwMode="auto">
                  <a:xfrm>
                    <a:off x="1802751" y="246739"/>
                    <a:ext cx="1332420" cy="45720"/>
                    <a:chOff x="1802751" y="246739"/>
                    <a:chExt cx="1332420" cy="45720"/>
                  </a:xfrm>
                </p:grpSpPr>
                <p:sp>
                  <p:nvSpPr>
                    <p:cNvPr id="59" name="Rectangle 58"/>
                    <p:cNvSpPr/>
                    <p:nvPr/>
                  </p:nvSpPr>
                  <p:spPr>
                    <a:xfrm>
                      <a:off x="1802072" y="246801"/>
                      <a:ext cx="266127" cy="44959"/>
                    </a:xfrm>
                    <a:prstGeom prst="rect">
                      <a:avLst/>
                    </a:prstGeom>
                    <a:solidFill>
                      <a:srgbClr val="0000FF"/>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sp>
                  <p:nvSpPr>
                    <p:cNvPr id="60" name="Rectangle 59"/>
                    <p:cNvSpPr/>
                    <p:nvPr/>
                  </p:nvSpPr>
                  <p:spPr>
                    <a:xfrm>
                      <a:off x="2068198" y="246801"/>
                      <a:ext cx="264399" cy="44959"/>
                    </a:xfrm>
                    <a:prstGeom prst="rect">
                      <a:avLst/>
                    </a:prstGeom>
                    <a:solidFill>
                      <a:srgbClr val="FFA61B"/>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sp>
                  <p:nvSpPr>
                    <p:cNvPr id="61" name="Rectangle 60"/>
                    <p:cNvSpPr/>
                    <p:nvPr/>
                  </p:nvSpPr>
                  <p:spPr>
                    <a:xfrm>
                      <a:off x="2334325" y="246801"/>
                      <a:ext cx="266127" cy="44959"/>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sp>
                  <p:nvSpPr>
                    <p:cNvPr id="62" name="Rectangle 61"/>
                    <p:cNvSpPr/>
                    <p:nvPr/>
                  </p:nvSpPr>
                  <p:spPr>
                    <a:xfrm>
                      <a:off x="2600451" y="246801"/>
                      <a:ext cx="266127" cy="44959"/>
                    </a:xfrm>
                    <a:prstGeom prst="rect">
                      <a:avLst/>
                    </a:prstGeom>
                    <a:solidFill>
                      <a:srgbClr val="660066"/>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sp>
                  <p:nvSpPr>
                    <p:cNvPr id="63" name="Rectangle 62"/>
                    <p:cNvSpPr/>
                    <p:nvPr/>
                  </p:nvSpPr>
                  <p:spPr>
                    <a:xfrm>
                      <a:off x="2868306" y="246801"/>
                      <a:ext cx="266127" cy="44959"/>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grpSp>
              <p:sp>
                <p:nvSpPr>
                  <p:cNvPr id="14383" name="Text Box 22"/>
                  <p:cNvSpPr txBox="1">
                    <a:spLocks noChangeArrowheads="1"/>
                  </p:cNvSpPr>
                  <p:nvPr/>
                </p:nvSpPr>
                <p:spPr bwMode="auto">
                  <a:xfrm>
                    <a:off x="1575912" y="249053"/>
                    <a:ext cx="1575914" cy="234719"/>
                  </a:xfrm>
                  <a:prstGeom prst="rect">
                    <a:avLst/>
                  </a:prstGeom>
                  <a:noFill/>
                  <a:ln w="9525">
                    <a:noFill/>
                    <a:miter lim="800000"/>
                    <a:headEnd/>
                    <a:tailEnd/>
                  </a:ln>
                </p:spPr>
                <p:txBody>
                  <a:bodyPr>
                    <a:prstTxWarp prst="textNoShape">
                      <a:avLst/>
                    </a:prstTxWarp>
                    <a:spAutoFit/>
                  </a:bodyPr>
                  <a:lstStyle/>
                  <a:p>
                    <a:pPr algn="r"/>
                    <a:r>
                      <a:rPr lang="en-US" sz="800">
                        <a:solidFill>
                          <a:srgbClr val="000000"/>
                        </a:solidFill>
                        <a:latin typeface="Arial" charset="0"/>
                        <a:ea typeface="ＭＳ 明朝" charset="-128"/>
                        <a:cs typeface="ＭＳ 明朝" charset="-128"/>
                      </a:rPr>
                      <a:t>SS    DU   OM   BC   SU</a:t>
                    </a:r>
                    <a:endParaRPr lang="en-US">
                      <a:latin typeface="Times" charset="0"/>
                      <a:ea typeface="ＭＳ 明朝" charset="-128"/>
                      <a:cs typeface="ＭＳ 明朝" charset="-128"/>
                    </a:endParaRPr>
                  </a:p>
                </p:txBody>
              </p:sp>
              <p:sp>
                <p:nvSpPr>
                  <p:cNvPr id="14384" name="Text Box 23"/>
                  <p:cNvSpPr txBox="1">
                    <a:spLocks noChangeArrowheads="1"/>
                  </p:cNvSpPr>
                  <p:nvPr/>
                </p:nvSpPr>
                <p:spPr bwMode="auto">
                  <a:xfrm>
                    <a:off x="3591802" y="156879"/>
                    <a:ext cx="617855" cy="208280"/>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GOCART</a:t>
                    </a:r>
                    <a:endParaRPr lang="en-US">
                      <a:latin typeface="Times" charset="0"/>
                      <a:ea typeface="ＭＳ 明朝" charset="-128"/>
                      <a:cs typeface="ＭＳ 明朝" charset="-128"/>
                    </a:endParaRPr>
                  </a:p>
                </p:txBody>
              </p:sp>
            </p:grpSp>
            <p:grpSp>
              <p:nvGrpSpPr>
                <p:cNvPr id="9" name="Group 40"/>
                <p:cNvGrpSpPr>
                  <a:grpSpLocks/>
                </p:cNvGrpSpPr>
                <p:nvPr/>
              </p:nvGrpSpPr>
              <p:grpSpPr bwMode="auto">
                <a:xfrm>
                  <a:off x="-331" y="0"/>
                  <a:ext cx="5972213" cy="208281"/>
                  <a:chOff x="-331" y="0"/>
                  <a:chExt cx="5972213" cy="208281"/>
                </a:xfrm>
              </p:grpSpPr>
              <p:cxnSp>
                <p:nvCxnSpPr>
                  <p:cNvPr id="42" name="Straight Connector 41"/>
                  <p:cNvCxnSpPr/>
                  <p:nvPr/>
                </p:nvCxnSpPr>
                <p:spPr>
                  <a:xfrm>
                    <a:off x="2650567" y="118841"/>
                    <a:ext cx="221196" cy="1729"/>
                  </a:xfrm>
                  <a:prstGeom prst="line">
                    <a:avLst/>
                  </a:prstGeom>
                  <a:ln w="12700" cap="flat" cmpd="sng" algn="ctr">
                    <a:solidFill>
                      <a:srgbClr val="45B4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69" name="Text Box 8"/>
                  <p:cNvSpPr txBox="1">
                    <a:spLocks noChangeArrowheads="1"/>
                  </p:cNvSpPr>
                  <p:nvPr/>
                </p:nvSpPr>
                <p:spPr bwMode="auto">
                  <a:xfrm>
                    <a:off x="1792100" y="0"/>
                    <a:ext cx="860425"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AVHRR-GACP</a:t>
                    </a:r>
                    <a:endParaRPr lang="en-US">
                      <a:latin typeface="Times" charset="0"/>
                      <a:ea typeface="ＭＳ 明朝" charset="-128"/>
                      <a:cs typeface="ＭＳ 明朝" charset="-128"/>
                    </a:endParaRPr>
                  </a:p>
                </p:txBody>
              </p:sp>
              <p:cxnSp>
                <p:nvCxnSpPr>
                  <p:cNvPr id="44" name="Straight Connector 43"/>
                  <p:cNvCxnSpPr/>
                  <p:nvPr/>
                </p:nvCxnSpPr>
                <p:spPr>
                  <a:xfrm>
                    <a:off x="658073" y="118841"/>
                    <a:ext cx="219469" cy="1729"/>
                  </a:xfrm>
                  <a:prstGeom prst="line">
                    <a:avLst/>
                  </a:prstGeom>
                  <a:ln w="1270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71" name="Text Box 10"/>
                  <p:cNvSpPr txBox="1">
                    <a:spLocks noChangeArrowheads="1"/>
                  </p:cNvSpPr>
                  <p:nvPr/>
                </p:nvSpPr>
                <p:spPr bwMode="auto">
                  <a:xfrm>
                    <a:off x="827399" y="0"/>
                    <a:ext cx="793115"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AVHRR-CDR</a:t>
                    </a:r>
                    <a:endParaRPr lang="en-US">
                      <a:latin typeface="Times" charset="0"/>
                      <a:ea typeface="ＭＳ 明朝" charset="-128"/>
                      <a:cs typeface="ＭＳ 明朝" charset="-128"/>
                    </a:endParaRPr>
                  </a:p>
                </p:txBody>
              </p:sp>
              <p:cxnSp>
                <p:nvCxnSpPr>
                  <p:cNvPr id="46" name="Straight Connector 45"/>
                  <p:cNvCxnSpPr/>
                  <p:nvPr/>
                </p:nvCxnSpPr>
                <p:spPr>
                  <a:xfrm>
                    <a:off x="1630991" y="118841"/>
                    <a:ext cx="219468" cy="1729"/>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73" name="Text Box 12"/>
                  <p:cNvSpPr txBox="1">
                    <a:spLocks noChangeArrowheads="1"/>
                  </p:cNvSpPr>
                  <p:nvPr/>
                </p:nvSpPr>
                <p:spPr bwMode="auto">
                  <a:xfrm>
                    <a:off x="2817461" y="0"/>
                    <a:ext cx="612140"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SeaWiFS</a:t>
                    </a:r>
                    <a:endParaRPr lang="en-US">
                      <a:latin typeface="Times" charset="0"/>
                      <a:ea typeface="ＭＳ 明朝" charset="-128"/>
                      <a:cs typeface="ＭＳ 明朝" charset="-128"/>
                    </a:endParaRPr>
                  </a:p>
                </p:txBody>
              </p:sp>
              <p:cxnSp>
                <p:nvCxnSpPr>
                  <p:cNvPr id="48" name="Straight Connector 47"/>
                  <p:cNvCxnSpPr/>
                  <p:nvPr/>
                </p:nvCxnSpPr>
                <p:spPr>
                  <a:xfrm>
                    <a:off x="4057236" y="118841"/>
                    <a:ext cx="221196" cy="1729"/>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75" name="Text Box 14"/>
                  <p:cNvSpPr txBox="1">
                    <a:spLocks noChangeArrowheads="1"/>
                  </p:cNvSpPr>
                  <p:nvPr/>
                </p:nvSpPr>
                <p:spPr bwMode="auto">
                  <a:xfrm>
                    <a:off x="4218473" y="0"/>
                    <a:ext cx="793115"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MODIS-Terra</a:t>
                    </a:r>
                    <a:endParaRPr lang="en-US">
                      <a:latin typeface="Times" charset="0"/>
                      <a:ea typeface="ＭＳ 明朝" charset="-128"/>
                      <a:cs typeface="ＭＳ 明朝" charset="-128"/>
                    </a:endParaRPr>
                  </a:p>
                </p:txBody>
              </p:sp>
              <p:cxnSp>
                <p:nvCxnSpPr>
                  <p:cNvPr id="50" name="Straight Connector 49"/>
                  <p:cNvCxnSpPr/>
                  <p:nvPr/>
                </p:nvCxnSpPr>
                <p:spPr>
                  <a:xfrm>
                    <a:off x="5014601" y="118841"/>
                    <a:ext cx="221196" cy="1729"/>
                  </a:xfrm>
                  <a:prstGeom prst="line">
                    <a:avLst/>
                  </a:prstGeom>
                  <a:ln w="12700" cap="flat" cmpd="sng" algn="ctr">
                    <a:solidFill>
                      <a:srgbClr val="D80C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77" name="Text Box 16"/>
                  <p:cNvSpPr txBox="1">
                    <a:spLocks noChangeArrowheads="1"/>
                  </p:cNvSpPr>
                  <p:nvPr/>
                </p:nvSpPr>
                <p:spPr bwMode="auto">
                  <a:xfrm>
                    <a:off x="5184482" y="0"/>
                    <a:ext cx="787400"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MODIS-Aqua</a:t>
                    </a:r>
                    <a:endParaRPr lang="en-US">
                      <a:latin typeface="Times" charset="0"/>
                      <a:ea typeface="ＭＳ 明朝" charset="-128"/>
                      <a:cs typeface="ＭＳ 明朝" charset="-128"/>
                    </a:endParaRPr>
                  </a:p>
                </p:txBody>
              </p:sp>
              <p:cxnSp>
                <p:nvCxnSpPr>
                  <p:cNvPr id="52" name="Straight Connector 51"/>
                  <p:cNvCxnSpPr/>
                  <p:nvPr/>
                </p:nvCxnSpPr>
                <p:spPr>
                  <a:xfrm>
                    <a:off x="3455859" y="118841"/>
                    <a:ext cx="219468" cy="1729"/>
                  </a:xfrm>
                  <a:prstGeom prst="line">
                    <a:avLst/>
                  </a:prstGeom>
                  <a:ln w="1270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79" name="Text Box 18"/>
                  <p:cNvSpPr txBox="1">
                    <a:spLocks noChangeArrowheads="1"/>
                  </p:cNvSpPr>
                  <p:nvPr/>
                </p:nvSpPr>
                <p:spPr bwMode="auto">
                  <a:xfrm>
                    <a:off x="3616565" y="0"/>
                    <a:ext cx="437515"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MISR</a:t>
                    </a:r>
                    <a:endParaRPr lang="en-US">
                      <a:latin typeface="Times" charset="0"/>
                      <a:ea typeface="ＭＳ 明朝" charset="-128"/>
                      <a:cs typeface="ＭＳ 明朝" charset="-128"/>
                    </a:endParaRPr>
                  </a:p>
                </p:txBody>
              </p:sp>
              <p:cxnSp>
                <p:nvCxnSpPr>
                  <p:cNvPr id="54" name="Straight Connector 53"/>
                  <p:cNvCxnSpPr/>
                  <p:nvPr/>
                </p:nvCxnSpPr>
                <p:spPr>
                  <a:xfrm>
                    <a:off x="-331" y="118841"/>
                    <a:ext cx="219468" cy="1729"/>
                  </a:xfrm>
                  <a:prstGeom prst="line">
                    <a:avLst/>
                  </a:prstGeom>
                  <a:ln w="6350" cap="flat" cmpd="sng" algn="ctr">
                    <a:solidFill>
                      <a:schemeClr val="tx2"/>
                    </a:solidFill>
                    <a:prstDash val="dash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81" name="Text Box 20"/>
                  <p:cNvSpPr txBox="1">
                    <a:spLocks noChangeArrowheads="1"/>
                  </p:cNvSpPr>
                  <p:nvPr/>
                </p:nvSpPr>
                <p:spPr bwMode="auto">
                  <a:xfrm>
                    <a:off x="169324" y="0"/>
                    <a:ext cx="476885" cy="208281"/>
                  </a:xfrm>
                  <a:prstGeom prst="rect">
                    <a:avLst/>
                  </a:prstGeom>
                  <a:noFill/>
                  <a:ln w="9525">
                    <a:noFill/>
                    <a:miter lim="800000"/>
                    <a:headEnd/>
                    <a:tailEnd/>
                  </a:ln>
                </p:spPr>
                <p:txBody>
                  <a:bodyPr wrap="none">
                    <a:prstTxWarp prst="textNoShape">
                      <a:avLst/>
                    </a:prstTxWarp>
                    <a:spAutoFit/>
                  </a:bodyPr>
                  <a:lstStyle/>
                  <a:p>
                    <a:r>
                      <a:rPr lang="en-US" sz="800">
                        <a:solidFill>
                          <a:srgbClr val="000000"/>
                        </a:solidFill>
                        <a:latin typeface="Arial" charset="0"/>
                        <a:ea typeface="ＭＳ 明朝" charset="-128"/>
                        <a:cs typeface="ＭＳ 明朝" charset="-128"/>
                      </a:rPr>
                      <a:t>TOMS</a:t>
                    </a:r>
                    <a:endParaRPr lang="en-US">
                      <a:latin typeface="Times" charset="0"/>
                      <a:ea typeface="ＭＳ 明朝" charset="-128"/>
                      <a:cs typeface="ＭＳ 明朝" charset="-128"/>
                    </a:endParaRPr>
                  </a:p>
                </p:txBody>
              </p:sp>
            </p:grpSp>
          </p:grpSp>
          <p:sp>
            <p:nvSpPr>
              <p:cNvPr id="38" name="Rectangle 37"/>
              <p:cNvSpPr/>
              <p:nvPr/>
            </p:nvSpPr>
            <p:spPr>
              <a:xfrm>
                <a:off x="3210470" y="246802"/>
                <a:ext cx="428568" cy="44959"/>
              </a:xfrm>
              <a:prstGeom prst="rect">
                <a:avLst/>
              </a:prstGeom>
              <a:solidFill>
                <a:srgbClr val="D6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spcAft>
                    <a:spcPts val="1000"/>
                  </a:spcAft>
                  <a:defRPr/>
                </a:pPr>
                <a:r>
                  <a:rPr lang="en-US" sz="1200">
                    <a:solidFill>
                      <a:srgbClr val="FFFFFF"/>
                    </a:solidFill>
                    <a:ea typeface="Times New Roman" charset="0"/>
                    <a:cs typeface="Times New Roman" charset="0"/>
                  </a:rPr>
                  <a:t> </a:t>
                </a:r>
                <a:endParaRPr lang="en-US" sz="1200">
                  <a:solidFill>
                    <a:srgbClr val="FFFFFF"/>
                  </a:solidFill>
                  <a:ea typeface="宋体" charset="-122"/>
                </a:endParaRPr>
              </a:p>
            </p:txBody>
          </p:sp>
          <p:sp>
            <p:nvSpPr>
              <p:cNvPr id="14365" name="Text Box 4"/>
              <p:cNvSpPr txBox="1">
                <a:spLocks noChangeArrowheads="1"/>
              </p:cNvSpPr>
              <p:nvPr/>
            </p:nvSpPr>
            <p:spPr bwMode="auto">
              <a:xfrm>
                <a:off x="3126584" y="246322"/>
                <a:ext cx="548005" cy="354965"/>
              </a:xfrm>
              <a:prstGeom prst="rect">
                <a:avLst/>
              </a:prstGeom>
              <a:noFill/>
              <a:ln w="9525">
                <a:noFill/>
                <a:miter lim="800000"/>
                <a:headEnd/>
                <a:tailEnd/>
              </a:ln>
            </p:spPr>
            <p:txBody>
              <a:bodyPr>
                <a:prstTxWarp prst="textNoShape">
                  <a:avLst/>
                </a:prstTxWarp>
                <a:spAutoFit/>
              </a:bodyPr>
              <a:lstStyle/>
              <a:p>
                <a:pPr algn="r"/>
                <a:r>
                  <a:rPr lang="en-US" sz="800">
                    <a:solidFill>
                      <a:srgbClr val="000000"/>
                    </a:solidFill>
                    <a:latin typeface="Arial" charset="0"/>
                    <a:ea typeface="ＭＳ 明朝" charset="-128"/>
                    <a:cs typeface="ＭＳ 明朝" charset="-128"/>
                  </a:rPr>
                  <a:t>FF+BB  	</a:t>
                </a:r>
                <a:endParaRPr lang="en-US">
                  <a:latin typeface="Times" charset="0"/>
                  <a:ea typeface="ＭＳ 明朝" charset="-128"/>
                  <a:cs typeface="ＭＳ 明朝" charset="-128"/>
                </a:endParaRPr>
              </a:p>
            </p:txBody>
          </p:sp>
        </p:grpSp>
        <p:sp>
          <p:nvSpPr>
            <p:cNvPr id="2" name="TextBox 1"/>
            <p:cNvSpPr txBox="1"/>
            <p:nvPr/>
          </p:nvSpPr>
          <p:spPr>
            <a:xfrm>
              <a:off x="4983282" y="838199"/>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(1)</a:t>
              </a:r>
            </a:p>
          </p:txBody>
        </p:sp>
        <p:sp>
          <p:nvSpPr>
            <p:cNvPr id="66" name="TextBox 65"/>
            <p:cNvSpPr txBox="1"/>
            <p:nvPr/>
          </p:nvSpPr>
          <p:spPr>
            <a:xfrm>
              <a:off x="6851899" y="838199"/>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(2)</a:t>
              </a:r>
            </a:p>
          </p:txBody>
        </p:sp>
        <p:sp>
          <p:nvSpPr>
            <p:cNvPr id="67" name="TextBox 66"/>
            <p:cNvSpPr txBox="1"/>
            <p:nvPr/>
          </p:nvSpPr>
          <p:spPr>
            <a:xfrm>
              <a:off x="8717341" y="838199"/>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(3)</a:t>
              </a:r>
            </a:p>
          </p:txBody>
        </p:sp>
        <p:sp>
          <p:nvSpPr>
            <p:cNvPr id="68" name="TextBox 67"/>
            <p:cNvSpPr txBox="1"/>
            <p:nvPr/>
          </p:nvSpPr>
          <p:spPr>
            <a:xfrm>
              <a:off x="4983282" y="1928598"/>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(4)</a:t>
              </a:r>
            </a:p>
          </p:txBody>
        </p:sp>
        <p:sp>
          <p:nvSpPr>
            <p:cNvPr id="69" name="TextBox 68"/>
            <p:cNvSpPr txBox="1"/>
            <p:nvPr/>
          </p:nvSpPr>
          <p:spPr>
            <a:xfrm>
              <a:off x="6851899" y="1928598"/>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(5)</a:t>
              </a:r>
            </a:p>
          </p:txBody>
        </p:sp>
        <p:sp>
          <p:nvSpPr>
            <p:cNvPr id="70" name="TextBox 69"/>
            <p:cNvSpPr txBox="1"/>
            <p:nvPr/>
          </p:nvSpPr>
          <p:spPr>
            <a:xfrm>
              <a:off x="8717341" y="1928598"/>
              <a:ext cx="327456" cy="246173"/>
            </a:xfrm>
            <a:prstGeom prst="rect">
              <a:avLst/>
            </a:prstGeom>
            <a:noFill/>
          </p:spPr>
          <p:txBody>
            <a:bodyPr wrap="none">
              <a:spAutoFit/>
            </a:bodyPr>
            <a:lstStyle/>
            <a:p>
              <a:pPr>
                <a:defRPr/>
              </a:pPr>
              <a:r>
                <a:rPr lang="en-US" sz="1000" dirty="0">
                  <a:latin typeface="+mn-lt"/>
                  <a:ea typeface="ＭＳ Ｐゴシック" charset="0"/>
                  <a:cs typeface="ＭＳ Ｐゴシック" charset="0"/>
                </a:rPr>
                <a:t>(6)</a:t>
              </a:r>
            </a:p>
          </p:txBody>
        </p:sp>
      </p:grpSp>
      <p:sp>
        <p:nvSpPr>
          <p:cNvPr id="4" name="TextBox 3"/>
          <p:cNvSpPr txBox="1"/>
          <p:nvPr/>
        </p:nvSpPr>
        <p:spPr>
          <a:xfrm>
            <a:off x="3380696" y="5149237"/>
            <a:ext cx="357188" cy="260350"/>
          </a:xfrm>
          <a:prstGeom prst="rect">
            <a:avLst/>
          </a:prstGeom>
          <a:noFill/>
        </p:spPr>
        <p:txBody>
          <a:bodyPr wrap="none">
            <a:spAutoFit/>
          </a:bodyPr>
          <a:lstStyle/>
          <a:p>
            <a:pPr>
              <a:defRPr/>
            </a:pPr>
            <a:r>
              <a:rPr lang="en-US" sz="1100" dirty="0">
                <a:latin typeface="+mn-lt"/>
                <a:ea typeface="ＭＳ Ｐゴシック" charset="0"/>
                <a:cs typeface="ＭＳ Ｐゴシック" charset="0"/>
              </a:rPr>
              <a:t>(a)</a:t>
            </a:r>
          </a:p>
        </p:txBody>
      </p:sp>
      <p:sp>
        <p:nvSpPr>
          <p:cNvPr id="74" name="TextBox 73"/>
          <p:cNvSpPr txBox="1"/>
          <p:nvPr/>
        </p:nvSpPr>
        <p:spPr>
          <a:xfrm>
            <a:off x="5352741" y="5149237"/>
            <a:ext cx="357188" cy="260350"/>
          </a:xfrm>
          <a:prstGeom prst="rect">
            <a:avLst/>
          </a:prstGeom>
          <a:noFill/>
        </p:spPr>
        <p:txBody>
          <a:bodyPr wrap="none">
            <a:spAutoFit/>
          </a:bodyPr>
          <a:lstStyle/>
          <a:p>
            <a:pPr>
              <a:defRPr/>
            </a:pPr>
            <a:r>
              <a:rPr lang="en-US" sz="1100" dirty="0">
                <a:latin typeface="+mn-lt"/>
                <a:ea typeface="ＭＳ Ｐゴシック" charset="0"/>
                <a:cs typeface="ＭＳ Ｐゴシック" charset="0"/>
              </a:rPr>
              <a:t>(b)</a:t>
            </a:r>
          </a:p>
        </p:txBody>
      </p:sp>
      <p:sp>
        <p:nvSpPr>
          <p:cNvPr id="75" name="TextBox 74"/>
          <p:cNvSpPr txBox="1"/>
          <p:nvPr/>
        </p:nvSpPr>
        <p:spPr>
          <a:xfrm>
            <a:off x="7216466" y="5149237"/>
            <a:ext cx="349250" cy="260350"/>
          </a:xfrm>
          <a:prstGeom prst="rect">
            <a:avLst/>
          </a:prstGeom>
          <a:noFill/>
        </p:spPr>
        <p:txBody>
          <a:bodyPr wrap="none">
            <a:spAutoFit/>
          </a:bodyPr>
          <a:lstStyle/>
          <a:p>
            <a:pPr>
              <a:defRPr/>
            </a:pPr>
            <a:r>
              <a:rPr lang="en-US" sz="1100" dirty="0">
                <a:latin typeface="+mn-lt"/>
                <a:ea typeface="ＭＳ Ｐゴシック" charset="0"/>
                <a:cs typeface="ＭＳ Ｐゴシック" charset="0"/>
              </a:rPr>
              <a:t>(c)</a:t>
            </a:r>
          </a:p>
        </p:txBody>
      </p:sp>
      <p:sp>
        <p:nvSpPr>
          <p:cNvPr id="55" name="Text Box 4"/>
          <p:cNvSpPr txBox="1">
            <a:spLocks noChangeArrowheads="1"/>
          </p:cNvSpPr>
          <p:nvPr/>
        </p:nvSpPr>
        <p:spPr bwMode="auto">
          <a:xfrm>
            <a:off x="1990416" y="539115"/>
            <a:ext cx="5562600" cy="164147"/>
          </a:xfrm>
          <a:prstGeom prst="rect">
            <a:avLst/>
          </a:prstGeom>
          <a:noFill/>
          <a:ln w="9525">
            <a:noFill/>
            <a:miter lim="800000"/>
            <a:headEnd/>
            <a:tailEnd/>
          </a:ln>
        </p:spPr>
        <p:txBody>
          <a:bodyPr lIns="0" tIns="0" rIns="0" bIns="0">
            <a:prstTxWarp prst="textNoShape">
              <a:avLst/>
            </a:prstTxWarp>
            <a:spAutoFit/>
          </a:bodyPr>
          <a:lstStyle/>
          <a:p>
            <a:pPr algn="ctr">
              <a:lnSpc>
                <a:spcPts val="12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1400" b="1" dirty="0" smtClean="0">
                <a:solidFill>
                  <a:srgbClr val="000000"/>
                </a:solidFill>
                <a:latin typeface="Arial" charset="0"/>
              </a:rPr>
              <a:t>Annual </a:t>
            </a:r>
            <a:r>
              <a:rPr lang="en-US" sz="1400" b="1" dirty="0">
                <a:solidFill>
                  <a:srgbClr val="000000"/>
                </a:solidFill>
                <a:latin typeface="Arial" charset="0"/>
              </a:rPr>
              <a:t>AOD variations from 1980 to </a:t>
            </a:r>
            <a:r>
              <a:rPr lang="en-US" sz="1400" b="1" dirty="0" smtClean="0">
                <a:solidFill>
                  <a:srgbClr val="000000"/>
                </a:solidFill>
                <a:latin typeface="Arial" charset="0"/>
              </a:rPr>
              <a:t>2009 – Model and Satellites</a:t>
            </a:r>
            <a:endParaRPr lang="en-GB" sz="1400" b="1" dirty="0">
              <a:solidFill>
                <a:srgbClr val="000000"/>
              </a:solidFill>
              <a:latin typeface="Arial" charset="0"/>
            </a:endParaRPr>
          </a:p>
        </p:txBody>
      </p:sp>
      <p:sp>
        <p:nvSpPr>
          <p:cNvPr id="57" name="Rectangle 56"/>
          <p:cNvSpPr/>
          <p:nvPr/>
        </p:nvSpPr>
        <p:spPr>
          <a:xfrm>
            <a:off x="6173058" y="6488668"/>
            <a:ext cx="2897917" cy="338554"/>
          </a:xfrm>
          <a:prstGeom prst="rect">
            <a:avLst/>
          </a:prstGeom>
        </p:spPr>
        <p:txBody>
          <a:bodyPr wrap="square">
            <a:spAutoFit/>
          </a:bodyPr>
          <a:lstStyle/>
          <a:p>
            <a:pPr algn="r"/>
            <a:r>
              <a:rPr lang="en-US" sz="1600" dirty="0" smtClean="0"/>
              <a:t>Chin et al. </a:t>
            </a:r>
            <a:r>
              <a:rPr lang="en-US" sz="1600" dirty="0" smtClean="0"/>
              <a:t>(2013)</a:t>
            </a:r>
            <a:endParaRPr lang="en-GB" sz="1600" dirty="0" smtClean="0">
              <a:solidFill>
                <a:srgbClr val="000000"/>
              </a:solidFill>
            </a:endParaRPr>
          </a:p>
        </p:txBody>
      </p:sp>
      <p:sp>
        <p:nvSpPr>
          <p:cNvPr id="56" name="Rectangle 55"/>
          <p:cNvSpPr/>
          <p:nvPr/>
        </p:nvSpPr>
        <p:spPr>
          <a:xfrm>
            <a:off x="520285" y="5855032"/>
            <a:ext cx="7934745" cy="677108"/>
          </a:xfrm>
          <a:prstGeom prst="rect">
            <a:avLst/>
          </a:prstGeom>
          <a:solidFill>
            <a:schemeClr val="accent6"/>
          </a:solidFill>
        </p:spPr>
        <p:txBody>
          <a:bodyPr wrap="square" lIns="182880" tIns="91440" rIns="182880" bIns="91440">
            <a:spAutoFit/>
          </a:bodyPr>
          <a:lstStyle/>
          <a:p>
            <a:pPr>
              <a:spcAft>
                <a:spcPts val="600"/>
              </a:spcAft>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600" dirty="0" smtClean="0">
                <a:solidFill>
                  <a:srgbClr val="000000"/>
                </a:solidFill>
                <a:latin typeface="Times New Roman"/>
                <a:cs typeface="Times New Roman"/>
              </a:rPr>
              <a:t>The aerosol trends over polluted regions are controlled by emissions, but over remote regions they are also controlled by climate variability.</a:t>
            </a:r>
            <a:endParaRPr lang="en-US" sz="1600" dirty="0">
              <a:solidFill>
                <a:srgbClr val="000000"/>
              </a:solidFill>
              <a:latin typeface="Times New Roman"/>
              <a:cs typeface="Times New Roman"/>
            </a:endParaRPr>
          </a:p>
        </p:txBody>
      </p:sp>
      <p:sp>
        <p:nvSpPr>
          <p:cNvPr id="64" name="Rectangle 63"/>
          <p:cNvSpPr/>
          <p:nvPr/>
        </p:nvSpPr>
        <p:spPr>
          <a:xfrm>
            <a:off x="353299" y="3355328"/>
            <a:ext cx="8546018" cy="430887"/>
          </a:xfrm>
          <a:prstGeom prst="rect">
            <a:avLst/>
          </a:prstGeom>
          <a:solidFill>
            <a:schemeClr val="accent6"/>
          </a:solidFill>
        </p:spPr>
        <p:txBody>
          <a:bodyPr wrap="square" lIns="182880" tIns="91440" rIns="182880" bIns="91440">
            <a:spAutoFit/>
          </a:bodyPr>
          <a:lstStyle/>
          <a:p>
            <a:pPr>
              <a:spcAft>
                <a:spcPts val="600"/>
              </a:spcAft>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600" dirty="0" smtClean="0">
                <a:solidFill>
                  <a:srgbClr val="000000"/>
                </a:solidFill>
                <a:latin typeface="Times New Roman"/>
                <a:cs typeface="Times New Roman"/>
              </a:rPr>
              <a:t>Aerosol emission &amp; AOD have been greatly changed over different regions in period.</a:t>
            </a:r>
            <a:endParaRPr lang="en-US" sz="1600" dirty="0">
              <a:solidFill>
                <a:srgbClr val="000000"/>
              </a:solidFill>
              <a:latin typeface="Times New Roman"/>
              <a:cs typeface="Times New Roman"/>
            </a:endParaRPr>
          </a:p>
        </p:txBody>
      </p:sp>
      <p:sp>
        <p:nvSpPr>
          <p:cNvPr id="71" name="Rectangle 70"/>
          <p:cNvSpPr/>
          <p:nvPr/>
        </p:nvSpPr>
        <p:spPr>
          <a:xfrm>
            <a:off x="774726" y="88900"/>
            <a:ext cx="8257506" cy="369332"/>
          </a:xfrm>
          <a:prstGeom prst="rect">
            <a:avLst/>
          </a:prstGeom>
          <a:solidFill>
            <a:schemeClr val="bg2">
              <a:lumMod val="90000"/>
            </a:schemeClr>
          </a:solidFill>
        </p:spPr>
        <p:txBody>
          <a:bodyPr wrap="square">
            <a:spAutoFit/>
          </a:bodyPr>
          <a:lstStyle/>
          <a:p>
            <a:pPr algn="ctr"/>
            <a:r>
              <a:rPr lang="en-US" b="1" dirty="0" smtClean="0">
                <a:solidFill>
                  <a:srgbClr val="800000"/>
                </a:solidFill>
                <a:latin typeface="Times New Roman"/>
                <a:cs typeface="Times New Roman"/>
              </a:rPr>
              <a:t>Multi-decadal variations of aerosols from 1980 to 2009: Global and regional trends</a:t>
            </a:r>
          </a:p>
        </p:txBody>
      </p:sp>
      <p:sp>
        <p:nvSpPr>
          <p:cNvPr id="65" name="Rectangle 64"/>
          <p:cNvSpPr/>
          <p:nvPr/>
        </p:nvSpPr>
        <p:spPr>
          <a:xfrm>
            <a:off x="2119305" y="802779"/>
            <a:ext cx="530915" cy="338554"/>
          </a:xfrm>
          <a:prstGeom prst="rect">
            <a:avLst/>
          </a:prstGeom>
          <a:solidFill>
            <a:schemeClr val="bg1"/>
          </a:solidFill>
        </p:spPr>
        <p:txBody>
          <a:bodyPr wrap="square">
            <a:spAutoFit/>
          </a:bodyPr>
          <a:lstStyle/>
          <a:p>
            <a:pPr algn="ctr"/>
            <a:r>
              <a:rPr lang="en-US" sz="1600" dirty="0" smtClean="0"/>
              <a:t>USA</a:t>
            </a:r>
            <a:endParaRPr lang="en-GB" sz="1600" dirty="0" smtClean="0">
              <a:solidFill>
                <a:srgbClr val="000000"/>
              </a:solidFill>
            </a:endParaRPr>
          </a:p>
        </p:txBody>
      </p:sp>
      <p:sp>
        <p:nvSpPr>
          <p:cNvPr id="72" name="Rectangle 71"/>
          <p:cNvSpPr/>
          <p:nvPr/>
        </p:nvSpPr>
        <p:spPr>
          <a:xfrm>
            <a:off x="3949631" y="822434"/>
            <a:ext cx="803213" cy="338554"/>
          </a:xfrm>
          <a:prstGeom prst="rect">
            <a:avLst/>
          </a:prstGeom>
          <a:solidFill>
            <a:schemeClr val="bg1"/>
          </a:solidFill>
        </p:spPr>
        <p:txBody>
          <a:bodyPr wrap="square">
            <a:spAutoFit/>
          </a:bodyPr>
          <a:lstStyle/>
          <a:p>
            <a:pPr algn="ctr"/>
            <a:r>
              <a:rPr lang="en-US" sz="1600" dirty="0" smtClean="0"/>
              <a:t>Europe</a:t>
            </a:r>
            <a:endParaRPr lang="en-GB" sz="1600" dirty="0" smtClean="0">
              <a:solidFill>
                <a:srgbClr val="000000"/>
              </a:solidFill>
            </a:endParaRPr>
          </a:p>
        </p:txBody>
      </p:sp>
      <p:sp>
        <p:nvSpPr>
          <p:cNvPr id="73" name="Rectangle 72"/>
          <p:cNvSpPr/>
          <p:nvPr/>
        </p:nvSpPr>
        <p:spPr>
          <a:xfrm>
            <a:off x="5840472" y="793790"/>
            <a:ext cx="774684" cy="338554"/>
          </a:xfrm>
          <a:prstGeom prst="rect">
            <a:avLst/>
          </a:prstGeom>
          <a:solidFill>
            <a:schemeClr val="bg1"/>
          </a:solidFill>
        </p:spPr>
        <p:txBody>
          <a:bodyPr wrap="square">
            <a:spAutoFit/>
          </a:bodyPr>
          <a:lstStyle/>
          <a:p>
            <a:pPr algn="ctr"/>
            <a:r>
              <a:rPr lang="en-US" sz="1600" dirty="0" smtClean="0"/>
              <a:t>E. Asia</a:t>
            </a:r>
            <a:endParaRPr lang="en-GB" sz="1600" dirty="0" smtClean="0">
              <a:solidFill>
                <a:srgbClr val="000000"/>
              </a:solidFill>
            </a:endParaRPr>
          </a:p>
        </p:txBody>
      </p:sp>
      <p:sp>
        <p:nvSpPr>
          <p:cNvPr id="76" name="Rectangle 75"/>
          <p:cNvSpPr/>
          <p:nvPr/>
        </p:nvSpPr>
        <p:spPr>
          <a:xfrm>
            <a:off x="2128854" y="1886990"/>
            <a:ext cx="689124" cy="338554"/>
          </a:xfrm>
          <a:prstGeom prst="rect">
            <a:avLst/>
          </a:prstGeom>
          <a:solidFill>
            <a:schemeClr val="bg1"/>
          </a:solidFill>
        </p:spPr>
        <p:txBody>
          <a:bodyPr wrap="square">
            <a:spAutoFit/>
          </a:bodyPr>
          <a:lstStyle/>
          <a:p>
            <a:pPr algn="ctr"/>
            <a:r>
              <a:rPr lang="en-US" sz="1600" dirty="0" smtClean="0"/>
              <a:t>Sahel</a:t>
            </a:r>
            <a:endParaRPr lang="en-GB" sz="1600" dirty="0" smtClean="0">
              <a:solidFill>
                <a:srgbClr val="000000"/>
              </a:solidFill>
            </a:endParaRPr>
          </a:p>
        </p:txBody>
      </p:sp>
      <p:sp>
        <p:nvSpPr>
          <p:cNvPr id="77" name="Rectangle 76"/>
          <p:cNvSpPr/>
          <p:nvPr/>
        </p:nvSpPr>
        <p:spPr>
          <a:xfrm>
            <a:off x="3967403" y="1886990"/>
            <a:ext cx="1379260" cy="338554"/>
          </a:xfrm>
          <a:prstGeom prst="rect">
            <a:avLst/>
          </a:prstGeom>
          <a:solidFill>
            <a:schemeClr val="bg1"/>
          </a:solidFill>
        </p:spPr>
        <p:txBody>
          <a:bodyPr wrap="square">
            <a:spAutoFit/>
          </a:bodyPr>
          <a:lstStyle/>
          <a:p>
            <a:pPr algn="ctr"/>
            <a:r>
              <a:rPr lang="en-US" sz="1600" dirty="0" smtClean="0"/>
              <a:t>Cent. Atlantic</a:t>
            </a:r>
            <a:endParaRPr lang="en-GB" sz="1600" dirty="0" smtClean="0">
              <a:solidFill>
                <a:srgbClr val="000000"/>
              </a:solidFill>
            </a:endParaRPr>
          </a:p>
        </p:txBody>
      </p:sp>
      <p:sp>
        <p:nvSpPr>
          <p:cNvPr id="78" name="Rectangle 77"/>
          <p:cNvSpPr/>
          <p:nvPr/>
        </p:nvSpPr>
        <p:spPr>
          <a:xfrm>
            <a:off x="5830448" y="1934730"/>
            <a:ext cx="933581" cy="338554"/>
          </a:xfrm>
          <a:prstGeom prst="rect">
            <a:avLst/>
          </a:prstGeom>
          <a:solidFill>
            <a:schemeClr val="bg1">
              <a:alpha val="33000"/>
            </a:schemeClr>
          </a:solidFill>
        </p:spPr>
        <p:txBody>
          <a:bodyPr wrap="square">
            <a:spAutoFit/>
          </a:bodyPr>
          <a:lstStyle/>
          <a:p>
            <a:pPr algn="ctr"/>
            <a:r>
              <a:rPr lang="en-US" sz="1600" dirty="0" smtClean="0"/>
              <a:t>S. Ocean</a:t>
            </a:r>
            <a:endParaRPr lang="en-GB" sz="1600" dirty="0" smtClean="0">
              <a:solidFill>
                <a:srgbClr val="000000"/>
              </a:solidFill>
            </a:endParaRPr>
          </a:p>
        </p:txBody>
      </p:sp>
      <p:sp>
        <p:nvSpPr>
          <p:cNvPr id="79" name="Rectangle 78"/>
          <p:cNvSpPr/>
          <p:nvPr/>
        </p:nvSpPr>
        <p:spPr>
          <a:xfrm>
            <a:off x="2290977" y="4156400"/>
            <a:ext cx="1111204" cy="338554"/>
          </a:xfrm>
          <a:prstGeom prst="rect">
            <a:avLst/>
          </a:prstGeom>
          <a:solidFill>
            <a:schemeClr val="bg1"/>
          </a:solidFill>
        </p:spPr>
        <p:txBody>
          <a:bodyPr wrap="square">
            <a:spAutoFit/>
          </a:bodyPr>
          <a:lstStyle/>
          <a:p>
            <a:pPr algn="ctr"/>
            <a:r>
              <a:rPr lang="en-US" sz="1600" dirty="0" err="1" smtClean="0"/>
              <a:t>SeaWiFS</a:t>
            </a:r>
            <a:endParaRPr lang="en-GB" sz="1600" dirty="0" smtClean="0">
              <a:solidFill>
                <a:srgbClr val="000000"/>
              </a:solidFill>
            </a:endParaRPr>
          </a:p>
        </p:txBody>
      </p:sp>
      <p:sp>
        <p:nvSpPr>
          <p:cNvPr id="80" name="Rectangle 79"/>
          <p:cNvSpPr/>
          <p:nvPr/>
        </p:nvSpPr>
        <p:spPr>
          <a:xfrm>
            <a:off x="4323916" y="4156400"/>
            <a:ext cx="766001" cy="338554"/>
          </a:xfrm>
          <a:prstGeom prst="rect">
            <a:avLst/>
          </a:prstGeom>
          <a:solidFill>
            <a:schemeClr val="bg1"/>
          </a:solidFill>
        </p:spPr>
        <p:txBody>
          <a:bodyPr wrap="square">
            <a:spAutoFit/>
          </a:bodyPr>
          <a:lstStyle/>
          <a:p>
            <a:pPr algn="ctr"/>
            <a:r>
              <a:rPr lang="en-US" sz="1600" dirty="0" smtClean="0"/>
              <a:t>MISR</a:t>
            </a:r>
            <a:endParaRPr lang="en-GB" sz="1600" dirty="0" smtClean="0">
              <a:solidFill>
                <a:srgbClr val="000000"/>
              </a:solidFill>
            </a:endParaRPr>
          </a:p>
        </p:txBody>
      </p:sp>
      <p:sp>
        <p:nvSpPr>
          <p:cNvPr id="81" name="Rectangle 80"/>
          <p:cNvSpPr/>
          <p:nvPr/>
        </p:nvSpPr>
        <p:spPr>
          <a:xfrm>
            <a:off x="6100977" y="4139523"/>
            <a:ext cx="952985" cy="338554"/>
          </a:xfrm>
          <a:prstGeom prst="rect">
            <a:avLst/>
          </a:prstGeom>
          <a:solidFill>
            <a:schemeClr val="bg1"/>
          </a:solidFill>
        </p:spPr>
        <p:txBody>
          <a:bodyPr wrap="square">
            <a:spAutoFit/>
          </a:bodyPr>
          <a:lstStyle/>
          <a:p>
            <a:pPr algn="ctr"/>
            <a:r>
              <a:rPr lang="en-US" sz="1600" dirty="0" smtClean="0"/>
              <a:t>GOCART</a:t>
            </a:r>
            <a:endParaRPr lang="en-GB" sz="1600" dirty="0" smtClean="0">
              <a:solidFill>
                <a:srgbClr val="000000"/>
              </a:solidFill>
            </a:endParaRPr>
          </a:p>
        </p:txBody>
      </p:sp>
      <p:sp>
        <p:nvSpPr>
          <p:cNvPr id="82" name="Rectangle 81"/>
          <p:cNvSpPr/>
          <p:nvPr/>
        </p:nvSpPr>
        <p:spPr>
          <a:xfrm>
            <a:off x="213915" y="868600"/>
            <a:ext cx="1379260" cy="830997"/>
          </a:xfrm>
          <a:prstGeom prst="rect">
            <a:avLst/>
          </a:prstGeom>
          <a:solidFill>
            <a:schemeClr val="bg1"/>
          </a:solidFill>
        </p:spPr>
        <p:txBody>
          <a:bodyPr wrap="square">
            <a:spAutoFit/>
          </a:bodyPr>
          <a:lstStyle/>
          <a:p>
            <a:pPr algn="ctr"/>
            <a:r>
              <a:rPr lang="en-US" sz="1600" b="1" dirty="0" smtClean="0">
                <a:solidFill>
                  <a:srgbClr val="800000"/>
                </a:solidFill>
              </a:rPr>
              <a:t>Polluted Region</a:t>
            </a:r>
          </a:p>
          <a:p>
            <a:pPr algn="ctr"/>
            <a:r>
              <a:rPr lang="en-US" sz="1600" b="1" dirty="0" smtClean="0">
                <a:solidFill>
                  <a:srgbClr val="800000"/>
                </a:solidFill>
              </a:rPr>
              <a:t>- Anthrop.</a:t>
            </a:r>
            <a:endParaRPr lang="en-GB" sz="1600" b="1" dirty="0" smtClean="0">
              <a:solidFill>
                <a:srgbClr val="800000"/>
              </a:solidFill>
            </a:endParaRPr>
          </a:p>
        </p:txBody>
      </p:sp>
      <p:sp>
        <p:nvSpPr>
          <p:cNvPr id="83" name="Rectangle 82"/>
          <p:cNvSpPr/>
          <p:nvPr/>
        </p:nvSpPr>
        <p:spPr>
          <a:xfrm>
            <a:off x="213915" y="1857785"/>
            <a:ext cx="1379260" cy="830997"/>
          </a:xfrm>
          <a:prstGeom prst="rect">
            <a:avLst/>
          </a:prstGeom>
          <a:solidFill>
            <a:schemeClr val="bg1"/>
          </a:solidFill>
        </p:spPr>
        <p:txBody>
          <a:bodyPr wrap="square">
            <a:spAutoFit/>
          </a:bodyPr>
          <a:lstStyle/>
          <a:p>
            <a:pPr algn="ctr"/>
            <a:r>
              <a:rPr lang="en-US" sz="1600" b="1" dirty="0" smtClean="0">
                <a:solidFill>
                  <a:srgbClr val="800000"/>
                </a:solidFill>
              </a:rPr>
              <a:t>Remote</a:t>
            </a:r>
          </a:p>
          <a:p>
            <a:pPr algn="ctr"/>
            <a:r>
              <a:rPr lang="en-US" sz="1600" b="1" dirty="0" smtClean="0">
                <a:solidFill>
                  <a:srgbClr val="800000"/>
                </a:solidFill>
              </a:rPr>
              <a:t>Region</a:t>
            </a:r>
          </a:p>
          <a:p>
            <a:pPr algn="ctr"/>
            <a:r>
              <a:rPr lang="en-US" sz="1600" b="1" dirty="0" smtClean="0">
                <a:solidFill>
                  <a:srgbClr val="800000"/>
                </a:solidFill>
              </a:rPr>
              <a:t>- Natural</a:t>
            </a:r>
            <a:endParaRPr lang="en-GB" sz="1600" b="1" dirty="0" smtClean="0">
              <a:solidFill>
                <a:srgbClr val="800000"/>
              </a:solidFil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913</TotalTime>
  <Words>2365</Words>
  <Application>Microsoft Macintosh PowerPoint</Application>
  <PresentationFormat>On-screen Show (4:3)</PresentationFormat>
  <Paragraphs>205</Paragraphs>
  <Slides>14</Slides>
  <Notes>7</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End</vt:lpstr>
    </vt:vector>
  </TitlesOfParts>
  <Company>UMBC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Dongchul Kim</dc:creator>
  <cp:lastModifiedBy>Dongchul Kim</cp:lastModifiedBy>
  <cp:revision>167</cp:revision>
  <dcterms:created xsi:type="dcterms:W3CDTF">2013-05-31T12:09:33Z</dcterms:created>
  <dcterms:modified xsi:type="dcterms:W3CDTF">2013-05-31T13:51:49Z</dcterms:modified>
</cp:coreProperties>
</file>