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Lst>
  <p:sldIdLst>
    <p:sldId id="256" r:id="rId15"/>
    <p:sldId id="272" r:id="rId16"/>
    <p:sldId id="273" r:id="rId17"/>
    <p:sldId id="258" r:id="rId18"/>
    <p:sldId id="267" r:id="rId19"/>
    <p:sldId id="257" r:id="rId20"/>
    <p:sldId id="259" r:id="rId21"/>
    <p:sldId id="274" r:id="rId22"/>
    <p:sldId id="262" r:id="rId23"/>
    <p:sldId id="263" r:id="rId24"/>
    <p:sldId id="275" r:id="rId25"/>
    <p:sldId id="266" r:id="rId26"/>
    <p:sldId id="264" r:id="rId27"/>
    <p:sldId id="265" r:id="rId28"/>
    <p:sldId id="269" r:id="rId29"/>
    <p:sldId id="276" r:id="rId30"/>
    <p:sldId id="268" r:id="rId31"/>
    <p:sldId id="261" r:id="rId32"/>
    <p:sldId id="270" r:id="rId33"/>
    <p:sldId id="271" r:id="rId34"/>
  </p:sldIdLst>
  <p:sldSz cx="13004800" cy="9753600"/>
  <p:notesSz cx="6858000" cy="9144000"/>
  <p:defaultTextStyle>
    <a:defPPr>
      <a:defRPr lang="en-US"/>
    </a:defPPr>
    <a:lvl1pPr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1" d="100"/>
          <a:sy n="71" d="100"/>
        </p:scale>
        <p:origin x="-944" y="-104"/>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79726724"/>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7490734"/>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83583907"/>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9217013"/>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22102612"/>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1318744"/>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3745840"/>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094497975"/>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14609"/>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61811294"/>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96083822"/>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8522290"/>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8690869"/>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7880900"/>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97178458"/>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1096068"/>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90543855"/>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3100438"/>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2402085"/>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64848171"/>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17028"/>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67175874"/>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78430400"/>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77314013"/>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8128255"/>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5706051"/>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73985783"/>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660189"/>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91806878"/>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39245"/>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3370017"/>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17010175"/>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471871"/>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82210619"/>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259265"/>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22263827"/>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3498106"/>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6579183"/>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7851750"/>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2520324"/>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1203709"/>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4625648"/>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033130"/>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54276551"/>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4959370"/>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61138902"/>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87134908"/>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56909284"/>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8132552"/>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9999570"/>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74238174"/>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6079023"/>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19654974"/>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6804141"/>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6871157"/>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94157609"/>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4428709"/>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668700"/>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58572254"/>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31479088"/>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0499227"/>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9248793"/>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0900449"/>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81581611"/>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941352"/>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53607175"/>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0727981"/>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9934342"/>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430444"/>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7968627"/>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89146415"/>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5358897"/>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76576380"/>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2505617"/>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7583244"/>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41277726"/>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689057"/>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22483941"/>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84171545"/>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63608852"/>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5457895"/>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9365045"/>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25614500"/>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0786481"/>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50346775"/>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9821746"/>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5908678"/>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208337983"/>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6872948"/>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064061"/>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44936741"/>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36069468"/>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7688090"/>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4819930"/>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15247966"/>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1064520"/>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61284656"/>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4207654"/>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8202000"/>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7713277"/>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58884652"/>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442278"/>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84018709"/>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84591986"/>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6436882"/>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3447273"/>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51195147"/>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1633739"/>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28033882"/>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616488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05675124"/>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0628839"/>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56421730"/>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052028"/>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28740285"/>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23210502"/>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2048821"/>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7722135"/>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92952017"/>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4132220"/>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23950752"/>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105961"/>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0671222"/>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3830470"/>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40244830"/>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83221"/>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1915207"/>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78436193"/>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6491266"/>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0038158"/>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99318519"/>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812826"/>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73362035"/>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8443599"/>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7324659"/>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9882691"/>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0151683"/>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909198"/>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04745215"/>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69654223"/>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8405333"/>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026349"/>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36436468"/>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4945033"/>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8611058"/>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02079570"/>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8075304"/>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2134990"/>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54792311"/>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486196"/>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55091265"/>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97335112"/>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1888051"/>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3829619"/>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1266"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2290"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3314" name="Rectangle 2"/>
          <p:cNvSpPr>
            <a:spLocks noGrp="1" noChangeArrowheads="1"/>
          </p:cNvSpPr>
          <p:nvPr>
            <p:ph type="body" idx="1"/>
          </p:nvPr>
        </p:nvSpPr>
        <p:spPr bwMode="auto">
          <a:xfrm>
            <a:off x="7772400" y="2768600"/>
            <a:ext cx="39624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4338"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050"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1270000" y="2971800"/>
            <a:ext cx="10464800" cy="381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body" idx="1"/>
          </p:nvPr>
        </p:nvSpPr>
        <p:spPr bwMode="auto">
          <a:xfrm>
            <a:off x="1270000" y="1270000"/>
            <a:ext cx="10464800" cy="721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7170"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xmlns:p14="http://schemas.microsoft.com/office/powerpoint/2010/main"/>
  <p:txStyles>
    <p:titleStyle>
      <a:lvl1pPr algn="ctr" rtl="0" eaLnBrk="0" fontAlgn="base" hangingPunct="0">
        <a:spcBef>
          <a:spcPct val="0"/>
        </a:spcBef>
        <a:spcAft>
          <a:spcPct val="0"/>
        </a:spcAft>
        <a:defRPr sz="7000">
          <a:solidFill>
            <a:schemeClr val="tx1"/>
          </a:solidFill>
          <a:latin typeface="+mj-lt"/>
          <a:ea typeface="+mj-ea"/>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8194"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xmlns:p14="http://schemas.microsoft.com/office/powerpoint/2010/main"/>
  <p:txStyles>
    <p:titleStyle>
      <a:lvl1pPr algn="ctr" rtl="0" eaLnBrk="0" fontAlgn="base" hangingPunct="0">
        <a:spcBef>
          <a:spcPct val="0"/>
        </a:spcBef>
        <a:spcAft>
          <a:spcPct val="0"/>
        </a:spcAft>
        <a:defRPr sz="7000">
          <a:solidFill>
            <a:schemeClr val="tx1"/>
          </a:solidFill>
          <a:latin typeface="+mj-lt"/>
          <a:ea typeface="+mj-ea"/>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39.png"/><Relationship Id="rId1" Type="http://schemas.openxmlformats.org/officeDocument/2006/relationships/slideLayout" Target="../slideLayouts/slideLayout13.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emf"/><Relationship Id="rId1" Type="http://schemas.openxmlformats.org/officeDocument/2006/relationships/slideLayout" Target="../slideLayouts/slideLayout13.xml"/><Relationship Id="rId2" Type="http://schemas.openxmlformats.org/officeDocument/2006/relationships/image" Target="../media/image40.emf"/></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13.xml"/><Relationship Id="rId2"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13.xml"/><Relationship Id="rId2"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emf"/><Relationship Id="rId3" Type="http://schemas.openxmlformats.org/officeDocument/2006/relationships/image" Target="../media/image52.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3.emf"/><Relationship Id="rId3" Type="http://schemas.openxmlformats.org/officeDocument/2006/relationships/image" Target="../media/image54.emf"/></Relationships>
</file>

<file path=ppt/slides/_rels/slide18.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13.xml"/><Relationship Id="rId2" Type="http://schemas.openxmlformats.org/officeDocument/2006/relationships/image" Target="../media/image55.emf"/></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13.xml"/><Relationship Id="rId2"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3.png"/><Relationship Id="rId3"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jpeg"/><Relationship Id="rId13" Type="http://schemas.openxmlformats.org/officeDocument/2006/relationships/image" Target="../media/image15.gif"/><Relationship Id="rId1" Type="http://schemas.openxmlformats.org/officeDocument/2006/relationships/slideLayout" Target="../slideLayouts/slideLayout13.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13.xml"/><Relationship Id="rId2"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jpeg"/><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13.xml"/><Relationship Id="rId2"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1" name="Group 3"/>
          <p:cNvGrpSpPr>
            <a:grpSpLocks/>
          </p:cNvGrpSpPr>
          <p:nvPr/>
        </p:nvGrpSpPr>
        <p:grpSpPr bwMode="auto">
          <a:xfrm>
            <a:off x="101600" y="304800"/>
            <a:ext cx="12801600" cy="9144000"/>
            <a:chOff x="0" y="0"/>
            <a:chExt cx="8064" cy="5760"/>
          </a:xfrm>
        </p:grpSpPr>
        <p:sp>
          <p:nvSpPr>
            <p:cNvPr id="2" name="Rectangle 1"/>
            <p:cNvSpPr>
              <a:spLocks/>
            </p:cNvSpPr>
            <p:nvPr/>
          </p:nvSpPr>
          <p:spPr bwMode="auto">
            <a:xfrm>
              <a:off x="0" y="0"/>
              <a:ext cx="8064" cy="5760"/>
            </a:xfrm>
            <a:prstGeom prst="rect">
              <a:avLst/>
            </a:prstGeom>
            <a:gradFill rotWithShape="0">
              <a:gsLst>
                <a:gs pos="0">
                  <a:srgbClr val="66CCFF"/>
                </a:gs>
                <a:gs pos="100000">
                  <a:srgbClr val="0000FF"/>
                </a:gs>
              </a:gsLst>
              <a:lin ang="2700000" scaled="1"/>
            </a:gra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215900" cap="flat">
                  <a:solidFill>
                    <a:srgbClr val="0000FF"/>
                  </a:solidFill>
                  <a:miter lim="800000"/>
                  <a:headEnd type="none" w="med" len="med"/>
                  <a:tailEnd type="none" w="med" len="med"/>
                </a14:hiddenLine>
              </a:ext>
            </a:extLst>
          </p:spPr>
          <p:txBody>
            <a:bodyPr lIns="0" tIns="0" rIns="0" bIns="0"/>
            <a:lstStyle/>
            <a:p>
              <a:pPr>
                <a:defRPr/>
              </a:pPr>
              <a:endParaRPr lang="en-US"/>
            </a:p>
          </p:txBody>
        </p:sp>
        <p:sp>
          <p:nvSpPr>
            <p:cNvPr id="3" name="Rectangle 2"/>
            <p:cNvSpPr>
              <a:spLocks/>
            </p:cNvSpPr>
            <p:nvPr/>
          </p:nvSpPr>
          <p:spPr bwMode="auto">
            <a:xfrm>
              <a:off x="144" y="144"/>
              <a:ext cx="7776" cy="5472"/>
            </a:xfrm>
            <a:prstGeom prst="rect">
              <a:avLst/>
            </a:prstGeom>
            <a:solidFill>
              <a:schemeClr val="accent1"/>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a:p>
          </p:txBody>
        </p:sp>
      </p:grpSp>
      <p:sp>
        <p:nvSpPr>
          <p:cNvPr id="15364" name="Rectangle 4"/>
          <p:cNvSpPr>
            <a:spLocks noGrp="1" noChangeArrowheads="1"/>
          </p:cNvSpPr>
          <p:nvPr>
            <p:ph type="title"/>
          </p:nvPr>
        </p:nvSpPr>
        <p:spPr>
          <a:xfrm>
            <a:off x="1270000" y="635000"/>
            <a:ext cx="10464800" cy="4305300"/>
          </a:xfrm>
        </p:spPr>
        <p:txBody>
          <a:bodyPr/>
          <a:lstStyle/>
          <a:p>
            <a:pPr eaLnBrk="1" hangingPunct="1">
              <a:defRPr/>
            </a:pPr>
            <a:r>
              <a:rPr lang="en-US" sz="7200" smtClean="0"/>
              <a:t>Current and Future Applications of the GEOS-5 Aerosol Modeling System</a:t>
            </a:r>
          </a:p>
        </p:txBody>
      </p:sp>
      <p:sp>
        <p:nvSpPr>
          <p:cNvPr id="15365" name="Rectangle 5"/>
          <p:cNvSpPr>
            <a:spLocks noGrp="1" noChangeArrowheads="1"/>
          </p:cNvSpPr>
          <p:nvPr>
            <p:ph type="body" idx="1"/>
          </p:nvPr>
        </p:nvSpPr>
        <p:spPr>
          <a:xfrm>
            <a:off x="1270000" y="5029200"/>
            <a:ext cx="10464800" cy="2679700"/>
          </a:xfrm>
        </p:spPr>
        <p:txBody>
          <a:bodyPr/>
          <a:lstStyle/>
          <a:p>
            <a:pPr marL="0" indent="0" eaLnBrk="1" hangingPunct="1">
              <a:defRPr/>
            </a:pPr>
            <a:r>
              <a:rPr lang="en-US" smtClean="0"/>
              <a:t>Peter Colarco</a:t>
            </a:r>
          </a:p>
          <a:p>
            <a:pPr marL="0" indent="0" eaLnBrk="1" hangingPunct="1">
              <a:defRPr/>
            </a:pPr>
            <a:r>
              <a:rPr lang="en-US" smtClean="0"/>
              <a:t>Arlindo da Silva, Virginie Buchard-Marchant</a:t>
            </a:r>
          </a:p>
          <a:p>
            <a:pPr marL="0" indent="0" eaLnBrk="1" hangingPunct="1">
              <a:defRPr/>
            </a:pPr>
            <a:r>
              <a:rPr lang="en-US" smtClean="0"/>
              <a:t>Anton Darmenov, Ravi Govindaraju</a:t>
            </a:r>
          </a:p>
          <a:p>
            <a:pPr marL="0" indent="0" eaLnBrk="1" hangingPunct="1">
              <a:defRPr/>
            </a:pPr>
            <a:r>
              <a:rPr lang="en-US" smtClean="0"/>
              <a:t>Cynthia Randles, Valentina Aquila</a:t>
            </a:r>
          </a:p>
          <a:p>
            <a:pPr marL="0" indent="0" eaLnBrk="1" hangingPunct="1">
              <a:defRPr/>
            </a:pPr>
            <a:r>
              <a:rPr lang="en-US" smtClean="0"/>
              <a:t>Ed Nowottnick, Huisheng Bian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Group 3"/>
          <p:cNvGrpSpPr>
            <a:grpSpLocks/>
          </p:cNvGrpSpPr>
          <p:nvPr/>
        </p:nvGrpSpPr>
        <p:grpSpPr bwMode="auto">
          <a:xfrm>
            <a:off x="101600" y="304800"/>
            <a:ext cx="12801600" cy="9144000"/>
            <a:chOff x="0" y="0"/>
            <a:chExt cx="8064" cy="5760"/>
          </a:xfrm>
        </p:grpSpPr>
        <p:sp>
          <p:nvSpPr>
            <p:cNvPr id="2" name="Rectangle 1"/>
            <p:cNvSpPr>
              <a:spLocks/>
            </p:cNvSpPr>
            <p:nvPr/>
          </p:nvSpPr>
          <p:spPr bwMode="auto">
            <a:xfrm>
              <a:off x="0" y="0"/>
              <a:ext cx="8064" cy="5760"/>
            </a:xfrm>
            <a:prstGeom prst="rect">
              <a:avLst/>
            </a:prstGeom>
            <a:gradFill rotWithShape="0">
              <a:gsLst>
                <a:gs pos="0">
                  <a:srgbClr val="66CCFF"/>
                </a:gs>
                <a:gs pos="100000">
                  <a:srgbClr val="0000FF"/>
                </a:gs>
              </a:gsLst>
              <a:lin ang="2700000" scaled="1"/>
            </a:gra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215900" cap="flat">
                  <a:solidFill>
                    <a:srgbClr val="0000FF"/>
                  </a:solidFill>
                  <a:miter lim="800000"/>
                  <a:headEnd type="none" w="med" len="med"/>
                  <a:tailEnd type="none" w="med" len="med"/>
                </a14:hiddenLine>
              </a:ext>
            </a:extLst>
          </p:spPr>
          <p:txBody>
            <a:bodyPr lIns="0" tIns="0" rIns="0" bIns="0"/>
            <a:lstStyle/>
            <a:p>
              <a:pPr>
                <a:defRPr/>
              </a:pPr>
              <a:endParaRPr lang="en-US"/>
            </a:p>
          </p:txBody>
        </p:sp>
        <p:sp>
          <p:nvSpPr>
            <p:cNvPr id="21508" name="Rectangle 2"/>
            <p:cNvSpPr>
              <a:spLocks/>
            </p:cNvSpPr>
            <p:nvPr/>
          </p:nvSpPr>
          <p:spPr bwMode="auto">
            <a:xfrm>
              <a:off x="144" y="144"/>
              <a:ext cx="7776" cy="5472"/>
            </a:xfrm>
            <a:prstGeom prst="rect">
              <a:avLst/>
            </a:prstGeom>
            <a:solidFill>
              <a:schemeClr val="accent1"/>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a:p>
          </p:txBody>
        </p:sp>
      </p:grpSp>
      <p:grpSp>
        <p:nvGrpSpPr>
          <p:cNvPr id="6" name="Group 5"/>
          <p:cNvGrpSpPr/>
          <p:nvPr/>
        </p:nvGrpSpPr>
        <p:grpSpPr>
          <a:xfrm>
            <a:off x="5816600" y="1447800"/>
            <a:ext cx="6538651" cy="3575996"/>
            <a:chOff x="2500525" y="432695"/>
            <a:chExt cx="6538651" cy="3575996"/>
          </a:xfrm>
        </p:grpSpPr>
        <p:grpSp>
          <p:nvGrpSpPr>
            <p:cNvPr id="7" name="Group 6"/>
            <p:cNvGrpSpPr/>
            <p:nvPr/>
          </p:nvGrpSpPr>
          <p:grpSpPr>
            <a:xfrm>
              <a:off x="2500525" y="432695"/>
              <a:ext cx="6538650" cy="3575996"/>
              <a:chOff x="2258216" y="432695"/>
              <a:chExt cx="6538650" cy="3575996"/>
            </a:xfrm>
          </p:grpSpPr>
          <p:grpSp>
            <p:nvGrpSpPr>
              <p:cNvPr id="9" name="Group 8"/>
              <p:cNvGrpSpPr/>
              <p:nvPr/>
            </p:nvGrpSpPr>
            <p:grpSpPr>
              <a:xfrm>
                <a:off x="2258216" y="455969"/>
                <a:ext cx="2088242" cy="3293193"/>
                <a:chOff x="237066" y="375112"/>
                <a:chExt cx="2493487" cy="3665151"/>
              </a:xfrm>
            </p:grpSpPr>
            <p:pic>
              <p:nvPicPr>
                <p:cNvPr id="25" name="Picture 24" descr="dR_MERRA-AA-r2.misr.200906.png"/>
                <p:cNvPicPr>
                  <a:picLocks noChangeAspect="1"/>
                </p:cNvPicPr>
                <p:nvPr/>
              </p:nvPicPr>
              <p:blipFill>
                <a:blip r:embed="rId2"/>
                <a:stretch>
                  <a:fillRect/>
                </a:stretch>
              </p:blipFill>
              <p:spPr>
                <a:xfrm>
                  <a:off x="237067" y="443441"/>
                  <a:ext cx="2493486" cy="1780937"/>
                </a:xfrm>
                <a:prstGeom prst="rect">
                  <a:avLst/>
                </a:prstGeom>
              </p:spPr>
            </p:pic>
            <p:pic>
              <p:nvPicPr>
                <p:cNvPr id="26" name="Picture 25" descr="dR_MERRA-AA-r2.model.misr.sampled.200906.png"/>
                <p:cNvPicPr>
                  <a:picLocks noChangeAspect="1"/>
                </p:cNvPicPr>
                <p:nvPr/>
              </p:nvPicPr>
              <p:blipFill>
                <a:blip r:embed="rId3"/>
                <a:stretch>
                  <a:fillRect/>
                </a:stretch>
              </p:blipFill>
              <p:spPr>
                <a:xfrm>
                  <a:off x="237066" y="2259324"/>
                  <a:ext cx="2493487" cy="1780939"/>
                </a:xfrm>
                <a:prstGeom prst="rect">
                  <a:avLst/>
                </a:prstGeom>
              </p:spPr>
            </p:pic>
            <p:sp>
              <p:nvSpPr>
                <p:cNvPr id="27" name="TextBox 26"/>
                <p:cNvSpPr txBox="1"/>
                <p:nvPr/>
              </p:nvSpPr>
              <p:spPr>
                <a:xfrm>
                  <a:off x="372533" y="375112"/>
                  <a:ext cx="1524001" cy="308285"/>
                </a:xfrm>
                <a:prstGeom prst="rect">
                  <a:avLst/>
                </a:prstGeom>
                <a:noFill/>
              </p:spPr>
              <p:txBody>
                <a:bodyPr wrap="square" rtlCol="0">
                  <a:spAutoFit/>
                </a:bodyPr>
                <a:lstStyle/>
                <a:p>
                  <a:r>
                    <a:rPr lang="en-US" sz="1200" dirty="0" smtClean="0"/>
                    <a:t>MISR</a:t>
                  </a:r>
                  <a:endParaRPr lang="en-US" sz="1200" dirty="0"/>
                </a:p>
              </p:txBody>
            </p:sp>
            <p:sp>
              <p:nvSpPr>
                <p:cNvPr id="28" name="TextBox 27"/>
                <p:cNvSpPr txBox="1"/>
                <p:nvPr/>
              </p:nvSpPr>
              <p:spPr>
                <a:xfrm>
                  <a:off x="389466" y="2205654"/>
                  <a:ext cx="1818992" cy="308285"/>
                </a:xfrm>
                <a:prstGeom prst="rect">
                  <a:avLst/>
                </a:prstGeom>
                <a:noFill/>
              </p:spPr>
              <p:txBody>
                <a:bodyPr wrap="square" rtlCol="0">
                  <a:spAutoFit/>
                </a:bodyPr>
                <a:lstStyle/>
                <a:p>
                  <a:r>
                    <a:rPr lang="en-US" sz="1200" dirty="0" smtClean="0"/>
                    <a:t>GEOS-5 (Sampled)</a:t>
                  </a:r>
                  <a:endParaRPr lang="en-US" sz="1200" dirty="0"/>
                </a:p>
              </p:txBody>
            </p:sp>
          </p:grpSp>
          <p:grpSp>
            <p:nvGrpSpPr>
              <p:cNvPr id="10" name="Group 9"/>
              <p:cNvGrpSpPr/>
              <p:nvPr/>
            </p:nvGrpSpPr>
            <p:grpSpPr>
              <a:xfrm>
                <a:off x="3976951" y="432695"/>
                <a:ext cx="4819915" cy="3575996"/>
                <a:chOff x="1794935" y="386299"/>
                <a:chExt cx="4819915" cy="3575996"/>
              </a:xfrm>
            </p:grpSpPr>
            <p:grpSp>
              <p:nvGrpSpPr>
                <p:cNvPr id="11" name="Group 10"/>
                <p:cNvGrpSpPr/>
                <p:nvPr/>
              </p:nvGrpSpPr>
              <p:grpSpPr>
                <a:xfrm>
                  <a:off x="1794935" y="657131"/>
                  <a:ext cx="2563199" cy="3305164"/>
                  <a:chOff x="2715768" y="672869"/>
                  <a:chExt cx="2084832" cy="2763642"/>
                </a:xfrm>
              </p:grpSpPr>
              <p:pic>
                <p:nvPicPr>
                  <p:cNvPr id="20" name="Picture 19" descr="aeronet_site.dR_MERRA-AA-r2.20090501_20090630-4.png"/>
                  <p:cNvPicPr>
                    <a:picLocks/>
                  </p:cNvPicPr>
                  <p:nvPr/>
                </p:nvPicPr>
                <p:blipFill>
                  <a:blip r:embed="rId4"/>
                  <a:srcRect t="51272" r="56269"/>
                  <a:stretch>
                    <a:fillRect/>
                  </a:stretch>
                </p:blipFill>
                <p:spPr>
                  <a:xfrm>
                    <a:off x="2715768" y="2059679"/>
                    <a:ext cx="2084832" cy="1376832"/>
                  </a:xfrm>
                  <a:prstGeom prst="rect">
                    <a:avLst/>
                  </a:prstGeom>
                </p:spPr>
              </p:pic>
              <p:grpSp>
                <p:nvGrpSpPr>
                  <p:cNvPr id="21" name="Group 20"/>
                  <p:cNvGrpSpPr/>
                  <p:nvPr/>
                </p:nvGrpSpPr>
                <p:grpSpPr>
                  <a:xfrm>
                    <a:off x="2715768" y="802733"/>
                    <a:ext cx="2084832" cy="1233872"/>
                    <a:chOff x="2503066" y="618067"/>
                    <a:chExt cx="2084832" cy="1233872"/>
                  </a:xfrm>
                </p:grpSpPr>
                <p:pic>
                  <p:nvPicPr>
                    <p:cNvPr id="23" name="Picture 22" descr="aeronet_site.dR_MERRA-AA-r2.20090501_20090630-4.png"/>
                    <p:cNvPicPr>
                      <a:picLocks/>
                    </p:cNvPicPr>
                    <p:nvPr/>
                  </p:nvPicPr>
                  <p:blipFill>
                    <a:blip r:embed="rId4"/>
                    <a:srcRect r="56269" b="56606"/>
                    <a:stretch>
                      <a:fillRect/>
                    </a:stretch>
                  </p:blipFill>
                  <p:spPr>
                    <a:xfrm>
                      <a:off x="2503066" y="644654"/>
                      <a:ext cx="2084832" cy="1207285"/>
                    </a:xfrm>
                    <a:prstGeom prst="rect">
                      <a:avLst/>
                    </a:prstGeom>
                  </p:spPr>
                </p:pic>
                <p:sp>
                  <p:nvSpPr>
                    <p:cNvPr id="24" name="Rectangle 23"/>
                    <p:cNvSpPr/>
                    <p:nvPr/>
                  </p:nvSpPr>
                  <p:spPr>
                    <a:xfrm>
                      <a:off x="3348567" y="618067"/>
                      <a:ext cx="736600" cy="1947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TextBox 21"/>
                  <p:cNvSpPr txBox="1"/>
                  <p:nvPr/>
                </p:nvSpPr>
                <p:spPr>
                  <a:xfrm>
                    <a:off x="3152082" y="672869"/>
                    <a:ext cx="1524000" cy="205880"/>
                  </a:xfrm>
                  <a:prstGeom prst="rect">
                    <a:avLst/>
                  </a:prstGeom>
                  <a:noFill/>
                </p:spPr>
                <p:txBody>
                  <a:bodyPr wrap="square" rtlCol="0">
                    <a:spAutoFit/>
                  </a:bodyPr>
                  <a:lstStyle/>
                  <a:p>
                    <a:pPr algn="ctr"/>
                    <a:r>
                      <a:rPr lang="en-US" sz="1000" dirty="0" smtClean="0"/>
                      <a:t>Cape Verde</a:t>
                    </a:r>
                    <a:endParaRPr lang="en-US" sz="1000" dirty="0"/>
                  </a:p>
                </p:txBody>
              </p:sp>
            </p:grpSp>
            <p:grpSp>
              <p:nvGrpSpPr>
                <p:cNvPr id="12" name="Group 11"/>
                <p:cNvGrpSpPr/>
                <p:nvPr/>
              </p:nvGrpSpPr>
              <p:grpSpPr>
                <a:xfrm>
                  <a:off x="4054530" y="646059"/>
                  <a:ext cx="2560320" cy="3292517"/>
                  <a:chOff x="4508500" y="679958"/>
                  <a:chExt cx="2081212" cy="2756553"/>
                </a:xfrm>
              </p:grpSpPr>
              <p:grpSp>
                <p:nvGrpSpPr>
                  <p:cNvPr id="14" name="Group 13"/>
                  <p:cNvGrpSpPr/>
                  <p:nvPr/>
                </p:nvGrpSpPr>
                <p:grpSpPr>
                  <a:xfrm>
                    <a:off x="4508500" y="881432"/>
                    <a:ext cx="2081212" cy="2555079"/>
                    <a:chOff x="4508500" y="881432"/>
                    <a:chExt cx="2081212" cy="2555079"/>
                  </a:xfrm>
                </p:grpSpPr>
                <p:pic>
                  <p:nvPicPr>
                    <p:cNvPr id="16" name="Picture 15" descr="aeronet_site.dR_MERRA-AA-r2.20090501_20090630-12.png"/>
                    <p:cNvPicPr>
                      <a:picLocks noChangeAspect="1"/>
                    </p:cNvPicPr>
                    <p:nvPr/>
                  </p:nvPicPr>
                  <p:blipFill>
                    <a:blip r:embed="rId5"/>
                    <a:srcRect t="51299" r="55805"/>
                    <a:stretch>
                      <a:fillRect/>
                    </a:stretch>
                  </p:blipFill>
                  <p:spPr>
                    <a:xfrm>
                      <a:off x="4508500" y="2059679"/>
                      <a:ext cx="2081212" cy="1376832"/>
                    </a:xfrm>
                    <a:prstGeom prst="rect">
                      <a:avLst/>
                    </a:prstGeom>
                  </p:spPr>
                </p:pic>
                <p:grpSp>
                  <p:nvGrpSpPr>
                    <p:cNvPr id="17" name="Group 16"/>
                    <p:cNvGrpSpPr/>
                    <p:nvPr/>
                  </p:nvGrpSpPr>
                  <p:grpSpPr>
                    <a:xfrm>
                      <a:off x="4508500" y="881432"/>
                      <a:ext cx="2081212" cy="1202649"/>
                      <a:chOff x="5786438" y="2169201"/>
                      <a:chExt cx="2081212" cy="1202649"/>
                    </a:xfrm>
                  </p:grpSpPr>
                  <p:pic>
                    <p:nvPicPr>
                      <p:cNvPr id="18" name="Picture 17" descr="aeronet_site.dR_MERRA-AA-r2.20090501_20090630-12.png"/>
                      <p:cNvPicPr>
                        <a:picLocks noChangeAspect="1"/>
                      </p:cNvPicPr>
                      <p:nvPr/>
                    </p:nvPicPr>
                    <p:blipFill>
                      <a:blip r:embed="rId5"/>
                      <a:srcRect r="55805" b="57460"/>
                      <a:stretch>
                        <a:fillRect/>
                      </a:stretch>
                    </p:blipFill>
                    <p:spPr>
                      <a:xfrm>
                        <a:off x="5786438" y="2169201"/>
                        <a:ext cx="2081212" cy="1202649"/>
                      </a:xfrm>
                      <a:prstGeom prst="rect">
                        <a:avLst/>
                      </a:prstGeom>
                    </p:spPr>
                  </p:pic>
                  <p:sp>
                    <p:nvSpPr>
                      <p:cNvPr id="19" name="Rectangle 18"/>
                      <p:cNvSpPr/>
                      <p:nvPr/>
                    </p:nvSpPr>
                    <p:spPr>
                      <a:xfrm>
                        <a:off x="6743700" y="2169201"/>
                        <a:ext cx="558800" cy="786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5" name="TextBox 14"/>
                  <p:cNvSpPr txBox="1"/>
                  <p:nvPr/>
                </p:nvSpPr>
                <p:spPr>
                  <a:xfrm>
                    <a:off x="4969263" y="679958"/>
                    <a:ext cx="1524000" cy="206141"/>
                  </a:xfrm>
                  <a:prstGeom prst="rect">
                    <a:avLst/>
                  </a:prstGeom>
                  <a:noFill/>
                </p:spPr>
                <p:txBody>
                  <a:bodyPr wrap="square" rtlCol="0">
                    <a:spAutoFit/>
                  </a:bodyPr>
                  <a:lstStyle/>
                  <a:p>
                    <a:pPr algn="ctr"/>
                    <a:r>
                      <a:rPr lang="en-US" sz="1000" dirty="0" smtClean="0"/>
                      <a:t>La </a:t>
                    </a:r>
                    <a:r>
                      <a:rPr lang="en-US" sz="1000" dirty="0" err="1" smtClean="0"/>
                      <a:t>Parguera</a:t>
                    </a:r>
                    <a:endParaRPr lang="en-US" sz="1000" dirty="0"/>
                  </a:p>
                </p:txBody>
              </p:sp>
            </p:grpSp>
            <p:sp>
              <p:nvSpPr>
                <p:cNvPr id="13" name="TextBox 12"/>
                <p:cNvSpPr txBox="1"/>
                <p:nvPr/>
              </p:nvSpPr>
              <p:spPr>
                <a:xfrm>
                  <a:off x="2164442" y="386299"/>
                  <a:ext cx="1423392" cy="276999"/>
                </a:xfrm>
                <a:prstGeom prst="rect">
                  <a:avLst/>
                </a:prstGeom>
                <a:noFill/>
              </p:spPr>
              <p:txBody>
                <a:bodyPr wrap="square" rtlCol="0">
                  <a:spAutoFit/>
                </a:bodyPr>
                <a:lstStyle/>
                <a:p>
                  <a:r>
                    <a:rPr lang="en-US" sz="1200" dirty="0" smtClean="0"/>
                    <a:t>AERONET</a:t>
                  </a:r>
                  <a:endParaRPr lang="en-US" sz="1200" dirty="0"/>
                </a:p>
              </p:txBody>
            </p:sp>
          </p:grpSp>
        </p:grpSp>
        <p:sp>
          <p:nvSpPr>
            <p:cNvPr id="8" name="Frame 7"/>
            <p:cNvSpPr/>
            <p:nvPr/>
          </p:nvSpPr>
          <p:spPr>
            <a:xfrm>
              <a:off x="2500526" y="455969"/>
              <a:ext cx="6538650" cy="3359774"/>
            </a:xfrm>
            <a:prstGeom prst="frame">
              <a:avLst>
                <a:gd name="adj1" fmla="val 504"/>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9" name="Group 28"/>
          <p:cNvGrpSpPr/>
          <p:nvPr/>
        </p:nvGrpSpPr>
        <p:grpSpPr>
          <a:xfrm>
            <a:off x="1930399" y="5562601"/>
            <a:ext cx="4402583" cy="3429001"/>
            <a:chOff x="511710" y="3950662"/>
            <a:chExt cx="3665727" cy="2855093"/>
          </a:xfrm>
        </p:grpSpPr>
        <p:grpSp>
          <p:nvGrpSpPr>
            <p:cNvPr id="30" name="Group 29"/>
            <p:cNvGrpSpPr/>
            <p:nvPr/>
          </p:nvGrpSpPr>
          <p:grpSpPr>
            <a:xfrm>
              <a:off x="511710" y="4021574"/>
              <a:ext cx="3648793" cy="2784181"/>
              <a:chOff x="319272" y="3856487"/>
              <a:chExt cx="3648793" cy="2784181"/>
            </a:xfrm>
          </p:grpSpPr>
          <p:pic>
            <p:nvPicPr>
              <p:cNvPr id="37" name="Picture 36" descr="cal.0.1.layer.cal.june.afr.regrid.png"/>
              <p:cNvPicPr>
                <a:picLocks/>
              </p:cNvPicPr>
              <p:nvPr/>
            </p:nvPicPr>
            <p:blipFill>
              <a:blip r:embed="rId6"/>
              <a:srcRect b="8609"/>
              <a:stretch>
                <a:fillRect/>
              </a:stretch>
            </p:blipFill>
            <p:spPr>
              <a:xfrm>
                <a:off x="319272" y="3856487"/>
                <a:ext cx="1941328" cy="1359996"/>
              </a:xfrm>
              <a:prstGeom prst="rect">
                <a:avLst/>
              </a:prstGeom>
            </p:spPr>
          </p:pic>
          <p:pic>
            <p:nvPicPr>
              <p:cNvPr id="38" name="Picture 37" descr="geos.0.1.layer.cal.june.afr.regrid.png"/>
              <p:cNvPicPr>
                <a:picLocks/>
              </p:cNvPicPr>
              <p:nvPr/>
            </p:nvPicPr>
            <p:blipFill>
              <a:blip r:embed="rId7"/>
              <a:srcRect b="9324"/>
              <a:stretch>
                <a:fillRect/>
              </a:stretch>
            </p:blipFill>
            <p:spPr>
              <a:xfrm>
                <a:off x="319272" y="5275752"/>
                <a:ext cx="1938528" cy="1362456"/>
              </a:xfrm>
              <a:prstGeom prst="rect">
                <a:avLst/>
              </a:prstGeom>
            </p:spPr>
          </p:pic>
          <p:pic>
            <p:nvPicPr>
              <p:cNvPr id="39" name="Picture 38" descr="cal.1.2.layer.cal.june.afr.regrid.png"/>
              <p:cNvPicPr>
                <a:picLocks noChangeAspect="1"/>
              </p:cNvPicPr>
              <p:nvPr/>
            </p:nvPicPr>
            <p:blipFill>
              <a:blip r:embed="rId8"/>
              <a:srcRect b="8691"/>
              <a:stretch>
                <a:fillRect/>
              </a:stretch>
            </p:blipFill>
            <p:spPr>
              <a:xfrm>
                <a:off x="2029537" y="3856487"/>
                <a:ext cx="1938528" cy="1359996"/>
              </a:xfrm>
              <a:prstGeom prst="rect">
                <a:avLst/>
              </a:prstGeom>
            </p:spPr>
          </p:pic>
          <p:pic>
            <p:nvPicPr>
              <p:cNvPr id="40" name="Picture 39" descr="geos.1.2.layer.cal.june.afr.regrid.png"/>
              <p:cNvPicPr>
                <a:picLocks/>
              </p:cNvPicPr>
              <p:nvPr/>
            </p:nvPicPr>
            <p:blipFill>
              <a:blip r:embed="rId9"/>
              <a:srcRect b="8773"/>
              <a:stretch>
                <a:fillRect/>
              </a:stretch>
            </p:blipFill>
            <p:spPr>
              <a:xfrm>
                <a:off x="2029537" y="5278212"/>
                <a:ext cx="1938528" cy="1362456"/>
              </a:xfrm>
              <a:prstGeom prst="rect">
                <a:avLst/>
              </a:prstGeom>
            </p:spPr>
          </p:pic>
        </p:grpSp>
        <p:sp>
          <p:nvSpPr>
            <p:cNvPr id="31" name="TextBox 30"/>
            <p:cNvSpPr txBox="1"/>
            <p:nvPr/>
          </p:nvSpPr>
          <p:spPr>
            <a:xfrm>
              <a:off x="511711" y="3950662"/>
              <a:ext cx="1979488" cy="256265"/>
            </a:xfrm>
            <a:prstGeom prst="rect">
              <a:avLst/>
            </a:prstGeom>
            <a:noFill/>
          </p:spPr>
          <p:txBody>
            <a:bodyPr wrap="square" rtlCol="0">
              <a:spAutoFit/>
            </a:bodyPr>
            <a:lstStyle/>
            <a:p>
              <a:pPr algn="l"/>
              <a:r>
                <a:rPr lang="en-US" sz="1400" b="1" dirty="0" smtClean="0"/>
                <a:t>CALIOP VFM</a:t>
              </a:r>
              <a:endParaRPr lang="en-US" sz="1400" b="1" dirty="0"/>
            </a:p>
          </p:txBody>
        </p:sp>
        <p:sp>
          <p:nvSpPr>
            <p:cNvPr id="32" name="TextBox 31"/>
            <p:cNvSpPr txBox="1"/>
            <p:nvPr/>
          </p:nvSpPr>
          <p:spPr>
            <a:xfrm>
              <a:off x="511711" y="5407453"/>
              <a:ext cx="1979488" cy="256265"/>
            </a:xfrm>
            <a:prstGeom prst="rect">
              <a:avLst/>
            </a:prstGeom>
            <a:noFill/>
          </p:spPr>
          <p:txBody>
            <a:bodyPr wrap="square" rtlCol="0">
              <a:spAutoFit/>
            </a:bodyPr>
            <a:lstStyle/>
            <a:p>
              <a:pPr algn="l"/>
              <a:r>
                <a:rPr lang="en-US" sz="1400" b="1" dirty="0" smtClean="0"/>
                <a:t>MERRAero VFM</a:t>
              </a:r>
              <a:endParaRPr lang="en-US" sz="1400" b="1" dirty="0"/>
            </a:p>
          </p:txBody>
        </p:sp>
        <p:sp>
          <p:nvSpPr>
            <p:cNvPr id="33" name="TextBox 32"/>
            <p:cNvSpPr txBox="1"/>
            <p:nvPr/>
          </p:nvSpPr>
          <p:spPr>
            <a:xfrm>
              <a:off x="1676400" y="4007100"/>
              <a:ext cx="773838" cy="246221"/>
            </a:xfrm>
            <a:prstGeom prst="rect">
              <a:avLst/>
            </a:prstGeom>
            <a:noFill/>
          </p:spPr>
          <p:txBody>
            <a:bodyPr wrap="square" rtlCol="0">
              <a:spAutoFit/>
            </a:bodyPr>
            <a:lstStyle/>
            <a:p>
              <a:r>
                <a:rPr lang="en-US" sz="1000" dirty="0" smtClean="0"/>
                <a:t>0 – 1 km</a:t>
              </a:r>
              <a:endParaRPr lang="en-US" sz="1000" dirty="0"/>
            </a:p>
          </p:txBody>
        </p:sp>
        <p:sp>
          <p:nvSpPr>
            <p:cNvPr id="34" name="TextBox 33"/>
            <p:cNvSpPr txBox="1"/>
            <p:nvPr/>
          </p:nvSpPr>
          <p:spPr>
            <a:xfrm>
              <a:off x="3391768" y="3998633"/>
              <a:ext cx="773838" cy="246221"/>
            </a:xfrm>
            <a:prstGeom prst="rect">
              <a:avLst/>
            </a:prstGeom>
            <a:noFill/>
          </p:spPr>
          <p:txBody>
            <a:bodyPr wrap="square" rtlCol="0">
              <a:spAutoFit/>
            </a:bodyPr>
            <a:lstStyle/>
            <a:p>
              <a:r>
                <a:rPr lang="en-US" sz="1000" dirty="0"/>
                <a:t>1</a:t>
              </a:r>
              <a:r>
                <a:rPr lang="en-US" sz="1000" dirty="0" smtClean="0"/>
                <a:t> – 2 km</a:t>
              </a:r>
              <a:endParaRPr lang="en-US" sz="1000" dirty="0"/>
            </a:p>
          </p:txBody>
        </p:sp>
        <p:sp>
          <p:nvSpPr>
            <p:cNvPr id="35" name="TextBox 34"/>
            <p:cNvSpPr txBox="1"/>
            <p:nvPr/>
          </p:nvSpPr>
          <p:spPr>
            <a:xfrm>
              <a:off x="1688231" y="5431804"/>
              <a:ext cx="773838" cy="246221"/>
            </a:xfrm>
            <a:prstGeom prst="rect">
              <a:avLst/>
            </a:prstGeom>
            <a:noFill/>
          </p:spPr>
          <p:txBody>
            <a:bodyPr wrap="square" rtlCol="0">
              <a:spAutoFit/>
            </a:bodyPr>
            <a:lstStyle/>
            <a:p>
              <a:r>
                <a:rPr lang="en-US" sz="1000" dirty="0" smtClean="0"/>
                <a:t>0 – 1 km</a:t>
              </a:r>
              <a:endParaRPr lang="en-US" sz="1000" dirty="0"/>
            </a:p>
          </p:txBody>
        </p:sp>
        <p:sp>
          <p:nvSpPr>
            <p:cNvPr id="36" name="TextBox 35"/>
            <p:cNvSpPr txBox="1"/>
            <p:nvPr/>
          </p:nvSpPr>
          <p:spPr>
            <a:xfrm>
              <a:off x="3403599" y="5423337"/>
              <a:ext cx="773838" cy="246221"/>
            </a:xfrm>
            <a:prstGeom prst="rect">
              <a:avLst/>
            </a:prstGeom>
            <a:noFill/>
          </p:spPr>
          <p:txBody>
            <a:bodyPr wrap="square" rtlCol="0">
              <a:spAutoFit/>
            </a:bodyPr>
            <a:lstStyle/>
            <a:p>
              <a:r>
                <a:rPr lang="en-US" sz="1000" dirty="0"/>
                <a:t>1</a:t>
              </a:r>
              <a:r>
                <a:rPr lang="en-US" sz="1000" dirty="0" smtClean="0"/>
                <a:t> – 2 km</a:t>
              </a:r>
              <a:endParaRPr lang="en-US" sz="1000" dirty="0"/>
            </a:p>
          </p:txBody>
        </p:sp>
      </p:grpSp>
      <p:grpSp>
        <p:nvGrpSpPr>
          <p:cNvPr id="41" name="Group 40"/>
          <p:cNvGrpSpPr/>
          <p:nvPr/>
        </p:nvGrpSpPr>
        <p:grpSpPr>
          <a:xfrm>
            <a:off x="6273800" y="5715000"/>
            <a:ext cx="6360587" cy="3276600"/>
            <a:chOff x="3910698" y="4035741"/>
            <a:chExt cx="5389088" cy="2776141"/>
          </a:xfrm>
        </p:grpSpPr>
        <p:grpSp>
          <p:nvGrpSpPr>
            <p:cNvPr id="42" name="Group 41"/>
            <p:cNvGrpSpPr/>
            <p:nvPr/>
          </p:nvGrpSpPr>
          <p:grpSpPr>
            <a:xfrm>
              <a:off x="3910698" y="4113566"/>
              <a:ext cx="5389088" cy="2698316"/>
              <a:chOff x="4160503" y="4115431"/>
              <a:chExt cx="5389088" cy="2698316"/>
            </a:xfrm>
          </p:grpSpPr>
          <p:pic>
            <p:nvPicPr>
              <p:cNvPr id="46" name="Picture 45" descr="geos.slice.0.40.-60.png"/>
              <p:cNvPicPr>
                <a:picLocks noChangeAspect="1"/>
              </p:cNvPicPr>
              <p:nvPr/>
            </p:nvPicPr>
            <p:blipFill>
              <a:blip r:embed="rId10"/>
              <a:srcRect b="8532"/>
              <a:stretch>
                <a:fillRect/>
              </a:stretch>
            </p:blipFill>
            <p:spPr>
              <a:xfrm>
                <a:off x="4160503" y="5536855"/>
                <a:ext cx="1938528" cy="1266440"/>
              </a:xfrm>
              <a:prstGeom prst="rect">
                <a:avLst/>
              </a:prstGeom>
            </p:spPr>
          </p:pic>
          <p:pic>
            <p:nvPicPr>
              <p:cNvPr id="47" name="Picture 46" descr="geos.slice.0.40.-30.png"/>
              <p:cNvPicPr>
                <a:picLocks noChangeAspect="1"/>
              </p:cNvPicPr>
              <p:nvPr/>
            </p:nvPicPr>
            <p:blipFill>
              <a:blip r:embed="rId11"/>
              <a:srcRect b="8532"/>
              <a:stretch>
                <a:fillRect/>
              </a:stretch>
            </p:blipFill>
            <p:spPr>
              <a:xfrm>
                <a:off x="5868732" y="5539315"/>
                <a:ext cx="1938528" cy="1266440"/>
              </a:xfrm>
              <a:prstGeom prst="rect">
                <a:avLst/>
              </a:prstGeom>
            </p:spPr>
          </p:pic>
          <p:pic>
            <p:nvPicPr>
              <p:cNvPr id="48" name="Picture 47" descr="geos.slice.0.40.0.png"/>
              <p:cNvPicPr>
                <a:picLocks noChangeAspect="1"/>
              </p:cNvPicPr>
              <p:nvPr/>
            </p:nvPicPr>
            <p:blipFill>
              <a:blip r:embed="rId12"/>
              <a:srcRect b="8883"/>
              <a:stretch>
                <a:fillRect/>
              </a:stretch>
            </p:blipFill>
            <p:spPr>
              <a:xfrm>
                <a:off x="7611063" y="5552167"/>
                <a:ext cx="1938528" cy="1261580"/>
              </a:xfrm>
              <a:prstGeom prst="rect">
                <a:avLst/>
              </a:prstGeom>
            </p:spPr>
          </p:pic>
          <p:pic>
            <p:nvPicPr>
              <p:cNvPr id="49" name="Picture 48" descr="cal.slice.0.40.-60.png"/>
              <p:cNvPicPr>
                <a:picLocks noChangeAspect="1"/>
              </p:cNvPicPr>
              <p:nvPr/>
            </p:nvPicPr>
            <p:blipFill>
              <a:blip r:embed="rId13"/>
              <a:srcRect b="9336"/>
              <a:stretch>
                <a:fillRect/>
              </a:stretch>
            </p:blipFill>
            <p:spPr>
              <a:xfrm>
                <a:off x="4160503" y="4126266"/>
                <a:ext cx="1938528" cy="1255304"/>
              </a:xfrm>
              <a:prstGeom prst="rect">
                <a:avLst/>
              </a:prstGeom>
            </p:spPr>
          </p:pic>
          <p:pic>
            <p:nvPicPr>
              <p:cNvPr id="50" name="Picture 49" descr="cal.slice.0.40.-30.png"/>
              <p:cNvPicPr>
                <a:picLocks noChangeAspect="1"/>
              </p:cNvPicPr>
              <p:nvPr/>
            </p:nvPicPr>
            <p:blipFill>
              <a:blip r:embed="rId14"/>
              <a:srcRect b="8554"/>
              <a:stretch>
                <a:fillRect/>
              </a:stretch>
            </p:blipFill>
            <p:spPr>
              <a:xfrm>
                <a:off x="5894133" y="4115431"/>
                <a:ext cx="1938528" cy="1266139"/>
              </a:xfrm>
              <a:prstGeom prst="rect">
                <a:avLst/>
              </a:prstGeom>
            </p:spPr>
          </p:pic>
          <p:pic>
            <p:nvPicPr>
              <p:cNvPr id="51" name="Picture 50" descr="cal.slice.0.40.0.png"/>
              <p:cNvPicPr>
                <a:picLocks noChangeAspect="1"/>
              </p:cNvPicPr>
              <p:nvPr/>
            </p:nvPicPr>
            <p:blipFill>
              <a:blip r:embed="rId15"/>
              <a:srcRect b="8952"/>
              <a:stretch>
                <a:fillRect/>
              </a:stretch>
            </p:blipFill>
            <p:spPr>
              <a:xfrm>
                <a:off x="7605309" y="4120955"/>
                <a:ext cx="1938528" cy="1260615"/>
              </a:xfrm>
              <a:prstGeom prst="rect">
                <a:avLst/>
              </a:prstGeom>
            </p:spPr>
          </p:pic>
        </p:grpSp>
        <p:sp>
          <p:nvSpPr>
            <p:cNvPr id="43" name="TextBox 42"/>
            <p:cNvSpPr txBox="1"/>
            <p:nvPr/>
          </p:nvSpPr>
          <p:spPr>
            <a:xfrm>
              <a:off x="4493903" y="4035741"/>
              <a:ext cx="773838" cy="246221"/>
            </a:xfrm>
            <a:prstGeom prst="rect">
              <a:avLst/>
            </a:prstGeom>
            <a:noFill/>
          </p:spPr>
          <p:txBody>
            <a:bodyPr wrap="square" rtlCol="0">
              <a:spAutoFit/>
            </a:bodyPr>
            <a:lstStyle/>
            <a:p>
              <a:pPr algn="ctr"/>
              <a:r>
                <a:rPr lang="en-US" sz="1000" dirty="0" smtClean="0"/>
                <a:t>60° W</a:t>
              </a:r>
              <a:endParaRPr lang="en-US" sz="1000" dirty="0"/>
            </a:p>
          </p:txBody>
        </p:sp>
        <p:sp>
          <p:nvSpPr>
            <p:cNvPr id="44" name="TextBox 43"/>
            <p:cNvSpPr txBox="1"/>
            <p:nvPr/>
          </p:nvSpPr>
          <p:spPr>
            <a:xfrm>
              <a:off x="6251430" y="4035741"/>
              <a:ext cx="773838" cy="246221"/>
            </a:xfrm>
            <a:prstGeom prst="rect">
              <a:avLst/>
            </a:prstGeom>
            <a:noFill/>
          </p:spPr>
          <p:txBody>
            <a:bodyPr wrap="square" rtlCol="0">
              <a:spAutoFit/>
            </a:bodyPr>
            <a:lstStyle/>
            <a:p>
              <a:pPr algn="ctr"/>
              <a:r>
                <a:rPr lang="en-US" sz="1000" dirty="0"/>
                <a:t>3</a:t>
              </a:r>
              <a:r>
                <a:rPr lang="en-US" sz="1000" dirty="0" smtClean="0"/>
                <a:t>0° W</a:t>
              </a:r>
              <a:endParaRPr lang="en-US" sz="1000" dirty="0"/>
            </a:p>
          </p:txBody>
        </p:sp>
        <p:sp>
          <p:nvSpPr>
            <p:cNvPr id="45" name="TextBox 44"/>
            <p:cNvSpPr txBox="1"/>
            <p:nvPr/>
          </p:nvSpPr>
          <p:spPr>
            <a:xfrm>
              <a:off x="7965984" y="4035741"/>
              <a:ext cx="773838" cy="246221"/>
            </a:xfrm>
            <a:prstGeom prst="rect">
              <a:avLst/>
            </a:prstGeom>
            <a:noFill/>
          </p:spPr>
          <p:txBody>
            <a:bodyPr wrap="square" rtlCol="0">
              <a:spAutoFit/>
            </a:bodyPr>
            <a:lstStyle/>
            <a:p>
              <a:pPr algn="ctr"/>
              <a:r>
                <a:rPr lang="en-US" sz="1000" dirty="0" smtClean="0"/>
                <a:t>0°</a:t>
              </a:r>
              <a:endParaRPr lang="en-US" sz="1000" dirty="0"/>
            </a:p>
          </p:txBody>
        </p:sp>
      </p:grpSp>
      <p:grpSp>
        <p:nvGrpSpPr>
          <p:cNvPr id="52" name="Group 51"/>
          <p:cNvGrpSpPr/>
          <p:nvPr/>
        </p:nvGrpSpPr>
        <p:grpSpPr>
          <a:xfrm>
            <a:off x="1130359" y="5774781"/>
            <a:ext cx="876241" cy="2744433"/>
            <a:chOff x="57209" y="4183416"/>
            <a:chExt cx="876241" cy="2744433"/>
          </a:xfrm>
        </p:grpSpPr>
        <p:grpSp>
          <p:nvGrpSpPr>
            <p:cNvPr id="53" name="Group 52"/>
            <p:cNvGrpSpPr/>
            <p:nvPr/>
          </p:nvGrpSpPr>
          <p:grpSpPr>
            <a:xfrm rot="5400000">
              <a:off x="-1185410" y="5426035"/>
              <a:ext cx="2744433" cy="259195"/>
              <a:chOff x="284947" y="5800448"/>
              <a:chExt cx="7923458" cy="334641"/>
            </a:xfrm>
          </p:grpSpPr>
          <p:pic>
            <p:nvPicPr>
              <p:cNvPr id="55" name="Picture 54" descr="cal.1.2.layer.cal.june.afr.regrid.png"/>
              <p:cNvPicPr>
                <a:picLocks noChangeAspect="1"/>
              </p:cNvPicPr>
              <p:nvPr/>
            </p:nvPicPr>
            <p:blipFill>
              <a:blip r:embed="rId8"/>
              <a:srcRect t="90391" r="43245" b="4485"/>
              <a:stretch>
                <a:fillRect/>
              </a:stretch>
            </p:blipFill>
            <p:spPr>
              <a:xfrm>
                <a:off x="284947" y="5800448"/>
                <a:ext cx="5189654" cy="334641"/>
              </a:xfrm>
              <a:prstGeom prst="rect">
                <a:avLst/>
              </a:prstGeom>
            </p:spPr>
          </p:pic>
          <p:pic>
            <p:nvPicPr>
              <p:cNvPr id="56" name="Picture 55" descr="cal.1.2.layer.cal.june.afr.regrid.png"/>
              <p:cNvPicPr>
                <a:picLocks noChangeAspect="1"/>
              </p:cNvPicPr>
              <p:nvPr/>
            </p:nvPicPr>
            <p:blipFill>
              <a:blip r:embed="rId8"/>
              <a:srcRect l="69915" t="90391" b="4485"/>
              <a:stretch>
                <a:fillRect/>
              </a:stretch>
            </p:blipFill>
            <p:spPr>
              <a:xfrm>
                <a:off x="5457439" y="5800448"/>
                <a:ext cx="2750966" cy="334641"/>
              </a:xfrm>
              <a:prstGeom prst="rect">
                <a:avLst/>
              </a:prstGeom>
            </p:spPr>
          </p:pic>
        </p:grpSp>
        <p:sp>
          <p:nvSpPr>
            <p:cNvPr id="54" name="TextBox 53"/>
            <p:cNvSpPr txBox="1"/>
            <p:nvPr/>
          </p:nvSpPr>
          <p:spPr>
            <a:xfrm>
              <a:off x="202104" y="4433887"/>
              <a:ext cx="731346" cy="2462213"/>
            </a:xfrm>
            <a:prstGeom prst="rect">
              <a:avLst/>
            </a:prstGeom>
            <a:noFill/>
          </p:spPr>
          <p:txBody>
            <a:bodyPr wrap="square" rtlCol="0">
              <a:spAutoFit/>
            </a:bodyPr>
            <a:lstStyle/>
            <a:p>
              <a:r>
                <a:rPr lang="en-US" sz="1400" dirty="0" smtClean="0"/>
                <a:t>SM</a:t>
              </a:r>
            </a:p>
            <a:p>
              <a:r>
                <a:rPr lang="en-US" sz="1400" dirty="0" smtClean="0"/>
                <a:t>PD</a:t>
              </a:r>
            </a:p>
            <a:p>
              <a:r>
                <a:rPr lang="en-US" sz="1400" dirty="0" smtClean="0"/>
                <a:t>DU</a:t>
              </a:r>
            </a:p>
            <a:p>
              <a:r>
                <a:rPr lang="en-US" sz="1400" dirty="0" smtClean="0"/>
                <a:t>PC</a:t>
              </a:r>
            </a:p>
            <a:p>
              <a:r>
                <a:rPr lang="en-US" sz="1400" dirty="0" smtClean="0"/>
                <a:t>C</a:t>
              </a:r>
            </a:p>
            <a:p>
              <a:r>
                <a:rPr lang="en-US" sz="1400" dirty="0" smtClean="0"/>
                <a:t>M</a:t>
              </a:r>
            </a:p>
            <a:p>
              <a:r>
                <a:rPr lang="en-US" sz="1400" dirty="0" smtClean="0"/>
                <a:t>CR</a:t>
              </a:r>
            </a:p>
            <a:p>
              <a:r>
                <a:rPr lang="en-US" sz="1400" dirty="0" smtClean="0"/>
                <a:t>CL</a:t>
              </a:r>
            </a:p>
            <a:p>
              <a:r>
                <a:rPr lang="en-US" sz="1400" dirty="0" smtClean="0"/>
                <a:t>NS</a:t>
              </a:r>
            </a:p>
            <a:p>
              <a:r>
                <a:rPr lang="en-US" sz="1400" dirty="0" smtClean="0"/>
                <a:t>SF</a:t>
              </a:r>
              <a:br>
                <a:rPr lang="en-US" sz="1400" dirty="0" smtClean="0"/>
              </a:br>
              <a:endParaRPr lang="en-US" sz="1400" dirty="0"/>
            </a:p>
          </p:txBody>
        </p:sp>
      </p:grpSp>
      <p:sp>
        <p:nvSpPr>
          <p:cNvPr id="57" name="Frame 56"/>
          <p:cNvSpPr/>
          <p:nvPr/>
        </p:nvSpPr>
        <p:spPr>
          <a:xfrm>
            <a:off x="1016000" y="5503333"/>
            <a:ext cx="11593822" cy="3564467"/>
          </a:xfrm>
          <a:prstGeom prst="frame">
            <a:avLst>
              <a:gd name="adj1" fmla="val 0"/>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8" name="Rectangle 9"/>
          <p:cNvSpPr>
            <a:spLocks/>
          </p:cNvSpPr>
          <p:nvPr/>
        </p:nvSpPr>
        <p:spPr bwMode="auto">
          <a:xfrm>
            <a:off x="393700" y="596900"/>
            <a:ext cx="123063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r>
              <a:rPr lang="en-US" sz="3600" b="1" dirty="0" smtClean="0">
                <a:solidFill>
                  <a:schemeClr val="tx1"/>
                </a:solidFill>
                <a:ea typeface="ＭＳ Ｐゴシック" charset="0"/>
              </a:rPr>
              <a:t>Using the CALIOP Vertical Feature Mask to Evaluate Aerosol Composition</a:t>
            </a:r>
            <a:endParaRPr lang="en-US" sz="3600" b="1" dirty="0">
              <a:solidFill>
                <a:schemeClr val="tx1"/>
              </a:solidFill>
              <a:ea typeface="ＭＳ Ｐゴシック" charset="0"/>
            </a:endParaRPr>
          </a:p>
        </p:txBody>
      </p:sp>
      <p:sp>
        <p:nvSpPr>
          <p:cNvPr id="59" name="TextBox 58"/>
          <p:cNvSpPr txBox="1"/>
          <p:nvPr/>
        </p:nvSpPr>
        <p:spPr>
          <a:xfrm>
            <a:off x="558800" y="1752600"/>
            <a:ext cx="4876800" cy="3416320"/>
          </a:xfrm>
          <a:prstGeom prst="rect">
            <a:avLst/>
          </a:prstGeom>
          <a:noFill/>
        </p:spPr>
        <p:txBody>
          <a:bodyPr wrap="square" rtlCol="0">
            <a:spAutoFit/>
          </a:bodyPr>
          <a:lstStyle/>
          <a:p>
            <a:pPr algn="l"/>
            <a:r>
              <a:rPr lang="en-US" sz="2400" dirty="0" smtClean="0"/>
              <a:t>A complementary approach to investigate aerosol vertical distribution is to simulate the CALIOP lidar signal from MERRAero fields and then run CALIOP vertical feature mask algorithm (vertical composition mapping).  This is possible because of detailed optical models (e.g., depolarizing dust)</a:t>
            </a:r>
          </a:p>
        </p:txBody>
      </p:sp>
      <p:sp>
        <p:nvSpPr>
          <p:cNvPr id="60" name="Rectangle 18"/>
          <p:cNvSpPr>
            <a:spLocks/>
          </p:cNvSpPr>
          <p:nvPr/>
        </p:nvSpPr>
        <p:spPr bwMode="auto">
          <a:xfrm>
            <a:off x="98425" y="9499600"/>
            <a:ext cx="276352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algn="l"/>
            <a:r>
              <a:rPr lang="en-US" sz="1200" dirty="0" smtClean="0">
                <a:solidFill>
                  <a:srgbClr val="808080"/>
                </a:solidFill>
                <a:ea typeface="ＭＳ Ｐゴシック" charset="0"/>
              </a:rPr>
              <a:t>Nowottnick et </a:t>
            </a:r>
            <a:r>
              <a:rPr lang="en-US" sz="1200" dirty="0">
                <a:solidFill>
                  <a:srgbClr val="808080"/>
                </a:solidFill>
                <a:ea typeface="ＭＳ Ｐゴシック" charset="0"/>
              </a:rPr>
              <a:t>al., Manuscript in preparation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1" name="Group 3"/>
          <p:cNvGrpSpPr>
            <a:grpSpLocks/>
          </p:cNvGrpSpPr>
          <p:nvPr/>
        </p:nvGrpSpPr>
        <p:grpSpPr bwMode="auto">
          <a:xfrm>
            <a:off x="101600" y="304800"/>
            <a:ext cx="12801600" cy="9144000"/>
            <a:chOff x="0" y="0"/>
            <a:chExt cx="8064" cy="5760"/>
          </a:xfrm>
        </p:grpSpPr>
        <p:sp>
          <p:nvSpPr>
            <p:cNvPr id="2" name="Rectangle 1"/>
            <p:cNvSpPr>
              <a:spLocks/>
            </p:cNvSpPr>
            <p:nvPr/>
          </p:nvSpPr>
          <p:spPr bwMode="auto">
            <a:xfrm>
              <a:off x="0" y="0"/>
              <a:ext cx="8064" cy="5760"/>
            </a:xfrm>
            <a:prstGeom prst="rect">
              <a:avLst/>
            </a:prstGeom>
            <a:gradFill rotWithShape="0">
              <a:gsLst>
                <a:gs pos="0">
                  <a:srgbClr val="66CCFF"/>
                </a:gs>
                <a:gs pos="100000">
                  <a:srgbClr val="0000FF"/>
                </a:gs>
              </a:gsLst>
              <a:lin ang="2700000" scaled="1"/>
            </a:gra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215900" cap="flat">
                  <a:solidFill>
                    <a:srgbClr val="0000FF"/>
                  </a:solidFill>
                  <a:miter lim="800000"/>
                  <a:headEnd type="none" w="med" len="med"/>
                  <a:tailEnd type="none" w="med" len="med"/>
                </a14:hiddenLine>
              </a:ext>
            </a:extLst>
          </p:spPr>
          <p:txBody>
            <a:bodyPr lIns="0" tIns="0" rIns="0" bIns="0"/>
            <a:lstStyle/>
            <a:p>
              <a:pPr>
                <a:defRPr/>
              </a:pPr>
              <a:endParaRPr lang="en-US"/>
            </a:p>
          </p:txBody>
        </p:sp>
        <p:sp>
          <p:nvSpPr>
            <p:cNvPr id="3" name="Rectangle 2"/>
            <p:cNvSpPr>
              <a:spLocks/>
            </p:cNvSpPr>
            <p:nvPr/>
          </p:nvSpPr>
          <p:spPr bwMode="auto">
            <a:xfrm>
              <a:off x="144" y="144"/>
              <a:ext cx="7776" cy="5472"/>
            </a:xfrm>
            <a:prstGeom prst="rect">
              <a:avLst/>
            </a:prstGeom>
            <a:solidFill>
              <a:schemeClr val="accent1"/>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a:p>
          </p:txBody>
        </p:sp>
      </p:grpSp>
      <p:sp>
        <p:nvSpPr>
          <p:cNvPr id="9" name="Rectangle 12"/>
          <p:cNvSpPr>
            <a:spLocks/>
          </p:cNvSpPr>
          <p:nvPr/>
        </p:nvSpPr>
        <p:spPr bwMode="auto">
          <a:xfrm>
            <a:off x="1016000" y="990600"/>
            <a:ext cx="10831512" cy="721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28600" indent="-228600" algn="l">
              <a:lnSpc>
                <a:spcPct val="200000"/>
              </a:lnSpc>
              <a:spcBef>
                <a:spcPts val="1200"/>
              </a:spcBef>
              <a:spcAft>
                <a:spcPts val="2400"/>
              </a:spcAft>
              <a:buSzPct val="125000"/>
              <a:buFont typeface="Gill Sans" charset="0"/>
              <a:buChar char="•"/>
            </a:pPr>
            <a:r>
              <a:rPr lang="en-US" sz="4800" dirty="0" smtClean="0">
                <a:solidFill>
                  <a:schemeClr val="bg1">
                    <a:lumMod val="85000"/>
                  </a:schemeClr>
                </a:solidFill>
                <a:ea typeface="ＭＳ Ｐゴシック" charset="0"/>
              </a:rPr>
              <a:t>Forecasting Support and Event Simulation</a:t>
            </a:r>
          </a:p>
          <a:p>
            <a:pPr marL="228600" indent="-228600" algn="l">
              <a:lnSpc>
                <a:spcPct val="200000"/>
              </a:lnSpc>
              <a:spcBef>
                <a:spcPts val="1200"/>
              </a:spcBef>
              <a:spcAft>
                <a:spcPts val="2400"/>
              </a:spcAft>
              <a:buSzPct val="125000"/>
              <a:buFont typeface="Gill Sans" charset="0"/>
              <a:buChar char="•"/>
            </a:pPr>
            <a:r>
              <a:rPr lang="en-US" sz="4800" dirty="0" smtClean="0">
                <a:solidFill>
                  <a:schemeClr val="bg1">
                    <a:lumMod val="85000"/>
                  </a:schemeClr>
                </a:solidFill>
                <a:ea typeface="ＭＳ Ｐゴシック" charset="0"/>
              </a:rPr>
              <a:t>Observation Simulation</a:t>
            </a:r>
          </a:p>
          <a:p>
            <a:pPr marL="228600" indent="-228600" algn="l">
              <a:lnSpc>
                <a:spcPct val="200000"/>
              </a:lnSpc>
              <a:spcBef>
                <a:spcPts val="1200"/>
              </a:spcBef>
              <a:spcAft>
                <a:spcPts val="2400"/>
              </a:spcAft>
              <a:buSzPct val="125000"/>
              <a:buFont typeface="Gill Sans" charset="0"/>
              <a:buChar char="•"/>
            </a:pPr>
            <a:r>
              <a:rPr lang="en-US" sz="4800" dirty="0" smtClean="0">
                <a:solidFill>
                  <a:srgbClr val="800000"/>
                </a:solidFill>
                <a:ea typeface="ＭＳ Ｐゴシック" charset="0"/>
              </a:rPr>
              <a:t>Aerosols-Chemistry-Climate</a:t>
            </a:r>
          </a:p>
          <a:p>
            <a:pPr marL="228600" indent="-228600" algn="l">
              <a:lnSpc>
                <a:spcPct val="200000"/>
              </a:lnSpc>
              <a:spcBef>
                <a:spcPts val="1200"/>
              </a:spcBef>
              <a:spcAft>
                <a:spcPts val="2400"/>
              </a:spcAft>
              <a:buSzPct val="125000"/>
              <a:buFont typeface="Gill Sans" charset="0"/>
              <a:buChar char="•"/>
            </a:pPr>
            <a:r>
              <a:rPr lang="en-US" sz="4800" dirty="0" smtClean="0">
                <a:solidFill>
                  <a:schemeClr val="bg1">
                    <a:lumMod val="85000"/>
                  </a:schemeClr>
                </a:solidFill>
                <a:ea typeface="ＭＳ Ｐゴシック" charset="0"/>
              </a:rPr>
              <a:t>Future Applications</a:t>
            </a:r>
            <a:endParaRPr lang="en-US" sz="4800" dirty="0">
              <a:solidFill>
                <a:schemeClr val="bg1">
                  <a:lumMod val="85000"/>
                </a:schemeClr>
              </a:solidFill>
              <a:ea typeface="ＭＳ Ｐゴシック" charset="0"/>
            </a:endParaRPr>
          </a:p>
        </p:txBody>
      </p:sp>
    </p:spTree>
    <p:extLst>
      <p:ext uri="{BB962C8B-B14F-4D97-AF65-F5344CB8AC3E}">
        <p14:creationId xmlns:p14="http://schemas.microsoft.com/office/powerpoint/2010/main" val="25570400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9" name="Group 3"/>
          <p:cNvGrpSpPr>
            <a:grpSpLocks/>
          </p:cNvGrpSpPr>
          <p:nvPr/>
        </p:nvGrpSpPr>
        <p:grpSpPr bwMode="auto">
          <a:xfrm>
            <a:off x="101600" y="304800"/>
            <a:ext cx="12801600" cy="9144000"/>
            <a:chOff x="0" y="0"/>
            <a:chExt cx="8064" cy="5760"/>
          </a:xfrm>
        </p:grpSpPr>
        <p:sp>
          <p:nvSpPr>
            <p:cNvPr id="2" name="Rectangle 1"/>
            <p:cNvSpPr>
              <a:spLocks/>
            </p:cNvSpPr>
            <p:nvPr/>
          </p:nvSpPr>
          <p:spPr bwMode="auto">
            <a:xfrm>
              <a:off x="0" y="0"/>
              <a:ext cx="8064" cy="5760"/>
            </a:xfrm>
            <a:prstGeom prst="rect">
              <a:avLst/>
            </a:prstGeom>
            <a:gradFill rotWithShape="0">
              <a:gsLst>
                <a:gs pos="0">
                  <a:srgbClr val="66CCFF"/>
                </a:gs>
                <a:gs pos="100000">
                  <a:srgbClr val="0000FF"/>
                </a:gs>
              </a:gsLst>
              <a:lin ang="2700000" scaled="1"/>
            </a:gra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215900" cap="flat">
                  <a:solidFill>
                    <a:srgbClr val="0000FF"/>
                  </a:solidFill>
                  <a:miter lim="800000"/>
                  <a:headEnd type="none" w="med" len="med"/>
                  <a:tailEnd type="none" w="med" len="med"/>
                </a14:hiddenLine>
              </a:ext>
            </a:extLst>
          </p:spPr>
          <p:txBody>
            <a:bodyPr lIns="0" tIns="0" rIns="0" bIns="0"/>
            <a:lstStyle/>
            <a:p>
              <a:pPr>
                <a:defRPr/>
              </a:pPr>
              <a:endParaRPr lang="en-US"/>
            </a:p>
          </p:txBody>
        </p:sp>
        <p:sp>
          <p:nvSpPr>
            <p:cNvPr id="22537" name="Rectangle 2"/>
            <p:cNvSpPr>
              <a:spLocks/>
            </p:cNvSpPr>
            <p:nvPr/>
          </p:nvSpPr>
          <p:spPr bwMode="auto">
            <a:xfrm>
              <a:off x="144" y="144"/>
              <a:ext cx="7776" cy="5472"/>
            </a:xfrm>
            <a:prstGeom prst="rect">
              <a:avLst/>
            </a:prstGeom>
            <a:solidFill>
              <a:schemeClr val="accent1"/>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a:p>
          </p:txBody>
        </p:sp>
      </p:grpSp>
      <p:sp>
        <p:nvSpPr>
          <p:cNvPr id="22530" name="Rectangle 4"/>
          <p:cNvSpPr>
            <a:spLocks/>
          </p:cNvSpPr>
          <p:nvPr/>
        </p:nvSpPr>
        <p:spPr bwMode="auto">
          <a:xfrm>
            <a:off x="393700" y="596900"/>
            <a:ext cx="123063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r>
              <a:rPr lang="en-US" sz="3600" b="1">
                <a:solidFill>
                  <a:schemeClr val="tx1"/>
                </a:solidFill>
                <a:ea typeface="ＭＳ Ｐゴシック" charset="0"/>
              </a:rPr>
              <a:t>Response to Aerosol Direct and Semi-Direct Effects</a:t>
            </a:r>
          </a:p>
        </p:txBody>
      </p:sp>
      <p:sp>
        <p:nvSpPr>
          <p:cNvPr id="22533" name="Rectangle 5"/>
          <p:cNvSpPr>
            <a:spLocks/>
          </p:cNvSpPr>
          <p:nvPr/>
        </p:nvSpPr>
        <p:spPr bwMode="auto">
          <a:xfrm>
            <a:off x="6248400" y="1219200"/>
            <a:ext cx="63500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336550" indent="-336550" algn="l">
              <a:spcBef>
                <a:spcPts val="600"/>
              </a:spcBef>
              <a:buSzPct val="125000"/>
              <a:buFont typeface="Gill Sans" charset="0"/>
              <a:buChar char="•"/>
              <a:defRPr/>
            </a:pPr>
            <a:r>
              <a:rPr lang="en-US" sz="2800" dirty="0">
                <a:solidFill>
                  <a:schemeClr val="tx1"/>
                </a:solidFill>
                <a:ea typeface="ＭＳ Ｐゴシック" charset="0"/>
                <a:cs typeface="Gill Sans" charset="0"/>
              </a:rPr>
              <a:t>Climate simulations forced with either </a:t>
            </a:r>
            <a:r>
              <a:rPr lang="en-US" sz="2800" i="1" dirty="0">
                <a:solidFill>
                  <a:schemeClr val="tx1"/>
                </a:solidFill>
                <a:ea typeface="ＭＳ Ｐゴシック" charset="0"/>
                <a:cs typeface="Gill Sans" charset="0"/>
              </a:rPr>
              <a:t>all</a:t>
            </a:r>
            <a:r>
              <a:rPr lang="en-US" sz="2800" dirty="0">
                <a:solidFill>
                  <a:schemeClr val="tx1"/>
                </a:solidFill>
                <a:ea typeface="ＭＳ Ｐゴシック" charset="0"/>
                <a:cs typeface="Gill Sans" charset="0"/>
              </a:rPr>
              <a:t> or </a:t>
            </a:r>
            <a:r>
              <a:rPr lang="en-US" sz="2800" i="1" dirty="0">
                <a:solidFill>
                  <a:schemeClr val="tx1"/>
                </a:solidFill>
                <a:ea typeface="ＭＳ Ｐゴシック" charset="0"/>
                <a:cs typeface="Gill Sans" charset="0"/>
              </a:rPr>
              <a:t>natural </a:t>
            </a:r>
            <a:r>
              <a:rPr lang="en-US" sz="2800" dirty="0">
                <a:solidFill>
                  <a:schemeClr val="tx1"/>
                </a:solidFill>
                <a:ea typeface="ＭＳ Ｐゴシック" charset="0"/>
                <a:cs typeface="Gill Sans" charset="0"/>
              </a:rPr>
              <a:t>(dust + sea salt) aerosols</a:t>
            </a:r>
          </a:p>
          <a:p>
            <a:pPr marL="336550" indent="-336550" algn="l">
              <a:spcBef>
                <a:spcPts val="600"/>
              </a:spcBef>
              <a:buSzPct val="125000"/>
              <a:buFont typeface="Gill Sans" charset="0"/>
              <a:buChar char="•"/>
              <a:defRPr/>
            </a:pPr>
            <a:r>
              <a:rPr lang="en-US" sz="2800" dirty="0">
                <a:solidFill>
                  <a:schemeClr val="tx1"/>
                </a:solidFill>
                <a:ea typeface="ＭＳ Ｐゴシック" charset="0"/>
                <a:cs typeface="Gill Sans" charset="0"/>
              </a:rPr>
              <a:t>Aerosols radiatively coupled: direct and semi-direct effects included</a:t>
            </a:r>
          </a:p>
          <a:p>
            <a:pPr marL="336550" indent="-336550" algn="l">
              <a:spcBef>
                <a:spcPts val="600"/>
              </a:spcBef>
              <a:buSzPct val="125000"/>
              <a:buFont typeface="Gill Sans" charset="0"/>
              <a:buChar char="•"/>
              <a:defRPr/>
            </a:pPr>
            <a:r>
              <a:rPr lang="en-US" sz="2800" dirty="0">
                <a:solidFill>
                  <a:schemeClr val="tx1"/>
                </a:solidFill>
                <a:ea typeface="ＭＳ Ｐゴシック" charset="0"/>
                <a:cs typeface="Gill Sans" charset="0"/>
              </a:rPr>
              <a:t>Total aerosol effect</a:t>
            </a:r>
          </a:p>
          <a:p>
            <a:pPr marL="684213" indent="-342900" algn="l">
              <a:spcBef>
                <a:spcPts val="600"/>
              </a:spcBef>
              <a:buSzPct val="125000"/>
              <a:buFont typeface="Lucida Grande"/>
              <a:buChar char="-"/>
              <a:defRPr/>
            </a:pPr>
            <a:r>
              <a:rPr lang="en-US" sz="2400" dirty="0">
                <a:solidFill>
                  <a:schemeClr val="tx1"/>
                </a:solidFill>
                <a:ea typeface="ＭＳ Ｐゴシック" charset="0"/>
                <a:cs typeface="Gill Sans" charset="0"/>
              </a:rPr>
              <a:t>Cooler land surface and warmer troposphere in tropics and midlatitudes reduces cloud amount (positive semi-direct effect)</a:t>
            </a:r>
          </a:p>
          <a:p>
            <a:pPr marL="684213" indent="-342900" algn="l">
              <a:spcBef>
                <a:spcPts val="600"/>
              </a:spcBef>
              <a:buSzPct val="125000"/>
              <a:buFont typeface="Lucida Grande"/>
              <a:buChar char="-"/>
              <a:defRPr/>
            </a:pPr>
            <a:r>
              <a:rPr lang="en-US" sz="2400" dirty="0">
                <a:solidFill>
                  <a:schemeClr val="tx1"/>
                </a:solidFill>
                <a:ea typeface="ＭＳ Ｐゴシック" charset="0"/>
                <a:cs typeface="Gill Sans" charset="0"/>
              </a:rPr>
              <a:t>Strengthened Hadley circulation, strengthening and poleward migration of </a:t>
            </a:r>
            <a:r>
              <a:rPr lang="en-US" sz="2400" dirty="0" err="1">
                <a:solidFill>
                  <a:schemeClr val="tx1"/>
                </a:solidFill>
                <a:ea typeface="ＭＳ Ｐゴシック" charset="0"/>
                <a:cs typeface="Gill Sans" charset="0"/>
              </a:rPr>
              <a:t>midlatitude</a:t>
            </a:r>
            <a:r>
              <a:rPr lang="en-US" sz="2400" dirty="0">
                <a:solidFill>
                  <a:schemeClr val="tx1"/>
                </a:solidFill>
                <a:ea typeface="ＭＳ Ｐゴシック" charset="0"/>
                <a:cs typeface="Gill Sans" charset="0"/>
              </a:rPr>
              <a:t> jets and storm tracks (expansion of the tropics)</a:t>
            </a:r>
          </a:p>
          <a:p>
            <a:pPr marL="684213" indent="-342900" algn="l">
              <a:spcBef>
                <a:spcPts val="600"/>
              </a:spcBef>
              <a:buSzPct val="125000"/>
              <a:buFont typeface="Lucida Grande"/>
              <a:buChar char="-"/>
              <a:defRPr/>
            </a:pPr>
            <a:r>
              <a:rPr lang="en-US" sz="2400" dirty="0">
                <a:solidFill>
                  <a:schemeClr val="tx1"/>
                </a:solidFill>
                <a:ea typeface="ＭＳ Ｐゴシック" charset="0"/>
                <a:cs typeface="Gill Sans" charset="0"/>
              </a:rPr>
              <a:t>Increased water vapor</a:t>
            </a:r>
          </a:p>
          <a:p>
            <a:pPr marL="336550" indent="-336550" algn="l">
              <a:spcBef>
                <a:spcPts val="600"/>
              </a:spcBef>
              <a:buSzPct val="125000"/>
              <a:buFont typeface="Gill Sans" charset="0"/>
              <a:buChar char="•"/>
              <a:defRPr/>
            </a:pPr>
            <a:r>
              <a:rPr lang="en-US" sz="2800" dirty="0">
                <a:solidFill>
                  <a:schemeClr val="tx1"/>
                </a:solidFill>
                <a:ea typeface="ＭＳ Ｐゴシック" charset="0"/>
                <a:cs typeface="Gill Sans" charset="0"/>
              </a:rPr>
              <a:t>Natural aerosol effect</a:t>
            </a:r>
          </a:p>
          <a:p>
            <a:pPr marL="684213" indent="-342900" algn="l">
              <a:spcBef>
                <a:spcPts val="600"/>
              </a:spcBef>
              <a:buSzPct val="125000"/>
              <a:buFont typeface="Lucida Grande"/>
              <a:buChar char="-"/>
              <a:defRPr/>
            </a:pPr>
            <a:r>
              <a:rPr lang="en-US" sz="2400" dirty="0">
                <a:solidFill>
                  <a:schemeClr val="tx1"/>
                </a:solidFill>
                <a:ea typeface="ＭＳ Ｐゴシック" charset="0"/>
                <a:cs typeface="Gill Sans" charset="0"/>
              </a:rPr>
              <a:t>Generally opposite of total aerosol effect (weakened Hadley circulation, decreased atmospheric water vapor)</a:t>
            </a:r>
          </a:p>
          <a:p>
            <a:pPr marL="684213" indent="-342900" algn="l">
              <a:spcBef>
                <a:spcPts val="600"/>
              </a:spcBef>
              <a:buSzPct val="125000"/>
              <a:buFont typeface="Lucida Grande"/>
              <a:buChar char="-"/>
              <a:defRPr/>
            </a:pPr>
            <a:r>
              <a:rPr lang="en-US" sz="2400" dirty="0">
                <a:solidFill>
                  <a:schemeClr val="tx1"/>
                </a:solidFill>
                <a:ea typeface="ＭＳ Ｐゴシック" charset="0"/>
                <a:cs typeface="Gill Sans" charset="0"/>
              </a:rPr>
              <a:t>Response in SH strongly influenced by sea salt aerosol (e.g., strengthening of zonal wind)</a:t>
            </a:r>
          </a:p>
        </p:txBody>
      </p:sp>
      <p:sp>
        <p:nvSpPr>
          <p:cNvPr id="22532" name="Rectangle 9"/>
          <p:cNvSpPr>
            <a:spLocks/>
          </p:cNvSpPr>
          <p:nvPr/>
        </p:nvSpPr>
        <p:spPr bwMode="auto">
          <a:xfrm>
            <a:off x="98425" y="9499600"/>
            <a:ext cx="128889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algn="l"/>
            <a:r>
              <a:rPr lang="en-US" sz="1200">
                <a:solidFill>
                  <a:srgbClr val="808080"/>
                </a:solidFill>
                <a:ea typeface="ＭＳ Ｐゴシック" charset="0"/>
              </a:rPr>
              <a:t>Randles et al., Direct and semi-direct aerosol effects in the NASA GEOS-5 AGCM: aerosol-climate interactions due to prognostic versus prescribed aerosols, </a:t>
            </a:r>
            <a:r>
              <a:rPr lang="en-US" sz="1200" i="1">
                <a:solidFill>
                  <a:srgbClr val="808080"/>
                </a:solidFill>
                <a:ea typeface="ＭＳ Ｐゴシック" charset="0"/>
              </a:rPr>
              <a:t>J. Geophys. Res.,</a:t>
            </a:r>
            <a:r>
              <a:rPr lang="en-US" sz="1200">
                <a:solidFill>
                  <a:srgbClr val="808080"/>
                </a:solidFill>
                <a:ea typeface="ＭＳ Ｐゴシック" charset="0"/>
              </a:rPr>
              <a:t> doi:10.1029/2012JD018388 (2013)</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2600" y="1309688"/>
            <a:ext cx="5486400"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600" y="4191000"/>
            <a:ext cx="5486400"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2600" y="6934200"/>
            <a:ext cx="6324600" cy="898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3" name="Group 3"/>
          <p:cNvGrpSpPr>
            <a:grpSpLocks/>
          </p:cNvGrpSpPr>
          <p:nvPr/>
        </p:nvGrpSpPr>
        <p:grpSpPr bwMode="auto">
          <a:xfrm>
            <a:off x="101600" y="304800"/>
            <a:ext cx="12801600" cy="9144000"/>
            <a:chOff x="0" y="0"/>
            <a:chExt cx="8064" cy="5760"/>
          </a:xfrm>
        </p:grpSpPr>
        <p:sp>
          <p:nvSpPr>
            <p:cNvPr id="2" name="Rectangle 1"/>
            <p:cNvSpPr>
              <a:spLocks/>
            </p:cNvSpPr>
            <p:nvPr/>
          </p:nvSpPr>
          <p:spPr bwMode="auto">
            <a:xfrm>
              <a:off x="0" y="0"/>
              <a:ext cx="8064" cy="5760"/>
            </a:xfrm>
            <a:prstGeom prst="rect">
              <a:avLst/>
            </a:prstGeom>
            <a:gradFill rotWithShape="0">
              <a:gsLst>
                <a:gs pos="0">
                  <a:srgbClr val="66CCFF"/>
                </a:gs>
                <a:gs pos="100000">
                  <a:srgbClr val="0000FF"/>
                </a:gs>
              </a:gsLst>
              <a:lin ang="2700000" scaled="1"/>
            </a:gra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215900" cap="flat">
                  <a:solidFill>
                    <a:srgbClr val="0000FF"/>
                  </a:solidFill>
                  <a:miter lim="800000"/>
                  <a:headEnd type="none" w="med" len="med"/>
                  <a:tailEnd type="none" w="med" len="med"/>
                </a14:hiddenLine>
              </a:ext>
            </a:extLst>
          </p:spPr>
          <p:txBody>
            <a:bodyPr lIns="0" tIns="0" rIns="0" bIns="0"/>
            <a:lstStyle/>
            <a:p>
              <a:pPr>
                <a:defRPr/>
              </a:pPr>
              <a:endParaRPr lang="en-US"/>
            </a:p>
          </p:txBody>
        </p:sp>
        <p:sp>
          <p:nvSpPr>
            <p:cNvPr id="23567" name="Rectangle 2"/>
            <p:cNvSpPr>
              <a:spLocks/>
            </p:cNvSpPr>
            <p:nvPr/>
          </p:nvSpPr>
          <p:spPr bwMode="auto">
            <a:xfrm>
              <a:off x="144" y="144"/>
              <a:ext cx="7776" cy="5472"/>
            </a:xfrm>
            <a:prstGeom prst="rect">
              <a:avLst/>
            </a:prstGeom>
            <a:solidFill>
              <a:schemeClr val="accent1"/>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a:p>
          </p:txBody>
        </p:sp>
      </p:grpSp>
      <p:pic>
        <p:nvPicPr>
          <p:cNvPr id="2355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 y="4876800"/>
            <a:ext cx="52578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3555" name="Rectangle 5"/>
          <p:cNvSpPr>
            <a:spLocks/>
          </p:cNvSpPr>
          <p:nvPr/>
        </p:nvSpPr>
        <p:spPr bwMode="auto">
          <a:xfrm>
            <a:off x="1397000" y="4826000"/>
            <a:ext cx="4076700" cy="508000"/>
          </a:xfrm>
          <a:prstGeom prst="rect">
            <a:avLst/>
          </a:prstGeom>
          <a:solidFill>
            <a:schemeClr val="accent1"/>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a:r>
              <a:rPr lang="en-US" sz="1400" b="1" dirty="0">
                <a:solidFill>
                  <a:schemeClr val="tx1"/>
                </a:solidFill>
                <a:ea typeface="ＭＳ Ｐゴシック" charset="0"/>
              </a:rPr>
              <a:t>JJA West Africa Temperature Profile and Zonal Mean Wind (Absorbing - No Dust)</a:t>
            </a:r>
          </a:p>
        </p:txBody>
      </p:sp>
      <p:sp>
        <p:nvSpPr>
          <p:cNvPr id="23556" name="Rectangle 6"/>
          <p:cNvSpPr>
            <a:spLocks/>
          </p:cNvSpPr>
          <p:nvPr/>
        </p:nvSpPr>
        <p:spPr bwMode="auto">
          <a:xfrm>
            <a:off x="1320800" y="8432800"/>
            <a:ext cx="876300" cy="330200"/>
          </a:xfrm>
          <a:prstGeom prst="rect">
            <a:avLst/>
          </a:prstGeom>
          <a:solidFill>
            <a:schemeClr val="accent1"/>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a:r>
              <a:rPr lang="en-US" sz="1400" b="1" dirty="0">
                <a:solidFill>
                  <a:schemeClr val="tx1"/>
                </a:solidFill>
                <a:ea typeface="ＭＳ Ｐゴシック" charset="0"/>
              </a:rPr>
              <a:t>ΔT [K]</a:t>
            </a:r>
          </a:p>
        </p:txBody>
      </p:sp>
      <p:grpSp>
        <p:nvGrpSpPr>
          <p:cNvPr id="23557" name="Group 9"/>
          <p:cNvGrpSpPr>
            <a:grpSpLocks/>
          </p:cNvGrpSpPr>
          <p:nvPr/>
        </p:nvGrpSpPr>
        <p:grpSpPr bwMode="auto">
          <a:xfrm>
            <a:off x="558800" y="762000"/>
            <a:ext cx="5257800" cy="3732213"/>
            <a:chOff x="0" y="0"/>
            <a:chExt cx="3312" cy="2351"/>
          </a:xfrm>
        </p:grpSpPr>
        <p:pic>
          <p:nvPicPr>
            <p:cNvPr id="2356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
              <a:ext cx="3312" cy="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3565" name="Rectangle 8"/>
            <p:cNvSpPr>
              <a:spLocks/>
            </p:cNvSpPr>
            <p:nvPr/>
          </p:nvSpPr>
          <p:spPr bwMode="auto">
            <a:xfrm>
              <a:off x="560" y="0"/>
              <a:ext cx="2568" cy="328"/>
            </a:xfrm>
            <a:prstGeom prst="rect">
              <a:avLst/>
            </a:prstGeom>
            <a:solidFill>
              <a:schemeClr val="accent1"/>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a:r>
                <a:rPr lang="en-US" sz="1400" b="1">
                  <a:solidFill>
                    <a:schemeClr val="tx1"/>
                  </a:solidFill>
                  <a:ea typeface="ＭＳ Ｐゴシック" charset="0"/>
                </a:rPr>
                <a:t>Impact of Dust Forcing on Dust Altitude</a:t>
              </a:r>
            </a:p>
            <a:p>
              <a:pPr algn="l"/>
              <a:r>
                <a:rPr lang="en-US" sz="1400" b="1">
                  <a:solidFill>
                    <a:schemeClr val="tx1"/>
                  </a:solidFill>
                  <a:ea typeface="ＭＳ Ｐゴシック" charset="0"/>
                </a:rPr>
                <a:t>Dust Mass Median Height 10</a:t>
              </a:r>
              <a:r>
                <a:rPr lang="en-US" sz="1400">
                  <a:solidFill>
                    <a:schemeClr val="tx1"/>
                  </a:solidFill>
                  <a:latin typeface="Abadi MT Condensed Extra Bold" charset="0"/>
                  <a:ea typeface="ＭＳ Ｐゴシック" charset="0"/>
                  <a:sym typeface="Abadi MT Condensed Extra Bold" charset="0"/>
                </a:rPr>
                <a:t>°</a:t>
              </a:r>
              <a:r>
                <a:rPr lang="en-US" sz="1400" b="1">
                  <a:solidFill>
                    <a:schemeClr val="tx1"/>
                  </a:solidFill>
                  <a:ea typeface="ＭＳ Ｐゴシック" charset="0"/>
                </a:rPr>
                <a:t> - 30</a:t>
              </a:r>
              <a:r>
                <a:rPr lang="en-US" sz="1400">
                  <a:solidFill>
                    <a:schemeClr val="tx1"/>
                  </a:solidFill>
                  <a:latin typeface="Abadi MT Condensed Extra Bold" charset="0"/>
                  <a:ea typeface="ＭＳ Ｐゴシック" charset="0"/>
                  <a:sym typeface="Abadi MT Condensed Extra Bold" charset="0"/>
                </a:rPr>
                <a:t>°</a:t>
              </a:r>
              <a:r>
                <a:rPr lang="en-US" sz="1400" b="1">
                  <a:solidFill>
                    <a:schemeClr val="tx1"/>
                  </a:solidFill>
                  <a:ea typeface="ＭＳ Ｐゴシック" charset="0"/>
                </a:rPr>
                <a:t> N</a:t>
              </a:r>
            </a:p>
          </p:txBody>
        </p:sp>
      </p:grpSp>
      <p:sp>
        <p:nvSpPr>
          <p:cNvPr id="23558" name="Rectangle 10"/>
          <p:cNvSpPr>
            <a:spLocks/>
          </p:cNvSpPr>
          <p:nvPr/>
        </p:nvSpPr>
        <p:spPr bwMode="auto">
          <a:xfrm>
            <a:off x="5791200" y="596900"/>
            <a:ext cx="690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r>
              <a:rPr lang="en-US" sz="3600" b="1">
                <a:solidFill>
                  <a:schemeClr val="tx1"/>
                </a:solidFill>
                <a:ea typeface="ＭＳ Ｐゴシック" charset="0"/>
              </a:rPr>
              <a:t>Dust Radiative Impact on Transport and Lifecycle</a:t>
            </a:r>
          </a:p>
        </p:txBody>
      </p:sp>
      <p:sp>
        <p:nvSpPr>
          <p:cNvPr id="23559" name="Rectangle 11"/>
          <p:cNvSpPr>
            <a:spLocks/>
          </p:cNvSpPr>
          <p:nvPr/>
        </p:nvSpPr>
        <p:spPr bwMode="auto">
          <a:xfrm>
            <a:off x="5792788" y="1682750"/>
            <a:ext cx="6908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57200" indent="-457200" algn="l">
              <a:spcBef>
                <a:spcPts val="600"/>
              </a:spcBef>
              <a:buSzPct val="125000"/>
              <a:buFont typeface="Gill Sans" charset="0"/>
              <a:buChar char="•"/>
            </a:pPr>
            <a:r>
              <a:rPr lang="en-US" sz="2800">
                <a:solidFill>
                  <a:schemeClr val="tx1"/>
                </a:solidFill>
                <a:ea typeface="ＭＳ Ｐゴシック" charset="0"/>
              </a:rPr>
              <a:t>Multi-decadal climate simulations with interactive dust aerosols</a:t>
            </a:r>
          </a:p>
          <a:p>
            <a:pPr marL="457200" indent="-457200" algn="l">
              <a:spcBef>
                <a:spcPts val="600"/>
              </a:spcBef>
              <a:buSzPct val="125000"/>
              <a:buFont typeface="Gill Sans" charset="0"/>
              <a:buChar char="•"/>
            </a:pPr>
            <a:r>
              <a:rPr lang="en-US" sz="2800">
                <a:solidFill>
                  <a:schemeClr val="tx1"/>
                </a:solidFill>
                <a:ea typeface="ＭＳ Ｐゴシック" charset="0"/>
              </a:rPr>
              <a:t>Sensitivity to dust optical properties, including refractive index and particle shape</a:t>
            </a:r>
          </a:p>
          <a:p>
            <a:pPr marL="457200" indent="-457200" algn="l">
              <a:spcBef>
                <a:spcPts val="600"/>
              </a:spcBef>
              <a:buSzPct val="125000"/>
              <a:buFont typeface="Gill Sans" charset="0"/>
              <a:buChar char="•"/>
            </a:pPr>
            <a:r>
              <a:rPr lang="en-US" sz="2800">
                <a:solidFill>
                  <a:schemeClr val="tx1"/>
                </a:solidFill>
                <a:ea typeface="ＭＳ Ｐゴシック" charset="0"/>
              </a:rPr>
              <a:t>Strengthening of African Easterly jet and elevation of Saharan dust plume associated with enhanced dust absorption leads to longer range transport</a:t>
            </a:r>
          </a:p>
        </p:txBody>
      </p:sp>
      <p:pic>
        <p:nvPicPr>
          <p:cNvPr id="23560" name="Picture 12"/>
          <p:cNvPicPr>
            <a:picLocks noChangeAspect="1" noChangeArrowheads="1"/>
          </p:cNvPicPr>
          <p:nvPr/>
        </p:nvPicPr>
        <p:blipFill>
          <a:blip r:embed="rId4">
            <a:extLst>
              <a:ext uri="{28A0092B-C50C-407E-A947-70E740481C1C}">
                <a14:useLocalDpi xmlns:a14="http://schemas.microsoft.com/office/drawing/2010/main" val="0"/>
              </a:ext>
            </a:extLst>
          </a:blip>
          <a:srcRect t="49931" b="189"/>
          <a:stretch>
            <a:fillRect/>
          </a:stretch>
        </p:blipFill>
        <p:spPr bwMode="auto">
          <a:xfrm>
            <a:off x="6350000" y="5410200"/>
            <a:ext cx="5257800"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3562" name="Rectangle 14"/>
          <p:cNvSpPr>
            <a:spLocks/>
          </p:cNvSpPr>
          <p:nvPr/>
        </p:nvSpPr>
        <p:spPr bwMode="auto">
          <a:xfrm>
            <a:off x="98425" y="9499600"/>
            <a:ext cx="1167288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algn="l"/>
            <a:r>
              <a:rPr lang="en-US" sz="1200">
                <a:solidFill>
                  <a:srgbClr val="808080"/>
                </a:solidFill>
                <a:ea typeface="ＭＳ Ｐゴシック" charset="0"/>
              </a:rPr>
              <a:t>Colarco et al., Impact of Radiatively Interactive Dust Aerosols in the NASA GEOS-5 Climate Model: Sensitivity to Dust Particle Shape and Refractive Index, submitted </a:t>
            </a:r>
            <a:r>
              <a:rPr lang="en-US" sz="1200" i="1">
                <a:solidFill>
                  <a:srgbClr val="808080"/>
                </a:solidFill>
                <a:ea typeface="ＭＳ Ｐゴシック" charset="0"/>
              </a:rPr>
              <a:t>J. Geophys. Res.</a:t>
            </a:r>
            <a:r>
              <a:rPr lang="en-US" sz="1200">
                <a:solidFill>
                  <a:srgbClr val="808080"/>
                </a:solidFill>
                <a:ea typeface="ＭＳ Ｐゴシック" charset="0"/>
              </a:rPr>
              <a:t> (2013)</a:t>
            </a:r>
          </a:p>
        </p:txBody>
      </p:sp>
      <p:sp>
        <p:nvSpPr>
          <p:cNvPr id="23563" name="Rectangle 13"/>
          <p:cNvSpPr>
            <a:spLocks/>
          </p:cNvSpPr>
          <p:nvPr/>
        </p:nvSpPr>
        <p:spPr bwMode="auto">
          <a:xfrm>
            <a:off x="7112000" y="5334000"/>
            <a:ext cx="4076700" cy="508000"/>
          </a:xfrm>
          <a:prstGeom prst="rect">
            <a:avLst/>
          </a:prstGeom>
          <a:solidFill>
            <a:schemeClr val="accent1"/>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a:r>
              <a:rPr lang="en-US" sz="1400" b="1" dirty="0">
                <a:solidFill>
                  <a:schemeClr val="tx1"/>
                </a:solidFill>
                <a:ea typeface="ＭＳ Ｐゴシック" charset="0"/>
              </a:rPr>
              <a:t>JJA Impact of Dust Forcing on Mean Meridional Circulation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7" name="Group 3"/>
          <p:cNvGrpSpPr>
            <a:grpSpLocks/>
          </p:cNvGrpSpPr>
          <p:nvPr/>
        </p:nvGrpSpPr>
        <p:grpSpPr bwMode="auto">
          <a:xfrm>
            <a:off x="101600" y="304800"/>
            <a:ext cx="12801600" cy="9144000"/>
            <a:chOff x="0" y="0"/>
            <a:chExt cx="8064" cy="5760"/>
          </a:xfrm>
        </p:grpSpPr>
        <p:sp>
          <p:nvSpPr>
            <p:cNvPr id="2" name="Rectangle 1"/>
            <p:cNvSpPr>
              <a:spLocks/>
            </p:cNvSpPr>
            <p:nvPr/>
          </p:nvSpPr>
          <p:spPr bwMode="auto">
            <a:xfrm>
              <a:off x="0" y="0"/>
              <a:ext cx="8064" cy="5760"/>
            </a:xfrm>
            <a:prstGeom prst="rect">
              <a:avLst/>
            </a:prstGeom>
            <a:gradFill rotWithShape="0">
              <a:gsLst>
                <a:gs pos="0">
                  <a:srgbClr val="66CCFF"/>
                </a:gs>
                <a:gs pos="100000">
                  <a:srgbClr val="0000FF"/>
                </a:gs>
              </a:gsLst>
              <a:lin ang="2700000" scaled="1"/>
            </a:gra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215900" cap="flat">
                  <a:solidFill>
                    <a:srgbClr val="0000FF"/>
                  </a:solidFill>
                  <a:miter lim="800000"/>
                  <a:headEnd type="none" w="med" len="med"/>
                  <a:tailEnd type="none" w="med" len="med"/>
                </a14:hiddenLine>
              </a:ext>
            </a:extLst>
          </p:spPr>
          <p:txBody>
            <a:bodyPr lIns="0" tIns="0" rIns="0" bIns="0"/>
            <a:lstStyle/>
            <a:p>
              <a:pPr>
                <a:defRPr/>
              </a:pPr>
              <a:endParaRPr lang="en-US"/>
            </a:p>
          </p:txBody>
        </p:sp>
        <p:sp>
          <p:nvSpPr>
            <p:cNvPr id="24593" name="Rectangle 2"/>
            <p:cNvSpPr>
              <a:spLocks/>
            </p:cNvSpPr>
            <p:nvPr/>
          </p:nvSpPr>
          <p:spPr bwMode="auto">
            <a:xfrm>
              <a:off x="144" y="144"/>
              <a:ext cx="7776" cy="5472"/>
            </a:xfrm>
            <a:prstGeom prst="rect">
              <a:avLst/>
            </a:prstGeom>
            <a:solidFill>
              <a:schemeClr val="accent1"/>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a:p>
          </p:txBody>
        </p:sp>
      </p:grpSp>
      <p:sp>
        <p:nvSpPr>
          <p:cNvPr id="24578" name="Rectangle 4"/>
          <p:cNvSpPr>
            <a:spLocks/>
          </p:cNvSpPr>
          <p:nvPr/>
        </p:nvSpPr>
        <p:spPr bwMode="auto">
          <a:xfrm>
            <a:off x="11010900" y="6108700"/>
            <a:ext cx="83026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200" b="1">
                <a:solidFill>
                  <a:schemeClr val="tx1"/>
                </a:solidFill>
                <a:ea typeface="ＭＳ Ｐゴシック" charset="0"/>
              </a:rPr>
              <a:t>GOCART</a:t>
            </a:r>
          </a:p>
        </p:txBody>
      </p:sp>
      <p:sp>
        <p:nvSpPr>
          <p:cNvPr id="24579" name="Line 5"/>
          <p:cNvSpPr>
            <a:spLocks noChangeShapeType="1"/>
          </p:cNvSpPr>
          <p:nvPr/>
        </p:nvSpPr>
        <p:spPr bwMode="auto">
          <a:xfrm>
            <a:off x="11010900" y="5903913"/>
            <a:ext cx="403225" cy="257175"/>
          </a:xfrm>
          <a:prstGeom prst="line">
            <a:avLst/>
          </a:prstGeom>
          <a:noFill/>
          <a:ln w="127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4580" name="Rectangle 6"/>
          <p:cNvSpPr>
            <a:spLocks/>
          </p:cNvSpPr>
          <p:nvPr/>
        </p:nvSpPr>
        <p:spPr bwMode="auto">
          <a:xfrm>
            <a:off x="7616825" y="2051050"/>
            <a:ext cx="1189038"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800" b="1">
                <a:solidFill>
                  <a:schemeClr val="tx1"/>
                </a:solidFill>
                <a:ea typeface="ＭＳ Ｐゴシック" charset="0"/>
              </a:rPr>
              <a:t>GOCART</a:t>
            </a:r>
          </a:p>
          <a:p>
            <a:r>
              <a:rPr lang="en-US" sz="1800" b="1">
                <a:solidFill>
                  <a:srgbClr val="FF0000"/>
                </a:solidFill>
                <a:ea typeface="ＭＳ Ｐゴシック" charset="0"/>
              </a:rPr>
              <a:t>CARMA</a:t>
            </a:r>
          </a:p>
        </p:txBody>
      </p:sp>
      <p:pic>
        <p:nvPicPr>
          <p:cNvPr id="24581"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3400" y="1512888"/>
            <a:ext cx="6858000" cy="737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4582" name="Picture 8"/>
          <p:cNvPicPr>
            <a:picLocks noChangeAspect="1" noChangeArrowheads="1"/>
          </p:cNvPicPr>
          <p:nvPr/>
        </p:nvPicPr>
        <p:blipFill>
          <a:blip r:embed="rId3">
            <a:extLst>
              <a:ext uri="{28A0092B-C50C-407E-A947-70E740481C1C}">
                <a14:useLocalDpi xmlns:a14="http://schemas.microsoft.com/office/drawing/2010/main" val="0"/>
              </a:ext>
            </a:extLst>
          </a:blip>
          <a:srcRect l="1735" t="8333" r="6248"/>
          <a:stretch>
            <a:fillRect/>
          </a:stretch>
        </p:blipFill>
        <p:spPr bwMode="auto">
          <a:xfrm>
            <a:off x="9105900" y="1905000"/>
            <a:ext cx="33655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458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3400" y="16764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4584" name="Picture 10"/>
          <p:cNvPicPr>
            <a:picLocks noChangeAspect="1" noChangeArrowheads="1"/>
          </p:cNvPicPr>
          <p:nvPr/>
        </p:nvPicPr>
        <p:blipFill>
          <a:blip r:embed="rId5">
            <a:extLst>
              <a:ext uri="{28A0092B-C50C-407E-A947-70E740481C1C}">
                <a14:useLocalDpi xmlns:a14="http://schemas.microsoft.com/office/drawing/2010/main" val="0"/>
              </a:ext>
            </a:extLst>
          </a:blip>
          <a:srcRect l="2777" t="110"/>
          <a:stretch>
            <a:fillRect/>
          </a:stretch>
        </p:blipFill>
        <p:spPr bwMode="auto">
          <a:xfrm>
            <a:off x="5613400" y="4764088"/>
            <a:ext cx="3556000"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4585" name="Picture 11"/>
          <p:cNvPicPr>
            <a:picLocks noChangeAspect="1" noChangeArrowheads="1"/>
          </p:cNvPicPr>
          <p:nvPr/>
        </p:nvPicPr>
        <p:blipFill>
          <a:blip r:embed="rId6">
            <a:extLst>
              <a:ext uri="{28A0092B-C50C-407E-A947-70E740481C1C}">
                <a14:useLocalDpi xmlns:a14="http://schemas.microsoft.com/office/drawing/2010/main" val="0"/>
              </a:ext>
            </a:extLst>
          </a:blip>
          <a:srcRect r="50000"/>
          <a:stretch>
            <a:fillRect/>
          </a:stretch>
        </p:blipFill>
        <p:spPr bwMode="auto">
          <a:xfrm>
            <a:off x="9266238" y="4833938"/>
            <a:ext cx="3054350" cy="3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4586" name="Rectangle 12"/>
          <p:cNvSpPr>
            <a:spLocks/>
          </p:cNvSpPr>
          <p:nvPr/>
        </p:nvSpPr>
        <p:spPr bwMode="auto">
          <a:xfrm>
            <a:off x="7107238" y="1606550"/>
            <a:ext cx="661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800" b="1">
                <a:solidFill>
                  <a:schemeClr val="tx1"/>
                </a:solidFill>
                <a:ea typeface="ＭＳ Ｐゴシック" charset="0"/>
              </a:rPr>
              <a:t>AOT</a:t>
            </a:r>
          </a:p>
        </p:txBody>
      </p:sp>
      <p:sp>
        <p:nvSpPr>
          <p:cNvPr id="24587" name="Rectangle 13"/>
          <p:cNvSpPr>
            <a:spLocks/>
          </p:cNvSpPr>
          <p:nvPr/>
        </p:nvSpPr>
        <p:spPr bwMode="auto">
          <a:xfrm>
            <a:off x="9575800" y="1612900"/>
            <a:ext cx="2589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800" b="1">
                <a:solidFill>
                  <a:schemeClr val="tx1"/>
                </a:solidFill>
                <a:ea typeface="ＭＳ Ｐゴシック" charset="0"/>
              </a:rPr>
              <a:t>Angstrom Parameter</a:t>
            </a:r>
          </a:p>
        </p:txBody>
      </p:sp>
      <p:sp>
        <p:nvSpPr>
          <p:cNvPr id="24588" name="Rectangle 14"/>
          <p:cNvSpPr>
            <a:spLocks/>
          </p:cNvSpPr>
          <p:nvPr/>
        </p:nvSpPr>
        <p:spPr bwMode="auto">
          <a:xfrm>
            <a:off x="6007100" y="7670800"/>
            <a:ext cx="32639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r>
              <a:rPr lang="en-US" sz="1800">
                <a:solidFill>
                  <a:schemeClr val="tx1"/>
                </a:solidFill>
                <a:ea typeface="ＭＳ Ｐゴシック" charset="0"/>
              </a:rPr>
              <a:t>Sectional aerosol scheme permits study of particle formation and evolution of size distribution.</a:t>
            </a:r>
          </a:p>
        </p:txBody>
      </p:sp>
      <p:sp>
        <p:nvSpPr>
          <p:cNvPr id="24589" name="Rectangle 15"/>
          <p:cNvSpPr>
            <a:spLocks/>
          </p:cNvSpPr>
          <p:nvPr/>
        </p:nvSpPr>
        <p:spPr bwMode="auto">
          <a:xfrm>
            <a:off x="482600" y="596900"/>
            <a:ext cx="122174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r>
              <a:rPr lang="en-US" sz="3600" b="1">
                <a:solidFill>
                  <a:schemeClr val="tx1"/>
                </a:solidFill>
                <a:ea typeface="ＭＳ Ｐゴシック" charset="0"/>
              </a:rPr>
              <a:t>Simulation of Stratospheric Aerosols</a:t>
            </a:r>
          </a:p>
        </p:txBody>
      </p:sp>
      <p:sp>
        <p:nvSpPr>
          <p:cNvPr id="24590" name="Rectangle 16"/>
          <p:cNvSpPr>
            <a:spLocks/>
          </p:cNvSpPr>
          <p:nvPr/>
        </p:nvSpPr>
        <p:spPr bwMode="auto">
          <a:xfrm>
            <a:off x="484188" y="1416050"/>
            <a:ext cx="51308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28600" indent="-228600" algn="l">
              <a:spcBef>
                <a:spcPts val="600"/>
              </a:spcBef>
              <a:buSzPct val="125000"/>
              <a:buFont typeface="Gill Sans" charset="0"/>
              <a:buChar char="•"/>
            </a:pPr>
            <a:r>
              <a:rPr lang="en-US" sz="2800">
                <a:solidFill>
                  <a:schemeClr val="tx1"/>
                </a:solidFill>
                <a:ea typeface="ＭＳ Ｐゴシック" charset="0"/>
              </a:rPr>
              <a:t>Modification of GOCART mechanism to treat a separate stratospheric sulfate with its own optical properties</a:t>
            </a:r>
          </a:p>
          <a:p>
            <a:pPr marL="228600" indent="-228600" algn="l">
              <a:spcBef>
                <a:spcPts val="600"/>
              </a:spcBef>
              <a:buSzPct val="125000"/>
              <a:buFont typeface="Gill Sans" charset="0"/>
              <a:buChar char="•"/>
            </a:pPr>
            <a:r>
              <a:rPr lang="en-US" sz="2800">
                <a:solidFill>
                  <a:schemeClr val="tx1"/>
                </a:solidFill>
                <a:ea typeface="ＭＳ Ｐゴシック" charset="0"/>
              </a:rPr>
              <a:t>Coupling of stratospheric sulfate tracer with stratospheric chemistry module to investigate ozone impacts</a:t>
            </a:r>
          </a:p>
          <a:p>
            <a:pPr marL="228600" indent="-228600" algn="l">
              <a:spcBef>
                <a:spcPts val="600"/>
              </a:spcBef>
              <a:buSzPct val="125000"/>
              <a:buFont typeface="Gill Sans" charset="0"/>
              <a:buChar char="•"/>
            </a:pPr>
            <a:r>
              <a:rPr lang="en-US" sz="2800">
                <a:solidFill>
                  <a:schemeClr val="tx1"/>
                </a:solidFill>
                <a:ea typeface="ＭＳ Ｐゴシック" charset="0"/>
              </a:rPr>
              <a:t>Additionally, development of a new sectional aerosol microphysical module (CARMA) that explicitly resolves evolution of aerosol particle size distribution</a:t>
            </a:r>
          </a:p>
          <a:p>
            <a:pPr marL="228600" indent="-228600" algn="l">
              <a:spcBef>
                <a:spcPts val="600"/>
              </a:spcBef>
              <a:buSzPct val="125000"/>
              <a:buFont typeface="Gill Sans" charset="0"/>
              <a:buChar char="•"/>
            </a:pPr>
            <a:r>
              <a:rPr lang="en-US" sz="2800">
                <a:solidFill>
                  <a:schemeClr val="tx1"/>
                </a:solidFill>
                <a:ea typeface="ＭＳ Ｐゴシック" charset="0"/>
              </a:rPr>
              <a:t>Application to studies of 1991 Mt. Pinatubo eruption</a:t>
            </a:r>
          </a:p>
        </p:txBody>
      </p:sp>
      <p:sp>
        <p:nvSpPr>
          <p:cNvPr id="24591" name="Rectangle 17"/>
          <p:cNvSpPr>
            <a:spLocks/>
          </p:cNvSpPr>
          <p:nvPr/>
        </p:nvSpPr>
        <p:spPr bwMode="auto">
          <a:xfrm>
            <a:off x="482600" y="8534400"/>
            <a:ext cx="5130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r>
              <a:rPr lang="en-US" sz="1000" dirty="0">
                <a:solidFill>
                  <a:srgbClr val="808080"/>
                </a:solidFill>
                <a:ea typeface="ＭＳ Ｐゴシック" charset="0"/>
              </a:rPr>
              <a:t>Aquila et al., Dispersion of the Volcanic Sulfate Cloud from a Mount Pinatubo-like Eruption, </a:t>
            </a:r>
            <a:r>
              <a:rPr lang="en-US" sz="1000" i="1" dirty="0">
                <a:solidFill>
                  <a:srgbClr val="808080"/>
                </a:solidFill>
                <a:ea typeface="ＭＳ Ｐゴシック" charset="0"/>
              </a:rPr>
              <a:t>J. </a:t>
            </a:r>
            <a:r>
              <a:rPr lang="en-US" sz="1000" i="1" dirty="0" err="1">
                <a:solidFill>
                  <a:srgbClr val="808080"/>
                </a:solidFill>
                <a:ea typeface="ＭＳ Ｐゴシック" charset="0"/>
              </a:rPr>
              <a:t>Geophys</a:t>
            </a:r>
            <a:r>
              <a:rPr lang="en-US" sz="1000" i="1" dirty="0">
                <a:solidFill>
                  <a:srgbClr val="808080"/>
                </a:solidFill>
                <a:ea typeface="ＭＳ Ｐゴシック" charset="0"/>
              </a:rPr>
              <a:t>. Res., </a:t>
            </a:r>
            <a:r>
              <a:rPr lang="en-US" sz="1000" dirty="0">
                <a:solidFill>
                  <a:srgbClr val="808080"/>
                </a:solidFill>
                <a:ea typeface="ＭＳ Ｐゴシック" charset="0"/>
              </a:rPr>
              <a:t>117, D06216, doi:10.1029/2011JD016968 (2012)</a:t>
            </a:r>
          </a:p>
          <a:p>
            <a:pPr algn="l"/>
            <a:r>
              <a:rPr lang="en-US" sz="1000" dirty="0">
                <a:solidFill>
                  <a:srgbClr val="808080"/>
                </a:solidFill>
                <a:ea typeface="ＭＳ Ｐゴシック" charset="0"/>
              </a:rPr>
              <a:t>Aquila et al., The Response of Ozone and Nitrogen Dioxide to the Eruption of Mt. Pinatubo at Southern and Northern Midlatitudes, </a:t>
            </a:r>
            <a:r>
              <a:rPr lang="en-US" sz="1000" i="1" dirty="0">
                <a:solidFill>
                  <a:srgbClr val="808080"/>
                </a:solidFill>
                <a:ea typeface="ＭＳ Ｐゴシック" charset="0"/>
              </a:rPr>
              <a:t>J. Atm. Sci.</a:t>
            </a:r>
            <a:r>
              <a:rPr lang="en-US" sz="1000" dirty="0">
                <a:solidFill>
                  <a:srgbClr val="808080"/>
                </a:solidFill>
                <a:ea typeface="ＭＳ Ｐゴシック" charset="0"/>
              </a:rPr>
              <a:t>, 70 DOI: 10.1175/JAS-D-12-0143.1 (2013)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1" name="Group 3"/>
          <p:cNvGrpSpPr>
            <a:grpSpLocks/>
          </p:cNvGrpSpPr>
          <p:nvPr/>
        </p:nvGrpSpPr>
        <p:grpSpPr bwMode="auto">
          <a:xfrm>
            <a:off x="101600" y="304800"/>
            <a:ext cx="12801600" cy="9144000"/>
            <a:chOff x="0" y="0"/>
            <a:chExt cx="8064" cy="5760"/>
          </a:xfrm>
        </p:grpSpPr>
        <p:sp>
          <p:nvSpPr>
            <p:cNvPr id="2" name="Rectangle 1"/>
            <p:cNvSpPr>
              <a:spLocks/>
            </p:cNvSpPr>
            <p:nvPr/>
          </p:nvSpPr>
          <p:spPr bwMode="auto">
            <a:xfrm>
              <a:off x="0" y="0"/>
              <a:ext cx="8064" cy="5760"/>
            </a:xfrm>
            <a:prstGeom prst="rect">
              <a:avLst/>
            </a:prstGeom>
            <a:gradFill rotWithShape="0">
              <a:gsLst>
                <a:gs pos="0">
                  <a:srgbClr val="66CCFF"/>
                </a:gs>
                <a:gs pos="100000">
                  <a:srgbClr val="0000FF"/>
                </a:gs>
              </a:gsLst>
              <a:lin ang="2700000" scaled="1"/>
            </a:gra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215900" cap="flat">
                  <a:solidFill>
                    <a:srgbClr val="0000FF"/>
                  </a:solidFill>
                  <a:miter lim="800000"/>
                  <a:headEnd type="none" w="med" len="med"/>
                  <a:tailEnd type="none" w="med" len="med"/>
                </a14:hiddenLine>
              </a:ext>
            </a:extLst>
          </p:spPr>
          <p:txBody>
            <a:bodyPr lIns="0" tIns="0" rIns="0" bIns="0"/>
            <a:lstStyle/>
            <a:p>
              <a:pPr>
                <a:defRPr/>
              </a:pPr>
              <a:endParaRPr lang="en-US"/>
            </a:p>
          </p:txBody>
        </p:sp>
        <p:sp>
          <p:nvSpPr>
            <p:cNvPr id="25613" name="Rectangle 2"/>
            <p:cNvSpPr>
              <a:spLocks/>
            </p:cNvSpPr>
            <p:nvPr/>
          </p:nvSpPr>
          <p:spPr bwMode="auto">
            <a:xfrm>
              <a:off x="144" y="144"/>
              <a:ext cx="7776" cy="5472"/>
            </a:xfrm>
            <a:prstGeom prst="rect">
              <a:avLst/>
            </a:prstGeom>
            <a:solidFill>
              <a:schemeClr val="accent1"/>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a:p>
          </p:txBody>
        </p:sp>
      </p:grpSp>
      <p:sp>
        <p:nvSpPr>
          <p:cNvPr id="25602" name="Rectangle 4"/>
          <p:cNvSpPr>
            <a:spLocks/>
          </p:cNvSpPr>
          <p:nvPr/>
        </p:nvSpPr>
        <p:spPr bwMode="auto">
          <a:xfrm>
            <a:off x="482600" y="596900"/>
            <a:ext cx="122174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r>
              <a:rPr lang="en-US" sz="3600" b="1" dirty="0" smtClean="0">
                <a:solidFill>
                  <a:schemeClr val="tx1"/>
                </a:solidFill>
                <a:ea typeface="ＭＳ Ｐゴシック" charset="0"/>
              </a:rPr>
              <a:t>Aerosol-Chemistry-Climate Interaction</a:t>
            </a:r>
            <a:endParaRPr lang="en-US" sz="3600" b="1" dirty="0">
              <a:solidFill>
                <a:schemeClr val="tx1"/>
              </a:solidFill>
              <a:ea typeface="ＭＳ Ｐゴシック" charset="0"/>
            </a:endParaRPr>
          </a:p>
        </p:txBody>
      </p:sp>
      <p:sp>
        <p:nvSpPr>
          <p:cNvPr id="25603" name="Rectangle 5"/>
          <p:cNvSpPr>
            <a:spLocks/>
          </p:cNvSpPr>
          <p:nvPr/>
        </p:nvSpPr>
        <p:spPr bwMode="auto">
          <a:xfrm>
            <a:off x="484188" y="1200150"/>
            <a:ext cx="11734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28600" indent="-228600" algn="l">
              <a:spcBef>
                <a:spcPts val="600"/>
              </a:spcBef>
              <a:buSzPct val="125000"/>
              <a:buFont typeface="Gill Sans" charset="0"/>
              <a:buChar char="•"/>
            </a:pPr>
            <a:r>
              <a:rPr lang="en-US" sz="2800">
                <a:solidFill>
                  <a:schemeClr val="tx1"/>
                </a:solidFill>
                <a:ea typeface="ＭＳ Ｐゴシック" charset="0"/>
              </a:rPr>
              <a:t>GEOSCCM with coupled aerosol (GOCART) and stratospheric chemistry.</a:t>
            </a:r>
          </a:p>
        </p:txBody>
      </p:sp>
      <p:sp>
        <p:nvSpPr>
          <p:cNvPr id="25606" name="Rectangle 8"/>
          <p:cNvSpPr>
            <a:spLocks/>
          </p:cNvSpPr>
          <p:nvPr/>
        </p:nvSpPr>
        <p:spPr bwMode="auto">
          <a:xfrm>
            <a:off x="520700" y="1981200"/>
            <a:ext cx="601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228600" indent="-228600" algn="l">
              <a:spcBef>
                <a:spcPts val="600"/>
              </a:spcBef>
              <a:buSzPct val="125000"/>
              <a:buFont typeface="Gill Sans" charset="0"/>
              <a:buChar char="•"/>
            </a:pPr>
            <a:r>
              <a:rPr lang="en-US" sz="2800">
                <a:solidFill>
                  <a:schemeClr val="tx1"/>
                </a:solidFill>
                <a:ea typeface="ＭＳ Ｐゴシック" charset="0"/>
              </a:rPr>
              <a:t>Pinatubo: 20 Tg SO</a:t>
            </a:r>
            <a:r>
              <a:rPr lang="en-US" sz="2800" baseline="-6000">
                <a:solidFill>
                  <a:schemeClr val="tx1"/>
                </a:solidFill>
                <a:ea typeface="ＭＳ Ｐゴシック" charset="0"/>
              </a:rPr>
              <a:t>2</a:t>
            </a:r>
            <a:r>
              <a:rPr lang="en-US" sz="2800">
                <a:solidFill>
                  <a:schemeClr val="tx1"/>
                </a:solidFill>
                <a:ea typeface="ＭＳ Ｐゴシック" charset="0"/>
              </a:rPr>
              <a:t> injection between 15 km and 18 km on 15 June 1991</a:t>
            </a:r>
          </a:p>
        </p:txBody>
      </p:sp>
      <p:sp>
        <p:nvSpPr>
          <p:cNvPr id="25607" name="Rectangle 9"/>
          <p:cNvSpPr>
            <a:spLocks/>
          </p:cNvSpPr>
          <p:nvPr/>
        </p:nvSpPr>
        <p:spPr bwMode="auto">
          <a:xfrm>
            <a:off x="6540500" y="2006600"/>
            <a:ext cx="601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228600" indent="-228600" algn="l">
              <a:spcBef>
                <a:spcPts val="600"/>
              </a:spcBef>
              <a:buSzPct val="125000"/>
              <a:buFont typeface="Gill Sans" charset="0"/>
              <a:buChar char="•"/>
            </a:pPr>
            <a:r>
              <a:rPr lang="en-US" sz="2800">
                <a:solidFill>
                  <a:schemeClr val="tx1"/>
                </a:solidFill>
                <a:ea typeface="ＭＳ Ｐゴシック" charset="0"/>
              </a:rPr>
              <a:t>Geoengineering: 5 Tg/year SO</a:t>
            </a:r>
            <a:r>
              <a:rPr lang="en-US" sz="2800" baseline="-6000">
                <a:solidFill>
                  <a:schemeClr val="tx1"/>
                </a:solidFill>
                <a:ea typeface="ＭＳ Ｐゴシック" charset="0"/>
              </a:rPr>
              <a:t>2</a:t>
            </a:r>
            <a:r>
              <a:rPr lang="en-US" sz="2800">
                <a:solidFill>
                  <a:schemeClr val="tx1"/>
                </a:solidFill>
                <a:ea typeface="ＭＳ Ｐゴシック" charset="0"/>
              </a:rPr>
              <a:t> between 16 km and 25 km for 50 years</a:t>
            </a:r>
          </a:p>
        </p:txBody>
      </p:sp>
      <p:pic>
        <p:nvPicPr>
          <p:cNvPr id="3" name="Picture 2"/>
          <p:cNvPicPr>
            <a:picLocks noChangeAspect="1"/>
          </p:cNvPicPr>
          <p:nvPr/>
        </p:nvPicPr>
        <p:blipFill rotWithShape="1">
          <a:blip r:embed="rId2"/>
          <a:srcRect b="15296"/>
          <a:stretch/>
        </p:blipFill>
        <p:spPr>
          <a:xfrm>
            <a:off x="635000" y="3048000"/>
            <a:ext cx="4928940" cy="5402941"/>
          </a:xfrm>
          <a:prstGeom prst="rect">
            <a:avLst/>
          </a:prstGeom>
        </p:spPr>
      </p:pic>
      <p:sp>
        <p:nvSpPr>
          <p:cNvPr id="17" name="Rectangle 17"/>
          <p:cNvSpPr>
            <a:spLocks/>
          </p:cNvSpPr>
          <p:nvPr/>
        </p:nvSpPr>
        <p:spPr bwMode="auto">
          <a:xfrm>
            <a:off x="533400" y="8712200"/>
            <a:ext cx="5130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r>
              <a:rPr lang="en-US" sz="1000" dirty="0" smtClean="0">
                <a:solidFill>
                  <a:srgbClr val="808080"/>
                </a:solidFill>
                <a:ea typeface="ＭＳ Ｐゴシック" charset="0"/>
              </a:rPr>
              <a:t>Aquila </a:t>
            </a:r>
            <a:r>
              <a:rPr lang="en-US" sz="1000" dirty="0">
                <a:solidFill>
                  <a:srgbClr val="808080"/>
                </a:solidFill>
                <a:ea typeface="ＭＳ Ｐゴシック" charset="0"/>
              </a:rPr>
              <a:t>et al., The Response of Ozone and Nitrogen Dioxide to the Eruption of Mt. Pinatubo at Southern and Northern Midlatitudes, </a:t>
            </a:r>
            <a:r>
              <a:rPr lang="en-US" sz="1000" i="1" dirty="0">
                <a:solidFill>
                  <a:srgbClr val="808080"/>
                </a:solidFill>
                <a:ea typeface="ＭＳ Ｐゴシック" charset="0"/>
              </a:rPr>
              <a:t>J. Atm. Sci.</a:t>
            </a:r>
            <a:r>
              <a:rPr lang="en-US" sz="1000" dirty="0">
                <a:solidFill>
                  <a:srgbClr val="808080"/>
                </a:solidFill>
                <a:ea typeface="ＭＳ Ｐゴシック" charset="0"/>
              </a:rPr>
              <a:t>, 70 DOI: 10.1175/JAS-D-12-0143.1 (2013)</a:t>
            </a:r>
          </a:p>
        </p:txBody>
      </p:sp>
      <p:pic>
        <p:nvPicPr>
          <p:cNvPr id="5" name="Picture 4"/>
          <p:cNvPicPr>
            <a:picLocks noChangeAspect="1"/>
          </p:cNvPicPr>
          <p:nvPr/>
        </p:nvPicPr>
        <p:blipFill rotWithShape="1">
          <a:blip r:embed="rId3"/>
          <a:srcRect b="17755"/>
          <a:stretch/>
        </p:blipFill>
        <p:spPr>
          <a:xfrm>
            <a:off x="6654800" y="2819363"/>
            <a:ext cx="5486400" cy="5839434"/>
          </a:xfrm>
          <a:prstGeom prst="rect">
            <a:avLst/>
          </a:prstGeom>
        </p:spPr>
      </p:pic>
      <p:sp>
        <p:nvSpPr>
          <p:cNvPr id="19" name="Rectangle 17"/>
          <p:cNvSpPr>
            <a:spLocks/>
          </p:cNvSpPr>
          <p:nvPr/>
        </p:nvSpPr>
        <p:spPr bwMode="auto">
          <a:xfrm>
            <a:off x="7188200" y="8686800"/>
            <a:ext cx="5130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r>
              <a:rPr lang="en-US" sz="1000" dirty="0" err="1">
                <a:solidFill>
                  <a:srgbClr val="808080"/>
                </a:solidFill>
                <a:latin typeface="GillSans"/>
              </a:rPr>
              <a:t>Pitari</a:t>
            </a:r>
            <a:r>
              <a:rPr lang="en-US" sz="1000" dirty="0">
                <a:solidFill>
                  <a:srgbClr val="808080"/>
                </a:solidFill>
                <a:latin typeface="GillSans"/>
              </a:rPr>
              <a:t> et al., Stratospheric Ozone Response in Experiments G3 and G4 of the Geoengineering Model Intercomparison Project (</a:t>
            </a:r>
            <a:r>
              <a:rPr lang="en-US" sz="1000" dirty="0" err="1">
                <a:solidFill>
                  <a:srgbClr val="808080"/>
                </a:solidFill>
                <a:latin typeface="GillSans"/>
              </a:rPr>
              <a:t>GeoMIP</a:t>
            </a:r>
            <a:r>
              <a:rPr lang="en-US" sz="1000" dirty="0">
                <a:solidFill>
                  <a:srgbClr val="808080"/>
                </a:solidFill>
                <a:latin typeface="GillSans"/>
              </a:rPr>
              <a:t>), in preparation for J. </a:t>
            </a:r>
            <a:r>
              <a:rPr lang="en-US" sz="1000" dirty="0" err="1">
                <a:solidFill>
                  <a:srgbClr val="808080"/>
                </a:solidFill>
                <a:latin typeface="GillSans"/>
              </a:rPr>
              <a:t>Geophys</a:t>
            </a:r>
            <a:r>
              <a:rPr lang="en-US" sz="1000" dirty="0">
                <a:solidFill>
                  <a:srgbClr val="808080"/>
                </a:solidFill>
                <a:latin typeface="GillSans"/>
              </a:rPr>
              <a:t>. Res. (2013)</a:t>
            </a:r>
            <a:endParaRPr lang="en-US" sz="1000" dirty="0">
              <a:solidFill>
                <a:srgbClr val="808080"/>
              </a:solidFill>
              <a:ea typeface="ＭＳ Ｐゴシック" charset="0"/>
            </a:endParaRPr>
          </a:p>
        </p:txBody>
      </p:sp>
      <p:sp>
        <p:nvSpPr>
          <p:cNvPr id="6" name="Rectangle 5"/>
          <p:cNvSpPr/>
          <p:nvPr/>
        </p:nvSpPr>
        <p:spPr>
          <a:xfrm>
            <a:off x="2463800" y="2971800"/>
            <a:ext cx="1749197" cy="307777"/>
          </a:xfrm>
          <a:prstGeom prst="rect">
            <a:avLst/>
          </a:prstGeom>
        </p:spPr>
        <p:txBody>
          <a:bodyPr wrap="none">
            <a:spAutoFit/>
          </a:bodyPr>
          <a:lstStyle/>
          <a:p>
            <a:r>
              <a:rPr lang="en-US" sz="1400" b="1" dirty="0"/>
              <a:t>Zonal mean AOT</a:t>
            </a:r>
          </a:p>
        </p:txBody>
      </p:sp>
      <p:sp>
        <p:nvSpPr>
          <p:cNvPr id="21" name="Rectangle 20"/>
          <p:cNvSpPr/>
          <p:nvPr/>
        </p:nvSpPr>
        <p:spPr>
          <a:xfrm>
            <a:off x="1687952" y="5943600"/>
            <a:ext cx="3300904" cy="307777"/>
          </a:xfrm>
          <a:prstGeom prst="rect">
            <a:avLst/>
          </a:prstGeom>
        </p:spPr>
        <p:txBody>
          <a:bodyPr wrap="none">
            <a:spAutoFit/>
          </a:bodyPr>
          <a:lstStyle/>
          <a:p>
            <a:r>
              <a:rPr lang="en-US" sz="1400" b="1" dirty="0" smtClean="0"/>
              <a:t>Global Stratospheric Column </a:t>
            </a:r>
            <a:r>
              <a:rPr lang="en-US" sz="1400" b="1" dirty="0" err="1" smtClean="0"/>
              <a:t>NOx</a:t>
            </a:r>
            <a:endParaRPr lang="en-US" sz="1400" b="1" dirty="0"/>
          </a:p>
        </p:txBody>
      </p:sp>
      <p:sp>
        <p:nvSpPr>
          <p:cNvPr id="22" name="Rectangle 21"/>
          <p:cNvSpPr/>
          <p:nvPr/>
        </p:nvSpPr>
        <p:spPr>
          <a:xfrm>
            <a:off x="8741542" y="5791200"/>
            <a:ext cx="1842922" cy="307777"/>
          </a:xfrm>
          <a:prstGeom prst="rect">
            <a:avLst/>
          </a:prstGeom>
        </p:spPr>
        <p:txBody>
          <a:bodyPr wrap="none">
            <a:spAutoFit/>
          </a:bodyPr>
          <a:lstStyle/>
          <a:p>
            <a:r>
              <a:rPr lang="en-US" sz="1400" b="1" dirty="0" smtClean="0"/>
              <a:t>Global Column O3</a:t>
            </a:r>
            <a:endParaRPr lang="en-US" sz="1400" b="1" dirty="0"/>
          </a:p>
        </p:txBody>
      </p:sp>
      <p:sp>
        <p:nvSpPr>
          <p:cNvPr id="23" name="Rectangle 22"/>
          <p:cNvSpPr/>
          <p:nvPr/>
        </p:nvSpPr>
        <p:spPr>
          <a:xfrm>
            <a:off x="8712200" y="2971800"/>
            <a:ext cx="1749197" cy="307777"/>
          </a:xfrm>
          <a:prstGeom prst="rect">
            <a:avLst/>
          </a:prstGeom>
        </p:spPr>
        <p:txBody>
          <a:bodyPr wrap="none">
            <a:spAutoFit/>
          </a:bodyPr>
          <a:lstStyle/>
          <a:p>
            <a:r>
              <a:rPr lang="en-US" sz="1400" b="1" dirty="0"/>
              <a:t>Zonal mean AOT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1" name="Group 3"/>
          <p:cNvGrpSpPr>
            <a:grpSpLocks/>
          </p:cNvGrpSpPr>
          <p:nvPr/>
        </p:nvGrpSpPr>
        <p:grpSpPr bwMode="auto">
          <a:xfrm>
            <a:off x="101600" y="304800"/>
            <a:ext cx="12801600" cy="9144000"/>
            <a:chOff x="0" y="0"/>
            <a:chExt cx="8064" cy="5760"/>
          </a:xfrm>
        </p:grpSpPr>
        <p:sp>
          <p:nvSpPr>
            <p:cNvPr id="2" name="Rectangle 1"/>
            <p:cNvSpPr>
              <a:spLocks/>
            </p:cNvSpPr>
            <p:nvPr/>
          </p:nvSpPr>
          <p:spPr bwMode="auto">
            <a:xfrm>
              <a:off x="0" y="0"/>
              <a:ext cx="8064" cy="5760"/>
            </a:xfrm>
            <a:prstGeom prst="rect">
              <a:avLst/>
            </a:prstGeom>
            <a:gradFill rotWithShape="0">
              <a:gsLst>
                <a:gs pos="0">
                  <a:srgbClr val="66CCFF"/>
                </a:gs>
                <a:gs pos="100000">
                  <a:srgbClr val="0000FF"/>
                </a:gs>
              </a:gsLst>
              <a:lin ang="2700000" scaled="1"/>
            </a:gra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215900" cap="flat">
                  <a:solidFill>
                    <a:srgbClr val="0000FF"/>
                  </a:solidFill>
                  <a:miter lim="800000"/>
                  <a:headEnd type="none" w="med" len="med"/>
                  <a:tailEnd type="none" w="med" len="med"/>
                </a14:hiddenLine>
              </a:ext>
            </a:extLst>
          </p:spPr>
          <p:txBody>
            <a:bodyPr lIns="0" tIns="0" rIns="0" bIns="0"/>
            <a:lstStyle/>
            <a:p>
              <a:pPr>
                <a:defRPr/>
              </a:pPr>
              <a:endParaRPr lang="en-US"/>
            </a:p>
          </p:txBody>
        </p:sp>
        <p:sp>
          <p:nvSpPr>
            <p:cNvPr id="3" name="Rectangle 2"/>
            <p:cNvSpPr>
              <a:spLocks/>
            </p:cNvSpPr>
            <p:nvPr/>
          </p:nvSpPr>
          <p:spPr bwMode="auto">
            <a:xfrm>
              <a:off x="144" y="144"/>
              <a:ext cx="7776" cy="5472"/>
            </a:xfrm>
            <a:prstGeom prst="rect">
              <a:avLst/>
            </a:prstGeom>
            <a:solidFill>
              <a:schemeClr val="accent1"/>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a:p>
          </p:txBody>
        </p:sp>
      </p:grpSp>
      <p:sp>
        <p:nvSpPr>
          <p:cNvPr id="9" name="Rectangle 12"/>
          <p:cNvSpPr>
            <a:spLocks/>
          </p:cNvSpPr>
          <p:nvPr/>
        </p:nvSpPr>
        <p:spPr bwMode="auto">
          <a:xfrm>
            <a:off x="1016000" y="990600"/>
            <a:ext cx="10831512" cy="721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28600" indent="-228600" algn="l">
              <a:lnSpc>
                <a:spcPct val="200000"/>
              </a:lnSpc>
              <a:spcBef>
                <a:spcPts val="1200"/>
              </a:spcBef>
              <a:spcAft>
                <a:spcPts val="2400"/>
              </a:spcAft>
              <a:buSzPct val="125000"/>
              <a:buFont typeface="Gill Sans" charset="0"/>
              <a:buChar char="•"/>
            </a:pPr>
            <a:r>
              <a:rPr lang="en-US" sz="4800" dirty="0" smtClean="0">
                <a:solidFill>
                  <a:schemeClr val="bg1">
                    <a:lumMod val="85000"/>
                  </a:schemeClr>
                </a:solidFill>
                <a:ea typeface="ＭＳ Ｐゴシック" charset="0"/>
              </a:rPr>
              <a:t>Forecasting Support and Event Simulation</a:t>
            </a:r>
          </a:p>
          <a:p>
            <a:pPr marL="228600" indent="-228600" algn="l">
              <a:lnSpc>
                <a:spcPct val="200000"/>
              </a:lnSpc>
              <a:spcBef>
                <a:spcPts val="1200"/>
              </a:spcBef>
              <a:spcAft>
                <a:spcPts val="2400"/>
              </a:spcAft>
              <a:buSzPct val="125000"/>
              <a:buFont typeface="Gill Sans" charset="0"/>
              <a:buChar char="•"/>
            </a:pPr>
            <a:r>
              <a:rPr lang="en-US" sz="4800" dirty="0" smtClean="0">
                <a:solidFill>
                  <a:schemeClr val="bg1">
                    <a:lumMod val="85000"/>
                  </a:schemeClr>
                </a:solidFill>
                <a:ea typeface="ＭＳ Ｐゴシック" charset="0"/>
              </a:rPr>
              <a:t>Observation Simulation</a:t>
            </a:r>
          </a:p>
          <a:p>
            <a:pPr marL="228600" indent="-228600" algn="l">
              <a:lnSpc>
                <a:spcPct val="200000"/>
              </a:lnSpc>
              <a:spcBef>
                <a:spcPts val="1200"/>
              </a:spcBef>
              <a:spcAft>
                <a:spcPts val="2400"/>
              </a:spcAft>
              <a:buSzPct val="125000"/>
              <a:buFont typeface="Gill Sans" charset="0"/>
              <a:buChar char="•"/>
            </a:pPr>
            <a:r>
              <a:rPr lang="en-US" sz="4800" dirty="0" smtClean="0">
                <a:solidFill>
                  <a:schemeClr val="bg1">
                    <a:lumMod val="85000"/>
                  </a:schemeClr>
                </a:solidFill>
                <a:ea typeface="ＭＳ Ｐゴシック" charset="0"/>
              </a:rPr>
              <a:t>Aerosols-Chemistry-Climate</a:t>
            </a:r>
          </a:p>
          <a:p>
            <a:pPr marL="228600" indent="-228600" algn="l">
              <a:lnSpc>
                <a:spcPct val="200000"/>
              </a:lnSpc>
              <a:spcBef>
                <a:spcPts val="1200"/>
              </a:spcBef>
              <a:spcAft>
                <a:spcPts val="2400"/>
              </a:spcAft>
              <a:buSzPct val="125000"/>
              <a:buFont typeface="Gill Sans" charset="0"/>
              <a:buChar char="•"/>
            </a:pPr>
            <a:r>
              <a:rPr lang="en-US" sz="4800" dirty="0" smtClean="0">
                <a:solidFill>
                  <a:srgbClr val="800000"/>
                </a:solidFill>
                <a:ea typeface="ＭＳ Ｐゴシック" charset="0"/>
              </a:rPr>
              <a:t>Future Applications</a:t>
            </a:r>
            <a:endParaRPr lang="en-US" sz="4800" dirty="0">
              <a:solidFill>
                <a:srgbClr val="800000"/>
              </a:solidFill>
              <a:ea typeface="ＭＳ Ｐゴシック" charset="0"/>
            </a:endParaRPr>
          </a:p>
        </p:txBody>
      </p:sp>
    </p:spTree>
    <p:extLst>
      <p:ext uri="{BB962C8B-B14F-4D97-AF65-F5344CB8AC3E}">
        <p14:creationId xmlns:p14="http://schemas.microsoft.com/office/powerpoint/2010/main" val="25570400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5" name="Group 3"/>
          <p:cNvGrpSpPr>
            <a:grpSpLocks/>
          </p:cNvGrpSpPr>
          <p:nvPr/>
        </p:nvGrpSpPr>
        <p:grpSpPr bwMode="auto">
          <a:xfrm>
            <a:off x="101600" y="304800"/>
            <a:ext cx="12801600" cy="9144000"/>
            <a:chOff x="0" y="0"/>
            <a:chExt cx="8064" cy="5760"/>
          </a:xfrm>
        </p:grpSpPr>
        <p:sp>
          <p:nvSpPr>
            <p:cNvPr id="2" name="Rectangle 1"/>
            <p:cNvSpPr>
              <a:spLocks/>
            </p:cNvSpPr>
            <p:nvPr/>
          </p:nvSpPr>
          <p:spPr bwMode="auto">
            <a:xfrm>
              <a:off x="0" y="0"/>
              <a:ext cx="8064" cy="5760"/>
            </a:xfrm>
            <a:prstGeom prst="rect">
              <a:avLst/>
            </a:prstGeom>
            <a:gradFill rotWithShape="0">
              <a:gsLst>
                <a:gs pos="0">
                  <a:srgbClr val="66CCFF"/>
                </a:gs>
                <a:gs pos="100000">
                  <a:srgbClr val="0000FF"/>
                </a:gs>
              </a:gsLst>
              <a:lin ang="2700000" scaled="1"/>
            </a:gra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215900" cap="flat">
                  <a:solidFill>
                    <a:srgbClr val="0000FF"/>
                  </a:solidFill>
                  <a:miter lim="800000"/>
                  <a:headEnd type="none" w="med" len="med"/>
                  <a:tailEnd type="none" w="med" len="med"/>
                </a14:hiddenLine>
              </a:ext>
            </a:extLst>
          </p:spPr>
          <p:txBody>
            <a:bodyPr lIns="0" tIns="0" rIns="0" bIns="0"/>
            <a:lstStyle/>
            <a:p>
              <a:pPr>
                <a:defRPr/>
              </a:pPr>
              <a:endParaRPr lang="en-US"/>
            </a:p>
          </p:txBody>
        </p:sp>
        <p:sp>
          <p:nvSpPr>
            <p:cNvPr id="26632" name="Rectangle 2"/>
            <p:cNvSpPr>
              <a:spLocks/>
            </p:cNvSpPr>
            <p:nvPr/>
          </p:nvSpPr>
          <p:spPr bwMode="auto">
            <a:xfrm>
              <a:off x="144" y="144"/>
              <a:ext cx="7776" cy="5472"/>
            </a:xfrm>
            <a:prstGeom prst="rect">
              <a:avLst/>
            </a:prstGeom>
            <a:solidFill>
              <a:schemeClr val="accent1"/>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a:p>
          </p:txBody>
        </p:sp>
      </p:grpSp>
      <p:sp>
        <p:nvSpPr>
          <p:cNvPr id="26626" name="Rectangle 4"/>
          <p:cNvSpPr>
            <a:spLocks/>
          </p:cNvSpPr>
          <p:nvPr/>
        </p:nvSpPr>
        <p:spPr bwMode="auto">
          <a:xfrm>
            <a:off x="406400" y="533400"/>
            <a:ext cx="131699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r>
              <a:rPr lang="en-US" sz="3200" b="1" dirty="0">
                <a:solidFill>
                  <a:schemeClr val="tx1"/>
                </a:solidFill>
                <a:ea typeface="ＭＳ Ｐゴシック" charset="0"/>
              </a:rPr>
              <a:t>Biomass Burning Aerosol Direct and Semi-Direct Effects</a:t>
            </a:r>
          </a:p>
        </p:txBody>
      </p:sp>
      <p:sp>
        <p:nvSpPr>
          <p:cNvPr id="26629" name="Rectangle 5"/>
          <p:cNvSpPr>
            <a:spLocks/>
          </p:cNvSpPr>
          <p:nvPr/>
        </p:nvSpPr>
        <p:spPr bwMode="auto">
          <a:xfrm>
            <a:off x="5524500" y="1104900"/>
            <a:ext cx="71755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40639" bIns="0"/>
          <a:lstStyle/>
          <a:p>
            <a:pPr marL="228600" indent="-228600" algn="l">
              <a:buSzPct val="100000"/>
              <a:buFont typeface="Gill Sans" charset="0"/>
              <a:buChar char="•"/>
              <a:defRPr/>
            </a:pPr>
            <a:r>
              <a:rPr lang="en-US" sz="2200" dirty="0">
                <a:solidFill>
                  <a:schemeClr val="tx1"/>
                </a:solidFill>
                <a:ea typeface="ＭＳ Ｐゴシック" charset="0"/>
                <a:cs typeface="Gill Sans" charset="0"/>
              </a:rPr>
              <a:t>Replaying from MERRA, the GEOS-5 Analysis Update (AU) constrains the model state (</a:t>
            </a:r>
            <a:r>
              <a:rPr lang="en-US" sz="2200" i="1" dirty="0">
                <a:solidFill>
                  <a:schemeClr val="tx1"/>
                </a:solidFill>
                <a:ea typeface="ＭＳ Ｐゴシック" charset="0"/>
                <a:cs typeface="Gill Sans" charset="0"/>
              </a:rPr>
              <a:t>u, v, t, p, q</a:t>
            </a:r>
            <a:r>
              <a:rPr lang="en-US" sz="2200" dirty="0">
                <a:solidFill>
                  <a:schemeClr val="tx1"/>
                </a:solidFill>
                <a:ea typeface="ＭＳ Ｐゴシック" charset="0"/>
                <a:cs typeface="Gill Sans" charset="0"/>
              </a:rPr>
              <a:t>) every 6-hours, preventing aerosol heating from inducing regional-scale circulation changes that could impact clouds </a:t>
            </a:r>
            <a:r>
              <a:rPr lang="en-US" sz="2200" dirty="0">
                <a:solidFill>
                  <a:schemeClr val="tx1"/>
                </a:solidFill>
                <a:latin typeface="Wingdings" charset="0"/>
                <a:ea typeface="ＭＳ Ｐゴシック" charset="0"/>
                <a:cs typeface="Wingdings" charset="0"/>
                <a:sym typeface="Wingdings" charset="0"/>
              </a:rPr>
              <a:t></a:t>
            </a:r>
            <a:r>
              <a:rPr lang="en-US" sz="2200" dirty="0">
                <a:solidFill>
                  <a:schemeClr val="tx1"/>
                </a:solidFill>
                <a:ea typeface="ＭＳ Ｐゴシック" charset="0"/>
                <a:cs typeface="Gill Sans" charset="0"/>
              </a:rPr>
              <a:t> </a:t>
            </a:r>
            <a:r>
              <a:rPr lang="en-US" sz="2200" u="sng" dirty="0">
                <a:solidFill>
                  <a:schemeClr val="tx1"/>
                </a:solidFill>
                <a:ea typeface="ＭＳ Ｐゴシック" charset="0"/>
                <a:cs typeface="Gill Sans" charset="0"/>
              </a:rPr>
              <a:t>isolates thermodynamic semi-direct effect only.</a:t>
            </a:r>
          </a:p>
          <a:p>
            <a:pPr marL="228600" indent="-228600" algn="l">
              <a:buSzPct val="100000"/>
              <a:buFont typeface="Gill Sans" charset="0"/>
              <a:buChar char="•"/>
              <a:defRPr/>
            </a:pPr>
            <a:r>
              <a:rPr lang="en-US" sz="2200" dirty="0">
                <a:solidFill>
                  <a:schemeClr val="tx1"/>
                </a:solidFill>
                <a:ea typeface="ＭＳ Ｐゴシック" charset="0"/>
                <a:cs typeface="Gill Sans" charset="0"/>
              </a:rPr>
              <a:t>AU can also be used, along with observations of aerosol properties, as an additional tuning parameter in a series of sensitivity studies:</a:t>
            </a:r>
          </a:p>
          <a:p>
            <a:pPr marL="566738" indent="-342900" algn="l">
              <a:buSzPct val="100000"/>
              <a:buFont typeface="Lucida Grande"/>
              <a:buChar char="-"/>
              <a:defRPr/>
            </a:pPr>
            <a:r>
              <a:rPr lang="en-US" sz="2000" dirty="0">
                <a:solidFill>
                  <a:schemeClr val="tx1"/>
                </a:solidFill>
                <a:ea typeface="ＭＳ Ｐゴシック" charset="0"/>
                <a:cs typeface="Gill Sans" charset="0"/>
              </a:rPr>
              <a:t>Biomass burning aerosols heat atmosphere (positive SW temperature tendency, below).</a:t>
            </a:r>
          </a:p>
          <a:p>
            <a:pPr marL="566738" indent="-342900" algn="l">
              <a:buSzPct val="100000"/>
              <a:buFont typeface="Lucida Grande"/>
              <a:buChar char="-"/>
              <a:defRPr/>
            </a:pPr>
            <a:r>
              <a:rPr lang="en-US" sz="2000" dirty="0">
                <a:solidFill>
                  <a:schemeClr val="tx1"/>
                </a:solidFill>
                <a:ea typeface="ＭＳ Ｐゴシック" charset="0"/>
                <a:cs typeface="Gill Sans" charset="0"/>
              </a:rPr>
              <a:t>BUT,  AU shows that additional heating is needed!</a:t>
            </a:r>
          </a:p>
          <a:p>
            <a:pPr marL="566738" indent="-342900" algn="l">
              <a:buSzPct val="100000"/>
              <a:buFont typeface="Lucida Grande"/>
              <a:buChar char="-"/>
              <a:defRPr/>
            </a:pPr>
            <a:r>
              <a:rPr lang="en-US" sz="2000" dirty="0">
                <a:solidFill>
                  <a:schemeClr val="tx1"/>
                </a:solidFill>
                <a:ea typeface="ＭＳ Ｐゴシック" charset="0"/>
                <a:cs typeface="Gill Sans" charset="0"/>
              </a:rPr>
              <a:t>Could be not enough aerosol, aerosol not absorbing enough, etc.</a:t>
            </a:r>
          </a:p>
        </p:txBody>
      </p:sp>
      <p:sp>
        <p:nvSpPr>
          <p:cNvPr id="26628" name="Rectangle 8"/>
          <p:cNvSpPr>
            <a:spLocks/>
          </p:cNvSpPr>
          <p:nvPr/>
        </p:nvSpPr>
        <p:spPr bwMode="auto">
          <a:xfrm>
            <a:off x="98425" y="9499600"/>
            <a:ext cx="1094263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algn="l"/>
            <a:r>
              <a:rPr lang="en-US" sz="1200">
                <a:solidFill>
                  <a:srgbClr val="808080"/>
                </a:solidFill>
                <a:ea typeface="ＭＳ Ｐゴシック" charset="0"/>
              </a:rPr>
              <a:t>Randles et al., Improving estimates of biomass burning aerosol direct and semi-direct effects using the GEOS-5 Incremental Analysis Update (IAU), (NNH10ZDA001N-ACMAP)</a:t>
            </a:r>
          </a:p>
        </p:txBody>
      </p:sp>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2600" y="5105400"/>
            <a:ext cx="1203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200" y="228600"/>
            <a:ext cx="4648200"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3"/>
          <p:cNvGrpSpPr>
            <a:grpSpLocks/>
          </p:cNvGrpSpPr>
          <p:nvPr/>
        </p:nvGrpSpPr>
        <p:grpSpPr bwMode="auto">
          <a:xfrm>
            <a:off x="101600" y="304800"/>
            <a:ext cx="12801600" cy="9144000"/>
            <a:chOff x="0" y="0"/>
            <a:chExt cx="8064" cy="5760"/>
          </a:xfrm>
        </p:grpSpPr>
        <p:sp>
          <p:nvSpPr>
            <p:cNvPr id="2" name="Rectangle 1"/>
            <p:cNvSpPr>
              <a:spLocks/>
            </p:cNvSpPr>
            <p:nvPr/>
          </p:nvSpPr>
          <p:spPr bwMode="auto">
            <a:xfrm>
              <a:off x="0" y="0"/>
              <a:ext cx="8064" cy="5760"/>
            </a:xfrm>
            <a:prstGeom prst="rect">
              <a:avLst/>
            </a:prstGeom>
            <a:gradFill rotWithShape="0">
              <a:gsLst>
                <a:gs pos="0">
                  <a:srgbClr val="66CCFF"/>
                </a:gs>
                <a:gs pos="100000">
                  <a:srgbClr val="0000FF"/>
                </a:gs>
              </a:gsLst>
              <a:lin ang="2700000" scaled="1"/>
            </a:gra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215900" cap="flat">
                  <a:solidFill>
                    <a:srgbClr val="0000FF"/>
                  </a:solidFill>
                  <a:miter lim="800000"/>
                  <a:headEnd type="none" w="med" len="med"/>
                  <a:tailEnd type="none" w="med" len="med"/>
                </a14:hiddenLine>
              </a:ext>
            </a:extLst>
          </p:spPr>
          <p:txBody>
            <a:bodyPr lIns="0" tIns="0" rIns="0" bIns="0"/>
            <a:lstStyle/>
            <a:p>
              <a:pPr>
                <a:defRPr/>
              </a:pPr>
              <a:endParaRPr lang="en-US"/>
            </a:p>
          </p:txBody>
        </p:sp>
        <p:sp>
          <p:nvSpPr>
            <p:cNvPr id="27684" name="Rectangle 2"/>
            <p:cNvSpPr>
              <a:spLocks/>
            </p:cNvSpPr>
            <p:nvPr/>
          </p:nvSpPr>
          <p:spPr bwMode="auto">
            <a:xfrm>
              <a:off x="144" y="144"/>
              <a:ext cx="7776" cy="5472"/>
            </a:xfrm>
            <a:prstGeom prst="rect">
              <a:avLst/>
            </a:prstGeom>
            <a:solidFill>
              <a:schemeClr val="accent1"/>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a:p>
          </p:txBody>
        </p:sp>
      </p:grpSp>
      <p:sp>
        <p:nvSpPr>
          <p:cNvPr id="27650" name="Rectangle 4"/>
          <p:cNvSpPr>
            <a:spLocks/>
          </p:cNvSpPr>
          <p:nvPr/>
        </p:nvSpPr>
        <p:spPr bwMode="auto">
          <a:xfrm>
            <a:off x="482600" y="596900"/>
            <a:ext cx="1221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r>
              <a:rPr lang="en-US" sz="3600" b="1">
                <a:solidFill>
                  <a:schemeClr val="tx1"/>
                </a:solidFill>
                <a:ea typeface="ＭＳ Ｐゴシック" charset="0"/>
              </a:rPr>
              <a:t>Diagnosing Model Dependent Uncertainty in Estimates of Aerosol Direct Effect</a:t>
            </a:r>
          </a:p>
        </p:txBody>
      </p:sp>
      <p:sp>
        <p:nvSpPr>
          <p:cNvPr id="27651" name="Rectangle 7"/>
          <p:cNvSpPr>
            <a:spLocks/>
          </p:cNvSpPr>
          <p:nvPr/>
        </p:nvSpPr>
        <p:spPr bwMode="auto">
          <a:xfrm>
            <a:off x="482600" y="1905000"/>
            <a:ext cx="534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40639" bIns="0"/>
          <a:lstStyle/>
          <a:p>
            <a:pPr marL="39688" algn="l"/>
            <a:r>
              <a:rPr lang="en-US" sz="1400" b="1">
                <a:solidFill>
                  <a:schemeClr val="tx1"/>
                </a:solidFill>
                <a:ea typeface="ＭＳ Ｐゴシック" charset="0"/>
              </a:rPr>
              <a:t>MERRAero Estimated Clear-Sky Aerosol Radiative Effect</a:t>
            </a:r>
          </a:p>
        </p:txBody>
      </p:sp>
      <p:sp>
        <p:nvSpPr>
          <p:cNvPr id="27652" name="Rectangle 8"/>
          <p:cNvSpPr>
            <a:spLocks/>
          </p:cNvSpPr>
          <p:nvPr/>
        </p:nvSpPr>
        <p:spPr bwMode="auto">
          <a:xfrm>
            <a:off x="6718300" y="1905000"/>
            <a:ext cx="534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40639" bIns="0"/>
          <a:lstStyle/>
          <a:p>
            <a:pPr marL="39688" algn="l"/>
            <a:r>
              <a:rPr lang="en-US" sz="1400" b="1">
                <a:solidFill>
                  <a:schemeClr val="tx1"/>
                </a:solidFill>
                <a:ea typeface="ＭＳ Ｐゴシック" charset="0"/>
              </a:rPr>
              <a:t>Sampling of Aerosol Composition Diversity in AeroCom</a:t>
            </a:r>
          </a:p>
        </p:txBody>
      </p:sp>
      <p:sp>
        <p:nvSpPr>
          <p:cNvPr id="27653" name="Rectangle 9"/>
          <p:cNvSpPr>
            <a:spLocks/>
          </p:cNvSpPr>
          <p:nvPr/>
        </p:nvSpPr>
        <p:spPr bwMode="auto">
          <a:xfrm>
            <a:off x="98425" y="9499600"/>
            <a:ext cx="1053941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algn="l"/>
            <a:r>
              <a:rPr lang="en-US" sz="1200">
                <a:solidFill>
                  <a:srgbClr val="808080"/>
                </a:solidFill>
                <a:ea typeface="ＭＳ Ｐゴシック" charset="0"/>
              </a:rPr>
              <a:t>Colarco et al., Diagnosing uncertainty in the aerosol direct radiative effect with the NASA GEOS-5 model and NASA satellite observations, (NNH12ZDA001N-ACMAP)</a:t>
            </a:r>
          </a:p>
        </p:txBody>
      </p:sp>
      <p:sp>
        <p:nvSpPr>
          <p:cNvPr id="27654" name="Rectangle 13"/>
          <p:cNvSpPr>
            <a:spLocks/>
          </p:cNvSpPr>
          <p:nvPr/>
        </p:nvSpPr>
        <p:spPr bwMode="auto">
          <a:xfrm>
            <a:off x="508000" y="8953500"/>
            <a:ext cx="15430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algn="l"/>
            <a:r>
              <a:rPr lang="en-US" sz="1200">
                <a:solidFill>
                  <a:srgbClr val="808080"/>
                </a:solidFill>
                <a:ea typeface="ＭＳ Ｐゴシック" charset="0"/>
              </a:rPr>
              <a:t>From Schulz et al. 2006</a:t>
            </a:r>
          </a:p>
        </p:txBody>
      </p:sp>
      <p:sp>
        <p:nvSpPr>
          <p:cNvPr id="27655" name="Rectangle 14"/>
          <p:cNvSpPr>
            <a:spLocks/>
          </p:cNvSpPr>
          <p:nvPr/>
        </p:nvSpPr>
        <p:spPr bwMode="auto">
          <a:xfrm>
            <a:off x="5524500" y="5410200"/>
            <a:ext cx="71755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40639" bIns="0"/>
          <a:lstStyle/>
          <a:p>
            <a:pPr marL="228600" indent="-228600" algn="l">
              <a:buSzPct val="100000"/>
              <a:buFont typeface="Gill Sans" charset="0"/>
              <a:buChar char="•"/>
            </a:pPr>
            <a:r>
              <a:rPr lang="en-US" sz="2200">
                <a:solidFill>
                  <a:schemeClr val="tx1"/>
                </a:solidFill>
                <a:ea typeface="ＭＳ Ｐゴシック" charset="0"/>
              </a:rPr>
              <a:t>MERRAero constrains the total AOT (550 nm)</a:t>
            </a:r>
          </a:p>
          <a:p>
            <a:pPr marL="228600" indent="-228600" algn="l">
              <a:buSzPct val="100000"/>
              <a:buFont typeface="Gill Sans" charset="0"/>
              <a:buChar char="•"/>
            </a:pPr>
            <a:r>
              <a:rPr lang="en-US" sz="2200">
                <a:solidFill>
                  <a:schemeClr val="tx1"/>
                </a:solidFill>
                <a:ea typeface="ＭＳ Ｐゴシック" charset="0"/>
              </a:rPr>
              <a:t>Aerosol composition, vertical distribution, etc., remain very model dependent </a:t>
            </a:r>
            <a:r>
              <a:rPr lang="en-US" sz="2200">
                <a:solidFill>
                  <a:schemeClr val="tx1"/>
                </a:solidFill>
                <a:latin typeface="Wingdings" charset="0"/>
                <a:ea typeface="ＭＳ Ｐゴシック" charset="0"/>
                <a:sym typeface="Wingdings" charset="0"/>
              </a:rPr>
              <a:t></a:t>
            </a:r>
            <a:r>
              <a:rPr lang="en-US" sz="2200">
                <a:solidFill>
                  <a:schemeClr val="tx1"/>
                </a:solidFill>
                <a:ea typeface="ＭＳ Ｐゴシック" charset="0"/>
              </a:rPr>
              <a:t> </a:t>
            </a:r>
            <a:r>
              <a:rPr lang="en-US" sz="2200" u="sng">
                <a:solidFill>
                  <a:schemeClr val="tx1"/>
                </a:solidFill>
                <a:ea typeface="ＭＳ Ｐゴシック" charset="0"/>
              </a:rPr>
              <a:t>corresponding uncertainties in forcing</a:t>
            </a:r>
          </a:p>
          <a:p>
            <a:pPr marL="228600" indent="-228600" algn="l">
              <a:buSzPct val="100000"/>
              <a:buFont typeface="Gill Sans" charset="0"/>
              <a:buChar char="•"/>
            </a:pPr>
            <a:r>
              <a:rPr lang="en-US" sz="2200">
                <a:solidFill>
                  <a:schemeClr val="tx1"/>
                </a:solidFill>
                <a:ea typeface="ＭＳ Ｐゴシック" charset="0"/>
              </a:rPr>
              <a:t>Indeed, AeroCom and other studies make clear that there are large model dependencies in estimates of aerosol direct effect</a:t>
            </a:r>
          </a:p>
          <a:p>
            <a:pPr marL="228600" indent="-228600" algn="l">
              <a:buSzPct val="100000"/>
              <a:buFont typeface="Gill Sans" charset="0"/>
              <a:buChar char="•"/>
            </a:pPr>
            <a:r>
              <a:rPr lang="en-US" sz="2000">
                <a:solidFill>
                  <a:schemeClr val="tx1"/>
                </a:solidFill>
                <a:ea typeface="ＭＳ Ｐゴシック" charset="0"/>
              </a:rPr>
              <a:t>Biomass burning aerosols heat atmosphere (positive SW temperature tendency, below).</a:t>
            </a:r>
          </a:p>
          <a:p>
            <a:pPr marL="228600" indent="-228600" algn="l">
              <a:buSzPct val="100000"/>
              <a:buFont typeface="Gill Sans" charset="0"/>
              <a:buChar char="•"/>
            </a:pPr>
            <a:r>
              <a:rPr lang="en-US" sz="2000">
                <a:solidFill>
                  <a:schemeClr val="tx1"/>
                </a:solidFill>
                <a:ea typeface="ＭＳ Ｐゴシック" charset="0"/>
              </a:rPr>
              <a:t>BUT,  AU shows that additional heating is needed!</a:t>
            </a:r>
          </a:p>
          <a:p>
            <a:pPr marL="228600" indent="-228600" algn="l">
              <a:buSzPct val="100000"/>
              <a:buFont typeface="Gill Sans" charset="0"/>
              <a:buChar char="•"/>
            </a:pPr>
            <a:r>
              <a:rPr lang="en-US" sz="2000">
                <a:solidFill>
                  <a:schemeClr val="tx1"/>
                </a:solidFill>
                <a:ea typeface="ＭＳ Ｐゴシック" charset="0"/>
              </a:rPr>
              <a:t>Could be not enough aerosol, aerosol not absorbing enough, etc.</a:t>
            </a:r>
          </a:p>
        </p:txBody>
      </p:sp>
      <p:pic>
        <p:nvPicPr>
          <p:cNvPr id="2765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5334000"/>
            <a:ext cx="4495800"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9600" y="2133600"/>
            <a:ext cx="45720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Rectangle 10"/>
          <p:cNvSpPr>
            <a:spLocks/>
          </p:cNvSpPr>
          <p:nvPr/>
        </p:nvSpPr>
        <p:spPr bwMode="auto">
          <a:xfrm>
            <a:off x="10160000" y="3911600"/>
            <a:ext cx="151606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algn="l"/>
            <a:r>
              <a:rPr lang="en-US" sz="1200">
                <a:solidFill>
                  <a:srgbClr val="808080"/>
                </a:solidFill>
                <a:ea typeface="ＭＳ Ｐゴシック" charset="0"/>
              </a:rPr>
              <a:t>From Kinne et al. 2006</a:t>
            </a:r>
          </a:p>
        </p:txBody>
      </p:sp>
      <p:graphicFrame>
        <p:nvGraphicFramePr>
          <p:cNvPr id="18" name="Content Placeholder 7"/>
          <p:cNvGraphicFramePr>
            <a:graphicFrameLocks noGrp="1"/>
          </p:cNvGraphicFramePr>
          <p:nvPr>
            <p:ph idx="1"/>
          </p:nvPr>
        </p:nvGraphicFramePr>
        <p:xfrm>
          <a:off x="482600" y="3581400"/>
          <a:ext cx="5562600" cy="1524000"/>
        </p:xfrm>
        <a:graphic>
          <a:graphicData uri="http://schemas.openxmlformats.org/drawingml/2006/table">
            <a:tbl>
              <a:tblPr firstRow="1" bandRow="1">
                <a:tableStyleId>{5202B0CA-FC54-4496-8BCA-5EF66A818D29}</a:tableStyleId>
              </a:tblPr>
              <a:tblGrid>
                <a:gridCol w="1642291"/>
                <a:gridCol w="1430383"/>
                <a:gridCol w="1073037"/>
                <a:gridCol w="1416889"/>
              </a:tblGrid>
              <a:tr h="337636">
                <a:tc>
                  <a:txBody>
                    <a:bodyPr/>
                    <a:lstStyle/>
                    <a:p>
                      <a:pPr algn="ctr"/>
                      <a:r>
                        <a:rPr lang="en-US" sz="1100" dirty="0" smtClean="0"/>
                        <a:t>Source</a:t>
                      </a:r>
                      <a:endParaRPr lang="en-US" sz="1100" dirty="0"/>
                    </a:p>
                  </a:txBody>
                  <a:tcPr marL="62973" marR="62973" marT="31506" marB="31506"/>
                </a:tc>
                <a:tc>
                  <a:txBody>
                    <a:bodyPr/>
                    <a:lstStyle/>
                    <a:p>
                      <a:pPr algn="ctr"/>
                      <a:r>
                        <a:rPr lang="en-US" sz="900" dirty="0" smtClean="0"/>
                        <a:t>TOA</a:t>
                      </a:r>
                      <a:r>
                        <a:rPr lang="en-US" sz="900" baseline="0" dirty="0" smtClean="0"/>
                        <a:t> SW </a:t>
                      </a:r>
                      <a:r>
                        <a:rPr lang="en-US" sz="900" dirty="0" smtClean="0"/>
                        <a:t>DRE</a:t>
                      </a:r>
                    </a:p>
                    <a:p>
                      <a:pPr algn="ctr"/>
                      <a:r>
                        <a:rPr lang="en-US" sz="900" dirty="0" smtClean="0">
                          <a:solidFill>
                            <a:srgbClr val="3366FF"/>
                          </a:solidFill>
                        </a:rPr>
                        <a:t>Ocean</a:t>
                      </a:r>
                      <a:r>
                        <a:rPr lang="en-US" sz="900" dirty="0" smtClean="0"/>
                        <a:t> (</a:t>
                      </a:r>
                      <a:r>
                        <a:rPr lang="en-US" sz="900" dirty="0" smtClean="0">
                          <a:solidFill>
                            <a:srgbClr val="CC0000"/>
                          </a:solidFill>
                        </a:rPr>
                        <a:t>Land</a:t>
                      </a:r>
                      <a:r>
                        <a:rPr lang="en-US" sz="900" dirty="0" smtClean="0"/>
                        <a:t>)</a:t>
                      </a:r>
                      <a:endParaRPr lang="en-US" sz="900" dirty="0"/>
                    </a:p>
                  </a:txBody>
                  <a:tcPr marL="62973" marR="62973" marT="31506" marB="31506"/>
                </a:tc>
                <a:tc>
                  <a:txBody>
                    <a:bodyPr/>
                    <a:lstStyle/>
                    <a:p>
                      <a:pPr algn="ctr"/>
                      <a:r>
                        <a:rPr lang="en-US" sz="900" dirty="0" smtClean="0"/>
                        <a:t>Atmos.</a:t>
                      </a:r>
                    </a:p>
                    <a:p>
                      <a:pPr algn="ctr"/>
                      <a:r>
                        <a:rPr lang="en-US" sz="900" dirty="0" smtClean="0">
                          <a:solidFill>
                            <a:srgbClr val="3366FF"/>
                          </a:solidFill>
                        </a:rPr>
                        <a:t>Ocean </a:t>
                      </a:r>
                      <a:r>
                        <a:rPr lang="en-US" sz="900" dirty="0" smtClean="0"/>
                        <a:t>(</a:t>
                      </a:r>
                      <a:r>
                        <a:rPr lang="en-US" sz="900" dirty="0" smtClean="0">
                          <a:solidFill>
                            <a:srgbClr val="CC0000"/>
                          </a:solidFill>
                        </a:rPr>
                        <a:t>Land</a:t>
                      </a:r>
                      <a:r>
                        <a:rPr lang="en-US" sz="900" dirty="0" smtClean="0"/>
                        <a:t>)</a:t>
                      </a:r>
                      <a:endParaRPr lang="en-US" sz="900" dirty="0"/>
                    </a:p>
                  </a:txBody>
                  <a:tcPr marL="62973" marR="62973" marT="31506" marB="31506"/>
                </a:tc>
                <a:tc>
                  <a:txBody>
                    <a:bodyPr/>
                    <a:lstStyle/>
                    <a:p>
                      <a:pPr algn="ctr"/>
                      <a:r>
                        <a:rPr lang="en-US" sz="900" dirty="0" smtClean="0"/>
                        <a:t>Surface SW DRE</a:t>
                      </a:r>
                    </a:p>
                    <a:p>
                      <a:pPr algn="ctr"/>
                      <a:r>
                        <a:rPr lang="en-US" sz="900" dirty="0" smtClean="0">
                          <a:solidFill>
                            <a:srgbClr val="3366FF"/>
                          </a:solidFill>
                        </a:rPr>
                        <a:t>Ocean</a:t>
                      </a:r>
                      <a:r>
                        <a:rPr lang="en-US" sz="900" dirty="0" smtClean="0"/>
                        <a:t> (</a:t>
                      </a:r>
                      <a:r>
                        <a:rPr lang="en-US" sz="900" dirty="0" smtClean="0">
                          <a:solidFill>
                            <a:srgbClr val="CC0000"/>
                          </a:solidFill>
                        </a:rPr>
                        <a:t>Land</a:t>
                      </a:r>
                      <a:r>
                        <a:rPr lang="en-US" sz="900" dirty="0" smtClean="0"/>
                        <a:t>)</a:t>
                      </a:r>
                    </a:p>
                  </a:txBody>
                  <a:tcPr marL="62973" marR="62973" marT="31506" marB="31506"/>
                </a:tc>
              </a:tr>
              <a:tr h="255546">
                <a:tc>
                  <a:txBody>
                    <a:bodyPr/>
                    <a:lstStyle/>
                    <a:p>
                      <a:r>
                        <a:rPr lang="en-US" sz="900" b="1" dirty="0" smtClean="0">
                          <a:solidFill>
                            <a:schemeClr val="tx1"/>
                          </a:solidFill>
                        </a:rPr>
                        <a:t>MERRAero</a:t>
                      </a:r>
                      <a:endParaRPr lang="en-US" sz="900" b="1" dirty="0">
                        <a:solidFill>
                          <a:schemeClr val="tx1"/>
                        </a:solidFill>
                      </a:endParaRPr>
                    </a:p>
                  </a:txBody>
                  <a:tcPr marL="62973" marR="62973" marT="31506" marB="31506"/>
                </a:tc>
                <a:tc>
                  <a:txBody>
                    <a:bodyPr/>
                    <a:lstStyle/>
                    <a:p>
                      <a:pPr algn="l"/>
                      <a:r>
                        <a:rPr lang="en-US" sz="900" dirty="0" smtClean="0">
                          <a:solidFill>
                            <a:srgbClr val="0000FF"/>
                          </a:solidFill>
                        </a:rPr>
                        <a:t>-3.8          </a:t>
                      </a:r>
                      <a:r>
                        <a:rPr lang="en-US" sz="900" dirty="0" smtClean="0"/>
                        <a:t>(</a:t>
                      </a:r>
                      <a:r>
                        <a:rPr lang="en-US" sz="900" dirty="0" smtClean="0">
                          <a:solidFill>
                            <a:schemeClr val="accent2"/>
                          </a:solidFill>
                        </a:rPr>
                        <a:t>-4.3</a:t>
                      </a:r>
                      <a:r>
                        <a:rPr lang="en-US" sz="900" dirty="0" smtClean="0"/>
                        <a:t>)</a:t>
                      </a:r>
                      <a:endParaRPr lang="en-US" sz="900" dirty="0"/>
                    </a:p>
                  </a:txBody>
                  <a:tcPr marL="62973" marR="62973" marT="31506" marB="31506"/>
                </a:tc>
                <a:tc>
                  <a:txBody>
                    <a:bodyPr/>
                    <a:lstStyle/>
                    <a:p>
                      <a:pPr algn="ctr"/>
                      <a:r>
                        <a:rPr lang="en-US" sz="800" baseline="0" dirty="0" smtClean="0">
                          <a:solidFill>
                            <a:srgbClr val="0000FF"/>
                          </a:solidFill>
                        </a:rPr>
                        <a:t>2.8</a:t>
                      </a:r>
                      <a:r>
                        <a:rPr lang="en-US" sz="800" dirty="0" smtClean="0">
                          <a:solidFill>
                            <a:srgbClr val="0000FF"/>
                          </a:solidFill>
                        </a:rPr>
                        <a:t> </a:t>
                      </a:r>
                      <a:r>
                        <a:rPr lang="en-US" sz="800" dirty="0" smtClean="0"/>
                        <a:t>(</a:t>
                      </a:r>
                      <a:r>
                        <a:rPr lang="en-US" sz="800" dirty="0" smtClean="0">
                          <a:solidFill>
                            <a:srgbClr val="CC0000"/>
                          </a:solidFill>
                        </a:rPr>
                        <a:t>6.8</a:t>
                      </a:r>
                      <a:r>
                        <a:rPr lang="en-US" sz="800" dirty="0" smtClean="0"/>
                        <a:t>)</a:t>
                      </a:r>
                      <a:endParaRPr lang="en-US" sz="800" dirty="0"/>
                    </a:p>
                  </a:txBody>
                  <a:tcPr marL="62973" marR="62973" marT="31506" marB="31506"/>
                </a:tc>
                <a:tc>
                  <a:txBody>
                    <a:bodyPr/>
                    <a:lstStyle/>
                    <a:p>
                      <a:pPr algn="l"/>
                      <a:r>
                        <a:rPr lang="en-US" sz="900" dirty="0" smtClean="0">
                          <a:solidFill>
                            <a:srgbClr val="0000FF"/>
                          </a:solidFill>
                        </a:rPr>
                        <a:t>-6.6</a:t>
                      </a:r>
                      <a:r>
                        <a:rPr lang="en-US" sz="900" baseline="0" dirty="0" smtClean="0">
                          <a:solidFill>
                            <a:srgbClr val="0000FF"/>
                          </a:solidFill>
                        </a:rPr>
                        <a:t> </a:t>
                      </a:r>
                      <a:r>
                        <a:rPr lang="en-US" sz="900" dirty="0" smtClean="0">
                          <a:solidFill>
                            <a:srgbClr val="0000FF"/>
                          </a:solidFill>
                        </a:rPr>
                        <a:t>         </a:t>
                      </a:r>
                      <a:r>
                        <a:rPr lang="en-US" sz="900" dirty="0" smtClean="0"/>
                        <a:t>(</a:t>
                      </a:r>
                      <a:r>
                        <a:rPr lang="en-US" sz="900" dirty="0" smtClean="0">
                          <a:solidFill>
                            <a:srgbClr val="CC0000"/>
                          </a:solidFill>
                        </a:rPr>
                        <a:t>-11.1</a:t>
                      </a:r>
                      <a:r>
                        <a:rPr lang="en-US" sz="900" dirty="0" smtClean="0"/>
                        <a:t>)</a:t>
                      </a:r>
                    </a:p>
                  </a:txBody>
                  <a:tcPr marL="62973" marR="62973" marT="31506" marB="31506"/>
                </a:tc>
              </a:tr>
              <a:tr h="337636">
                <a:tc>
                  <a:txBody>
                    <a:bodyPr/>
                    <a:lstStyle/>
                    <a:p>
                      <a:r>
                        <a:rPr lang="en-US" sz="900" dirty="0" smtClean="0"/>
                        <a:t>Other Observational</a:t>
                      </a:r>
                    </a:p>
                    <a:p>
                      <a:r>
                        <a:rPr lang="en-US" sz="900" dirty="0" smtClean="0"/>
                        <a:t>Yu</a:t>
                      </a:r>
                      <a:r>
                        <a:rPr lang="en-US" sz="900" baseline="0" dirty="0" smtClean="0"/>
                        <a:t> </a:t>
                      </a:r>
                      <a:r>
                        <a:rPr lang="en-US" sz="900" i="1" baseline="0" dirty="0" smtClean="0"/>
                        <a:t>et al. </a:t>
                      </a:r>
                      <a:r>
                        <a:rPr lang="en-US" sz="900" baseline="0" dirty="0" smtClean="0"/>
                        <a:t>(2006)</a:t>
                      </a:r>
                      <a:endParaRPr lang="en-US" sz="900" dirty="0"/>
                    </a:p>
                  </a:txBody>
                  <a:tcPr marL="62973" marR="62973" marT="31506" marB="31506"/>
                </a:tc>
                <a:tc>
                  <a:txBody>
                    <a:bodyPr/>
                    <a:lstStyle/>
                    <a:p>
                      <a:pPr algn="l"/>
                      <a:r>
                        <a:rPr lang="en-US" sz="900" dirty="0" smtClean="0">
                          <a:solidFill>
                            <a:srgbClr val="0000FF"/>
                          </a:solidFill>
                        </a:rPr>
                        <a:t>-5.5 </a:t>
                      </a:r>
                      <a:r>
                        <a:rPr lang="en-US" sz="900" dirty="0" smtClean="0">
                          <a:solidFill>
                            <a:schemeClr val="tx1"/>
                          </a:solidFill>
                        </a:rPr>
                        <a:t>±</a:t>
                      </a:r>
                      <a:r>
                        <a:rPr lang="en-US" sz="900" dirty="0" smtClean="0">
                          <a:solidFill>
                            <a:srgbClr val="0000FF"/>
                          </a:solidFill>
                        </a:rPr>
                        <a:t> </a:t>
                      </a:r>
                      <a:r>
                        <a:rPr lang="en-US" sz="900" dirty="0" smtClean="0">
                          <a:solidFill>
                            <a:schemeClr val="tx1"/>
                          </a:solidFill>
                        </a:rPr>
                        <a:t>0.2</a:t>
                      </a:r>
                      <a:r>
                        <a:rPr lang="en-US" sz="900" dirty="0" smtClean="0">
                          <a:solidFill>
                            <a:srgbClr val="0000FF"/>
                          </a:solidFill>
                        </a:rPr>
                        <a:t> </a:t>
                      </a:r>
                      <a:r>
                        <a:rPr lang="en-US" sz="900" dirty="0" smtClean="0"/>
                        <a:t>(</a:t>
                      </a:r>
                      <a:r>
                        <a:rPr lang="en-US" sz="900" dirty="0" smtClean="0">
                          <a:solidFill>
                            <a:schemeClr val="accent2"/>
                          </a:solidFill>
                        </a:rPr>
                        <a:t>-4.9 </a:t>
                      </a:r>
                      <a:r>
                        <a:rPr lang="en-US" sz="900" dirty="0" smtClean="0"/>
                        <a:t>± 0.7)</a:t>
                      </a:r>
                      <a:endParaRPr lang="en-US" sz="900" dirty="0"/>
                    </a:p>
                  </a:txBody>
                  <a:tcPr marL="62973" marR="62973" marT="31506" marB="31506"/>
                </a:tc>
                <a:tc>
                  <a:txBody>
                    <a:bodyPr/>
                    <a:lstStyle/>
                    <a:p>
                      <a:pPr algn="ctr"/>
                      <a:r>
                        <a:rPr lang="en-US" sz="900" dirty="0" smtClean="0">
                          <a:solidFill>
                            <a:srgbClr val="0000FF"/>
                          </a:solidFill>
                        </a:rPr>
                        <a:t>3.3</a:t>
                      </a:r>
                      <a:r>
                        <a:rPr lang="en-US" sz="900" dirty="0" smtClean="0"/>
                        <a:t> (</a:t>
                      </a:r>
                      <a:r>
                        <a:rPr lang="en-US" sz="900" dirty="0" smtClean="0">
                          <a:solidFill>
                            <a:srgbClr val="CC0000"/>
                          </a:solidFill>
                        </a:rPr>
                        <a:t>6.8</a:t>
                      </a:r>
                      <a:r>
                        <a:rPr lang="en-US" sz="900" dirty="0" smtClean="0"/>
                        <a:t>)</a:t>
                      </a:r>
                      <a:endParaRPr lang="en-US" sz="900" dirty="0"/>
                    </a:p>
                  </a:txBody>
                  <a:tcPr marL="62973" marR="62973" marT="31506" marB="31506"/>
                </a:tc>
                <a:tc>
                  <a:txBody>
                    <a:bodyPr/>
                    <a:lstStyle/>
                    <a:p>
                      <a:pPr algn="l"/>
                      <a:r>
                        <a:rPr lang="en-US" sz="900" kern="1200" dirty="0" smtClean="0">
                          <a:solidFill>
                            <a:srgbClr val="0000FF"/>
                          </a:solidFill>
                          <a:effectLst/>
                        </a:rPr>
                        <a:t>-8.8 </a:t>
                      </a:r>
                      <a:r>
                        <a:rPr lang="en-US" sz="900" kern="1200" dirty="0" smtClean="0">
                          <a:effectLst/>
                        </a:rPr>
                        <a:t>± 0.7 (</a:t>
                      </a:r>
                      <a:r>
                        <a:rPr lang="en-US" sz="900" kern="1200" dirty="0" smtClean="0">
                          <a:solidFill>
                            <a:srgbClr val="CC0000"/>
                          </a:solidFill>
                          <a:effectLst/>
                        </a:rPr>
                        <a:t>-11.8</a:t>
                      </a:r>
                      <a:r>
                        <a:rPr lang="en-US" sz="900" kern="1200" dirty="0" smtClean="0">
                          <a:effectLst/>
                        </a:rPr>
                        <a:t>±1.9) </a:t>
                      </a:r>
                      <a:endParaRPr lang="en-US" sz="900" dirty="0" smtClean="0"/>
                    </a:p>
                  </a:txBody>
                  <a:tcPr marL="62973" marR="62973" marT="31506" marB="31506"/>
                </a:tc>
              </a:tr>
              <a:tr h="337636">
                <a:tc>
                  <a:txBody>
                    <a:bodyPr/>
                    <a:lstStyle/>
                    <a:p>
                      <a:r>
                        <a:rPr lang="en-US" sz="900" dirty="0" smtClean="0"/>
                        <a:t>Multi-model Ensemble</a:t>
                      </a:r>
                      <a:r>
                        <a:rPr lang="en-US" sz="900" baseline="0" dirty="0" smtClean="0"/>
                        <a:t> </a:t>
                      </a:r>
                      <a:r>
                        <a:rPr lang="en-US" sz="900" dirty="0" smtClean="0"/>
                        <a:t>Yu</a:t>
                      </a:r>
                      <a:r>
                        <a:rPr lang="en-US" sz="900" baseline="0" dirty="0" smtClean="0"/>
                        <a:t> </a:t>
                      </a:r>
                      <a:r>
                        <a:rPr lang="en-US" sz="900" i="1" baseline="0" dirty="0" smtClean="0"/>
                        <a:t>et al. </a:t>
                      </a:r>
                      <a:r>
                        <a:rPr lang="en-US" sz="900" baseline="0" dirty="0" smtClean="0"/>
                        <a:t>(2006)</a:t>
                      </a:r>
                      <a:endParaRPr lang="en-US" sz="900" dirty="0" smtClean="0"/>
                    </a:p>
                  </a:txBody>
                  <a:tcPr marL="62973" marR="62973" marT="31506" marB="31506"/>
                </a:tc>
                <a:tc>
                  <a:txBody>
                    <a:bodyPr/>
                    <a:lstStyle/>
                    <a:p>
                      <a:pPr algn="l"/>
                      <a:r>
                        <a:rPr lang="en-US" sz="900" kern="1200" dirty="0" smtClean="0">
                          <a:solidFill>
                            <a:srgbClr val="0000FF"/>
                          </a:solidFill>
                          <a:effectLst/>
                        </a:rPr>
                        <a:t>-3.4</a:t>
                      </a:r>
                      <a:r>
                        <a:rPr lang="en-US" sz="900" kern="1200" dirty="0" smtClean="0">
                          <a:effectLst/>
                        </a:rPr>
                        <a:t> ± 0.6 (</a:t>
                      </a:r>
                      <a:r>
                        <a:rPr lang="en-US" sz="900" kern="1200" dirty="0" smtClean="0">
                          <a:solidFill>
                            <a:srgbClr val="CC0000"/>
                          </a:solidFill>
                          <a:effectLst/>
                        </a:rPr>
                        <a:t>-2.8 </a:t>
                      </a:r>
                      <a:r>
                        <a:rPr lang="en-US" sz="900" kern="1200" dirty="0" smtClean="0">
                          <a:effectLst/>
                        </a:rPr>
                        <a:t>± 0.6) </a:t>
                      </a:r>
                      <a:endParaRPr lang="en-US" sz="800" dirty="0"/>
                    </a:p>
                  </a:txBody>
                  <a:tcPr marL="62973" marR="62973" marT="31506" marB="31506"/>
                </a:tc>
                <a:tc>
                  <a:txBody>
                    <a:bodyPr/>
                    <a:lstStyle/>
                    <a:p>
                      <a:pPr algn="ctr"/>
                      <a:r>
                        <a:rPr lang="en-US" sz="900" kern="1200" dirty="0" smtClean="0">
                          <a:solidFill>
                            <a:srgbClr val="0000FF"/>
                          </a:solidFill>
                          <a:effectLst/>
                        </a:rPr>
                        <a:t>1.4</a:t>
                      </a:r>
                      <a:r>
                        <a:rPr lang="en-US" sz="900" kern="1200" dirty="0" smtClean="0">
                          <a:effectLst/>
                        </a:rPr>
                        <a:t> (</a:t>
                      </a:r>
                      <a:r>
                        <a:rPr lang="en-US" sz="900" kern="1200" dirty="0" smtClean="0">
                          <a:solidFill>
                            <a:srgbClr val="CC0000"/>
                          </a:solidFill>
                          <a:effectLst/>
                        </a:rPr>
                        <a:t>4.4</a:t>
                      </a:r>
                      <a:r>
                        <a:rPr lang="en-US" sz="900" kern="1200" dirty="0" smtClean="0">
                          <a:effectLst/>
                        </a:rPr>
                        <a:t>) </a:t>
                      </a:r>
                      <a:endParaRPr lang="en-US" sz="800" dirty="0"/>
                    </a:p>
                  </a:txBody>
                  <a:tcPr marL="62973" marR="62973" marT="31506" marB="31506"/>
                </a:tc>
                <a:tc>
                  <a:txBody>
                    <a:bodyPr/>
                    <a:lstStyle/>
                    <a:p>
                      <a:pPr algn="l"/>
                      <a:r>
                        <a:rPr lang="en-US" sz="900" kern="1200" dirty="0" smtClean="0">
                          <a:solidFill>
                            <a:srgbClr val="0000FF"/>
                          </a:solidFill>
                          <a:effectLst/>
                        </a:rPr>
                        <a:t>-4.8 </a:t>
                      </a:r>
                      <a:r>
                        <a:rPr lang="en-US" sz="900" kern="1200" dirty="0" smtClean="0">
                          <a:effectLst/>
                        </a:rPr>
                        <a:t>± 0.8 (</a:t>
                      </a:r>
                      <a:r>
                        <a:rPr lang="en-US" sz="900" kern="1200" dirty="0" smtClean="0">
                          <a:solidFill>
                            <a:srgbClr val="CC0000"/>
                          </a:solidFill>
                          <a:effectLst/>
                        </a:rPr>
                        <a:t>-7.2 </a:t>
                      </a:r>
                      <a:r>
                        <a:rPr lang="en-US" sz="900" kern="1200" dirty="0" smtClean="0">
                          <a:effectLst/>
                        </a:rPr>
                        <a:t>± 0.9) </a:t>
                      </a:r>
                      <a:endParaRPr lang="en-US" sz="800" dirty="0" smtClean="0"/>
                    </a:p>
                  </a:txBody>
                  <a:tcPr marL="62973" marR="62973" marT="31506" marB="31506"/>
                </a:tc>
              </a:tr>
              <a:tr h="255546">
                <a:tc>
                  <a:txBody>
                    <a:bodyPr/>
                    <a:lstStyle/>
                    <a:p>
                      <a:r>
                        <a:rPr lang="en-US" sz="900" dirty="0" smtClean="0"/>
                        <a:t>GEOS-5</a:t>
                      </a:r>
                      <a:r>
                        <a:rPr lang="en-US" sz="900" baseline="0" dirty="0" smtClean="0"/>
                        <a:t> (Free)</a:t>
                      </a:r>
                      <a:endParaRPr lang="en-US" sz="900" dirty="0" smtClean="0"/>
                    </a:p>
                  </a:txBody>
                  <a:tcPr marL="62973" marR="62973" marT="31506" marB="31506"/>
                </a:tc>
                <a:tc>
                  <a:txBody>
                    <a:bodyPr/>
                    <a:lstStyle/>
                    <a:p>
                      <a:pPr algn="l"/>
                      <a:r>
                        <a:rPr lang="en-US" sz="900" dirty="0" smtClean="0">
                          <a:solidFill>
                            <a:srgbClr val="0000FF"/>
                          </a:solidFill>
                        </a:rPr>
                        <a:t>-3.4          </a:t>
                      </a:r>
                      <a:r>
                        <a:rPr lang="en-US" sz="900" dirty="0" smtClean="0"/>
                        <a:t>(</a:t>
                      </a:r>
                      <a:r>
                        <a:rPr lang="en-US" sz="900" dirty="0" smtClean="0">
                          <a:solidFill>
                            <a:srgbClr val="CC0000"/>
                          </a:solidFill>
                        </a:rPr>
                        <a:t>-2.7</a:t>
                      </a:r>
                      <a:r>
                        <a:rPr lang="en-US" sz="900" dirty="0" smtClean="0"/>
                        <a:t>)</a:t>
                      </a:r>
                      <a:endParaRPr lang="en-US" sz="900" dirty="0"/>
                    </a:p>
                  </a:txBody>
                  <a:tcPr marL="62973" marR="62973" marT="31506" marB="31506"/>
                </a:tc>
                <a:tc>
                  <a:txBody>
                    <a:bodyPr/>
                    <a:lstStyle/>
                    <a:p>
                      <a:pPr algn="ctr"/>
                      <a:r>
                        <a:rPr lang="en-US" sz="900" dirty="0" smtClean="0">
                          <a:solidFill>
                            <a:srgbClr val="0000FF"/>
                          </a:solidFill>
                        </a:rPr>
                        <a:t>0.5</a:t>
                      </a:r>
                      <a:r>
                        <a:rPr lang="en-US" sz="900" dirty="0" smtClean="0"/>
                        <a:t> (</a:t>
                      </a:r>
                      <a:r>
                        <a:rPr lang="en-US" sz="900" dirty="0" smtClean="0">
                          <a:solidFill>
                            <a:srgbClr val="CC0000"/>
                          </a:solidFill>
                        </a:rPr>
                        <a:t>2.8</a:t>
                      </a:r>
                      <a:r>
                        <a:rPr lang="en-US" sz="900" dirty="0" smtClean="0"/>
                        <a:t>)</a:t>
                      </a:r>
                      <a:endParaRPr lang="en-US" sz="900" dirty="0"/>
                    </a:p>
                  </a:txBody>
                  <a:tcPr marL="62973" marR="62973" marT="31506" marB="31506"/>
                </a:tc>
                <a:tc>
                  <a:txBody>
                    <a:bodyPr/>
                    <a:lstStyle/>
                    <a:p>
                      <a:pPr algn="l"/>
                      <a:r>
                        <a:rPr lang="en-US" sz="900" dirty="0" smtClean="0">
                          <a:solidFill>
                            <a:srgbClr val="0000FF"/>
                          </a:solidFill>
                        </a:rPr>
                        <a:t>-3.9          </a:t>
                      </a:r>
                      <a:r>
                        <a:rPr lang="en-US" sz="900" dirty="0" smtClean="0"/>
                        <a:t>(</a:t>
                      </a:r>
                      <a:r>
                        <a:rPr lang="en-US" sz="900" dirty="0" smtClean="0">
                          <a:solidFill>
                            <a:srgbClr val="CC0000"/>
                          </a:solidFill>
                        </a:rPr>
                        <a:t>-5.5</a:t>
                      </a:r>
                      <a:r>
                        <a:rPr lang="en-US" sz="900" dirty="0" smtClean="0"/>
                        <a:t>)</a:t>
                      </a:r>
                    </a:p>
                  </a:txBody>
                  <a:tcPr marL="62973" marR="62973" marT="31506" marB="31506"/>
                </a:tc>
              </a:tr>
            </a:tbl>
          </a:graphicData>
        </a:graphic>
      </p:graphicFrame>
      <p:pic>
        <p:nvPicPr>
          <p:cNvPr id="27680" name="Picture 1" descr="dre_toa.png"/>
          <p:cNvPicPr>
            <a:picLocks noChangeAspect="1"/>
          </p:cNvPicPr>
          <p:nvPr/>
        </p:nvPicPr>
        <p:blipFill>
          <a:blip r:embed="rId4">
            <a:extLst>
              <a:ext uri="{28A0092B-C50C-407E-A947-70E740481C1C}">
                <a14:useLocalDpi xmlns:a14="http://schemas.microsoft.com/office/drawing/2010/main" val="0"/>
              </a:ext>
            </a:extLst>
          </a:blip>
          <a:srcRect l="5927" t="23314" r="5463" b="18051"/>
          <a:stretch>
            <a:fillRect/>
          </a:stretch>
        </p:blipFill>
        <p:spPr bwMode="auto">
          <a:xfrm>
            <a:off x="482600" y="2133600"/>
            <a:ext cx="2743200"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1" name="Picture 2" descr="dre_sfc.png"/>
          <p:cNvPicPr>
            <a:picLocks noChangeAspect="1"/>
          </p:cNvPicPr>
          <p:nvPr/>
        </p:nvPicPr>
        <p:blipFill>
          <a:blip r:embed="rId5">
            <a:extLst>
              <a:ext uri="{28A0092B-C50C-407E-A947-70E740481C1C}">
                <a14:useLocalDpi xmlns:a14="http://schemas.microsoft.com/office/drawing/2010/main" val="0"/>
              </a:ext>
            </a:extLst>
          </a:blip>
          <a:srcRect l="6020" t="20270" r="5463" b="14693"/>
          <a:stretch>
            <a:fillRect/>
          </a:stretch>
        </p:blipFill>
        <p:spPr bwMode="auto">
          <a:xfrm>
            <a:off x="3302000" y="2133600"/>
            <a:ext cx="2743200"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82" name="Rectangle 12"/>
          <p:cNvSpPr>
            <a:spLocks/>
          </p:cNvSpPr>
          <p:nvPr/>
        </p:nvSpPr>
        <p:spPr bwMode="auto">
          <a:xfrm>
            <a:off x="635000" y="5257800"/>
            <a:ext cx="534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40639" bIns="0"/>
          <a:lstStyle/>
          <a:p>
            <a:pPr marL="39688" algn="l"/>
            <a:r>
              <a:rPr lang="en-US" sz="1400" b="1">
                <a:solidFill>
                  <a:schemeClr val="tx1"/>
                </a:solidFill>
                <a:ea typeface="ＭＳ Ｐゴシック" charset="0"/>
              </a:rPr>
              <a:t>Diversity in AeroCom Anthropogenic Direct Forcing</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3" name="Group 3"/>
          <p:cNvGrpSpPr>
            <a:grpSpLocks/>
          </p:cNvGrpSpPr>
          <p:nvPr/>
        </p:nvGrpSpPr>
        <p:grpSpPr bwMode="auto">
          <a:xfrm>
            <a:off x="101600" y="304800"/>
            <a:ext cx="12801600" cy="9144000"/>
            <a:chOff x="0" y="0"/>
            <a:chExt cx="8064" cy="5760"/>
          </a:xfrm>
        </p:grpSpPr>
        <p:sp>
          <p:nvSpPr>
            <p:cNvPr id="2" name="Rectangle 1"/>
            <p:cNvSpPr>
              <a:spLocks/>
            </p:cNvSpPr>
            <p:nvPr/>
          </p:nvSpPr>
          <p:spPr bwMode="auto">
            <a:xfrm>
              <a:off x="0" y="0"/>
              <a:ext cx="8064" cy="5760"/>
            </a:xfrm>
            <a:prstGeom prst="rect">
              <a:avLst/>
            </a:prstGeom>
            <a:gradFill rotWithShape="0">
              <a:gsLst>
                <a:gs pos="0">
                  <a:srgbClr val="66CCFF"/>
                </a:gs>
                <a:gs pos="100000">
                  <a:srgbClr val="0000FF"/>
                </a:gs>
              </a:gsLst>
              <a:lin ang="2700000" scaled="1"/>
            </a:gra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215900" cap="flat">
                  <a:solidFill>
                    <a:srgbClr val="0000FF"/>
                  </a:solidFill>
                  <a:miter lim="800000"/>
                  <a:headEnd type="none" w="med" len="med"/>
                  <a:tailEnd type="none" w="med" len="med"/>
                </a14:hiddenLine>
              </a:ext>
            </a:extLst>
          </p:spPr>
          <p:txBody>
            <a:bodyPr lIns="0" tIns="0" rIns="0" bIns="0"/>
            <a:lstStyle/>
            <a:p>
              <a:pPr>
                <a:defRPr/>
              </a:pPr>
              <a:endParaRPr lang="en-US"/>
            </a:p>
          </p:txBody>
        </p:sp>
        <p:sp>
          <p:nvSpPr>
            <p:cNvPr id="28688" name="Rectangle 2"/>
            <p:cNvSpPr>
              <a:spLocks/>
            </p:cNvSpPr>
            <p:nvPr/>
          </p:nvSpPr>
          <p:spPr bwMode="auto">
            <a:xfrm>
              <a:off x="144" y="144"/>
              <a:ext cx="7776" cy="5472"/>
            </a:xfrm>
            <a:prstGeom prst="rect">
              <a:avLst/>
            </a:prstGeom>
            <a:solidFill>
              <a:schemeClr val="accent1"/>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a:p>
          </p:txBody>
        </p:sp>
      </p:grpSp>
      <p:sp>
        <p:nvSpPr>
          <p:cNvPr id="28674" name="Rectangle 4"/>
          <p:cNvSpPr>
            <a:spLocks/>
          </p:cNvSpPr>
          <p:nvPr/>
        </p:nvSpPr>
        <p:spPr bwMode="auto">
          <a:xfrm>
            <a:off x="482600" y="596900"/>
            <a:ext cx="122174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r>
              <a:rPr lang="en-US" sz="3600" b="1">
                <a:solidFill>
                  <a:schemeClr val="tx1"/>
                </a:solidFill>
                <a:ea typeface="ＭＳ Ｐゴシック" charset="0"/>
              </a:rPr>
              <a:t>Future Applications</a:t>
            </a:r>
          </a:p>
        </p:txBody>
      </p:sp>
      <p:grpSp>
        <p:nvGrpSpPr>
          <p:cNvPr id="28675" name="Group 7"/>
          <p:cNvGrpSpPr>
            <a:grpSpLocks/>
          </p:cNvGrpSpPr>
          <p:nvPr/>
        </p:nvGrpSpPr>
        <p:grpSpPr bwMode="auto">
          <a:xfrm>
            <a:off x="1143000" y="1397000"/>
            <a:ext cx="4572000" cy="6632575"/>
            <a:chOff x="0" y="0"/>
            <a:chExt cx="2880" cy="4178"/>
          </a:xfrm>
        </p:grpSpPr>
        <p:sp>
          <p:nvSpPr>
            <p:cNvPr id="28685" name="Rectangle 5"/>
            <p:cNvSpPr>
              <a:spLocks/>
            </p:cNvSpPr>
            <p:nvPr/>
          </p:nvSpPr>
          <p:spPr bwMode="auto">
            <a:xfrm>
              <a:off x="0" y="0"/>
              <a:ext cx="2680"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40639" bIns="0"/>
            <a:lstStyle/>
            <a:p>
              <a:pPr marL="39688" algn="l"/>
              <a:r>
                <a:rPr lang="en-US" sz="1400" b="1">
                  <a:solidFill>
                    <a:schemeClr val="tx1"/>
                  </a:solidFill>
                  <a:ea typeface="ＭＳ Ｐゴシック" charset="0"/>
                </a:rPr>
                <a:t>Enhanced Composition and Size Modeling for Aerosol Direct and Indirect Effects</a:t>
              </a:r>
            </a:p>
          </p:txBody>
        </p:sp>
        <p:pic>
          <p:nvPicPr>
            <p:cNvPr id="2868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1"/>
              <a:ext cx="2880" cy="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
        <p:nvSpPr>
          <p:cNvPr id="28676" name="Rectangle 8"/>
          <p:cNvSpPr>
            <a:spLocks/>
          </p:cNvSpPr>
          <p:nvPr/>
        </p:nvSpPr>
        <p:spPr bwMode="auto">
          <a:xfrm>
            <a:off x="1587500" y="8204200"/>
            <a:ext cx="18446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algn="l"/>
            <a:r>
              <a:rPr lang="en-US" sz="1200">
                <a:solidFill>
                  <a:srgbClr val="808080"/>
                </a:solidFill>
                <a:ea typeface="ＭＳ Ｐゴシック" charset="0"/>
              </a:rPr>
              <a:t>Courtesy Donifan Barahona</a:t>
            </a:r>
          </a:p>
        </p:txBody>
      </p:sp>
      <p:sp>
        <p:nvSpPr>
          <p:cNvPr id="28677" name="Rectangle 12"/>
          <p:cNvSpPr>
            <a:spLocks/>
          </p:cNvSpPr>
          <p:nvPr/>
        </p:nvSpPr>
        <p:spPr bwMode="auto">
          <a:xfrm>
            <a:off x="7505700" y="1397000"/>
            <a:ext cx="3657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40639" bIns="0"/>
          <a:lstStyle/>
          <a:p>
            <a:pPr marL="39688" algn="l"/>
            <a:r>
              <a:rPr lang="en-US" sz="1400" b="1">
                <a:solidFill>
                  <a:schemeClr val="tx1"/>
                </a:solidFill>
                <a:ea typeface="ＭＳ Ｐゴシック" charset="0"/>
              </a:rPr>
              <a:t>Change in Surface Reflectance Due to Aerosol Deposition over Snow</a:t>
            </a:r>
          </a:p>
        </p:txBody>
      </p:sp>
      <p:pic>
        <p:nvPicPr>
          <p:cNvPr id="28678" name="Picture 10" descr="F:\Post_Doctor\Life_at_NASA\JAMEX\Bill_new_project_st_2010\GEOS5_experiment\SND-AeroChem-Fortuna-2_5-b20-V4\replay\mskout_domain_plots\HTP\albaero-albbc\mskout_albaero-albbc_clim_replay_seasonal_diff_vis_snowalb_1.gif"/>
          <p:cNvPicPr>
            <a:picLocks noChangeAspect="1" noChangeArrowheads="1"/>
          </p:cNvPicPr>
          <p:nvPr/>
        </p:nvPicPr>
        <p:blipFill>
          <a:blip r:embed="rId3">
            <a:extLst>
              <a:ext uri="{28A0092B-C50C-407E-A947-70E740481C1C}">
                <a14:useLocalDpi xmlns:a14="http://schemas.microsoft.com/office/drawing/2010/main" val="0"/>
              </a:ext>
            </a:extLst>
          </a:blip>
          <a:srcRect t="22028"/>
          <a:stretch>
            <a:fillRect/>
          </a:stretch>
        </p:blipFill>
        <p:spPr bwMode="auto">
          <a:xfrm>
            <a:off x="7580313" y="6096000"/>
            <a:ext cx="3657600"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4" descr="F:\Post_Doctor\Life_at_NASA\JAMEX\Bill_new_project_st_2010\GEOS5_experiment\SND-AeroChem-Fortuna-2_5-b20-V4\replay\mskout_domain_plots\HTP\albaero-alb\mskout_albaero-alb_clim_replay_seasonal_diff_vis_snowalb_1.gif"/>
          <p:cNvPicPr>
            <a:picLocks noChangeAspect="1" noChangeArrowheads="1"/>
          </p:cNvPicPr>
          <p:nvPr/>
        </p:nvPicPr>
        <p:blipFill>
          <a:blip r:embed="rId4">
            <a:extLst>
              <a:ext uri="{28A0092B-C50C-407E-A947-70E740481C1C}">
                <a14:useLocalDpi xmlns:a14="http://schemas.microsoft.com/office/drawing/2010/main" val="0"/>
              </a:ext>
            </a:extLst>
          </a:blip>
          <a:srcRect t="22479" b="18326"/>
          <a:stretch>
            <a:fillRect/>
          </a:stretch>
        </p:blipFill>
        <p:spPr bwMode="auto">
          <a:xfrm>
            <a:off x="7569200" y="2362200"/>
            <a:ext cx="36576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7" descr="F:\Post_Doctor\Life_at_NASA\JAMEX\Bill_new_project_st_2010\GEOS5_experiment\SND-AeroChem-Fortuna-2_5-b20-V4\replay\mskout_domain_plots\HTP\albaero-albdu\mskout_albaero-albdu_clim_replay_seasonal_diff_vis_snowalb_1.gif"/>
          <p:cNvPicPr>
            <a:picLocks noChangeAspect="1" noChangeArrowheads="1"/>
          </p:cNvPicPr>
          <p:nvPr/>
        </p:nvPicPr>
        <p:blipFill>
          <a:blip r:embed="rId5">
            <a:extLst>
              <a:ext uri="{28A0092B-C50C-407E-A947-70E740481C1C}">
                <a14:useLocalDpi xmlns:a14="http://schemas.microsoft.com/office/drawing/2010/main" val="0"/>
              </a:ext>
            </a:extLst>
          </a:blip>
          <a:srcRect t="21837" b="18335"/>
          <a:stretch>
            <a:fillRect/>
          </a:stretch>
        </p:blipFill>
        <p:spPr bwMode="auto">
          <a:xfrm>
            <a:off x="7569200" y="4252913"/>
            <a:ext cx="3657600"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Rectangle 13"/>
          <p:cNvSpPr>
            <a:spLocks/>
          </p:cNvSpPr>
          <p:nvPr/>
        </p:nvSpPr>
        <p:spPr bwMode="auto">
          <a:xfrm>
            <a:off x="7797800" y="2133600"/>
            <a:ext cx="3657600" cy="3048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40639" bIns="0"/>
          <a:lstStyle/>
          <a:p>
            <a:pPr marL="39688" algn="l"/>
            <a:r>
              <a:rPr lang="en-US" sz="1400" b="1">
                <a:solidFill>
                  <a:schemeClr val="tx1"/>
                </a:solidFill>
                <a:ea typeface="ＭＳ Ｐゴシック" charset="0"/>
              </a:rPr>
              <a:t>All Aerosols - No Aerosols</a:t>
            </a:r>
          </a:p>
        </p:txBody>
      </p:sp>
      <p:sp>
        <p:nvSpPr>
          <p:cNvPr id="28682" name="Rectangle 14"/>
          <p:cNvSpPr>
            <a:spLocks/>
          </p:cNvSpPr>
          <p:nvPr/>
        </p:nvSpPr>
        <p:spPr bwMode="auto">
          <a:xfrm>
            <a:off x="7874000" y="4038600"/>
            <a:ext cx="3657600" cy="3048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40639" bIns="0"/>
          <a:lstStyle/>
          <a:p>
            <a:pPr marL="39688" algn="l"/>
            <a:r>
              <a:rPr lang="en-US" sz="1400" b="1">
                <a:solidFill>
                  <a:schemeClr val="tx1"/>
                </a:solidFill>
                <a:ea typeface="ＭＳ Ｐゴシック" charset="0"/>
              </a:rPr>
              <a:t>Black Carbon Impact</a:t>
            </a:r>
          </a:p>
        </p:txBody>
      </p:sp>
      <p:sp>
        <p:nvSpPr>
          <p:cNvPr id="28683" name="Rectangle 15"/>
          <p:cNvSpPr>
            <a:spLocks/>
          </p:cNvSpPr>
          <p:nvPr/>
        </p:nvSpPr>
        <p:spPr bwMode="auto">
          <a:xfrm>
            <a:off x="7874000" y="5867400"/>
            <a:ext cx="3657600" cy="3048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40639" bIns="0"/>
          <a:lstStyle/>
          <a:p>
            <a:pPr marL="39688" algn="l"/>
            <a:r>
              <a:rPr lang="en-US" sz="1400" b="1">
                <a:solidFill>
                  <a:schemeClr val="tx1"/>
                </a:solidFill>
                <a:ea typeface="ＭＳ Ｐゴシック" charset="0"/>
              </a:rPr>
              <a:t>Dust Impact</a:t>
            </a:r>
          </a:p>
        </p:txBody>
      </p:sp>
      <p:sp>
        <p:nvSpPr>
          <p:cNvPr id="28684" name="Rectangle 16"/>
          <p:cNvSpPr>
            <a:spLocks/>
          </p:cNvSpPr>
          <p:nvPr/>
        </p:nvSpPr>
        <p:spPr bwMode="auto">
          <a:xfrm>
            <a:off x="7505700" y="8115300"/>
            <a:ext cx="164623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algn="l"/>
            <a:r>
              <a:rPr lang="en-US" sz="1200">
                <a:solidFill>
                  <a:srgbClr val="808080"/>
                </a:solidFill>
                <a:ea typeface="ＭＳ Ｐゴシック" charset="0"/>
              </a:rPr>
              <a:t>Courtesy Teppei Yasunari</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1" name="Group 3"/>
          <p:cNvGrpSpPr>
            <a:grpSpLocks/>
          </p:cNvGrpSpPr>
          <p:nvPr/>
        </p:nvGrpSpPr>
        <p:grpSpPr bwMode="auto">
          <a:xfrm>
            <a:off x="101600" y="304800"/>
            <a:ext cx="12801600" cy="9144000"/>
            <a:chOff x="0" y="0"/>
            <a:chExt cx="8064" cy="5760"/>
          </a:xfrm>
        </p:grpSpPr>
        <p:sp>
          <p:nvSpPr>
            <p:cNvPr id="2" name="Rectangle 1"/>
            <p:cNvSpPr>
              <a:spLocks/>
            </p:cNvSpPr>
            <p:nvPr/>
          </p:nvSpPr>
          <p:spPr bwMode="auto">
            <a:xfrm>
              <a:off x="0" y="0"/>
              <a:ext cx="8064" cy="5760"/>
            </a:xfrm>
            <a:prstGeom prst="rect">
              <a:avLst/>
            </a:prstGeom>
            <a:gradFill rotWithShape="0">
              <a:gsLst>
                <a:gs pos="0">
                  <a:srgbClr val="66CCFF"/>
                </a:gs>
                <a:gs pos="100000">
                  <a:srgbClr val="0000FF"/>
                </a:gs>
              </a:gsLst>
              <a:lin ang="2700000" scaled="1"/>
            </a:gra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215900" cap="flat">
                  <a:solidFill>
                    <a:srgbClr val="0000FF"/>
                  </a:solidFill>
                  <a:miter lim="800000"/>
                  <a:headEnd type="none" w="med" len="med"/>
                  <a:tailEnd type="none" w="med" len="med"/>
                </a14:hiddenLine>
              </a:ext>
            </a:extLst>
          </p:spPr>
          <p:txBody>
            <a:bodyPr lIns="0" tIns="0" rIns="0" bIns="0"/>
            <a:lstStyle/>
            <a:p>
              <a:pPr>
                <a:defRPr/>
              </a:pPr>
              <a:endParaRPr lang="en-US"/>
            </a:p>
          </p:txBody>
        </p:sp>
        <p:sp>
          <p:nvSpPr>
            <p:cNvPr id="3" name="Rectangle 2"/>
            <p:cNvSpPr>
              <a:spLocks/>
            </p:cNvSpPr>
            <p:nvPr/>
          </p:nvSpPr>
          <p:spPr bwMode="auto">
            <a:xfrm>
              <a:off x="144" y="144"/>
              <a:ext cx="7776" cy="5472"/>
            </a:xfrm>
            <a:prstGeom prst="rect">
              <a:avLst/>
            </a:prstGeom>
            <a:solidFill>
              <a:schemeClr val="accent1"/>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a:p>
          </p:txBody>
        </p:sp>
      </p:grpSp>
      <p:sp>
        <p:nvSpPr>
          <p:cNvPr id="9" name="Rectangle 12"/>
          <p:cNvSpPr>
            <a:spLocks/>
          </p:cNvSpPr>
          <p:nvPr/>
        </p:nvSpPr>
        <p:spPr bwMode="auto">
          <a:xfrm>
            <a:off x="1016000" y="990600"/>
            <a:ext cx="10831512" cy="721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28600" indent="-228600" algn="l">
              <a:lnSpc>
                <a:spcPct val="200000"/>
              </a:lnSpc>
              <a:spcBef>
                <a:spcPts val="1200"/>
              </a:spcBef>
              <a:spcAft>
                <a:spcPts val="2400"/>
              </a:spcAft>
              <a:buSzPct val="125000"/>
              <a:buFont typeface="Gill Sans" charset="0"/>
              <a:buChar char="•"/>
            </a:pPr>
            <a:r>
              <a:rPr lang="en-US" sz="4800" dirty="0" smtClean="0">
                <a:solidFill>
                  <a:schemeClr val="tx1"/>
                </a:solidFill>
                <a:ea typeface="ＭＳ Ｐゴシック" charset="0"/>
              </a:rPr>
              <a:t>Forecasting Support and Event Simulation</a:t>
            </a:r>
          </a:p>
          <a:p>
            <a:pPr marL="228600" indent="-228600" algn="l">
              <a:lnSpc>
                <a:spcPct val="200000"/>
              </a:lnSpc>
              <a:spcBef>
                <a:spcPts val="1200"/>
              </a:spcBef>
              <a:spcAft>
                <a:spcPts val="2400"/>
              </a:spcAft>
              <a:buSzPct val="125000"/>
              <a:buFont typeface="Gill Sans" charset="0"/>
              <a:buChar char="•"/>
            </a:pPr>
            <a:r>
              <a:rPr lang="en-US" sz="4800" dirty="0" smtClean="0">
                <a:solidFill>
                  <a:schemeClr val="tx1"/>
                </a:solidFill>
                <a:ea typeface="ＭＳ Ｐゴシック" charset="0"/>
              </a:rPr>
              <a:t>Observation Simulation</a:t>
            </a:r>
          </a:p>
          <a:p>
            <a:pPr marL="228600" indent="-228600" algn="l">
              <a:lnSpc>
                <a:spcPct val="200000"/>
              </a:lnSpc>
              <a:spcBef>
                <a:spcPts val="1200"/>
              </a:spcBef>
              <a:spcAft>
                <a:spcPts val="2400"/>
              </a:spcAft>
              <a:buSzPct val="125000"/>
              <a:buFont typeface="Gill Sans" charset="0"/>
              <a:buChar char="•"/>
            </a:pPr>
            <a:r>
              <a:rPr lang="en-US" sz="4800" dirty="0" smtClean="0">
                <a:solidFill>
                  <a:schemeClr val="tx1"/>
                </a:solidFill>
                <a:ea typeface="ＭＳ Ｐゴシック" charset="0"/>
              </a:rPr>
              <a:t>Aerosols-Chemistry-Climate</a:t>
            </a:r>
          </a:p>
          <a:p>
            <a:pPr marL="228600" indent="-228600" algn="l">
              <a:lnSpc>
                <a:spcPct val="200000"/>
              </a:lnSpc>
              <a:spcBef>
                <a:spcPts val="1200"/>
              </a:spcBef>
              <a:spcAft>
                <a:spcPts val="2400"/>
              </a:spcAft>
              <a:buSzPct val="125000"/>
              <a:buFont typeface="Gill Sans" charset="0"/>
              <a:buChar char="•"/>
            </a:pPr>
            <a:r>
              <a:rPr lang="en-US" sz="4800" dirty="0" smtClean="0">
                <a:solidFill>
                  <a:schemeClr val="tx1"/>
                </a:solidFill>
                <a:ea typeface="ＭＳ Ｐゴシック" charset="0"/>
              </a:rPr>
              <a:t>Future Applications</a:t>
            </a:r>
            <a:endParaRPr lang="en-US" sz="4800" dirty="0">
              <a:solidFill>
                <a:schemeClr val="tx1"/>
              </a:solidFill>
              <a:ea typeface="ＭＳ Ｐゴシック" charset="0"/>
            </a:endParaRPr>
          </a:p>
        </p:txBody>
      </p:sp>
    </p:spTree>
    <p:extLst>
      <p:ext uri="{BB962C8B-B14F-4D97-AF65-F5344CB8AC3E}">
        <p14:creationId xmlns:p14="http://schemas.microsoft.com/office/powerpoint/2010/main" val="4692025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7" name="Group 3"/>
          <p:cNvGrpSpPr>
            <a:grpSpLocks/>
          </p:cNvGrpSpPr>
          <p:nvPr/>
        </p:nvGrpSpPr>
        <p:grpSpPr bwMode="auto">
          <a:xfrm>
            <a:off x="101600" y="304800"/>
            <a:ext cx="12801600" cy="9144000"/>
            <a:chOff x="0" y="0"/>
            <a:chExt cx="8064" cy="5760"/>
          </a:xfrm>
        </p:grpSpPr>
        <p:sp>
          <p:nvSpPr>
            <p:cNvPr id="2" name="Rectangle 1"/>
            <p:cNvSpPr>
              <a:spLocks/>
            </p:cNvSpPr>
            <p:nvPr/>
          </p:nvSpPr>
          <p:spPr bwMode="auto">
            <a:xfrm>
              <a:off x="0" y="0"/>
              <a:ext cx="8064" cy="5760"/>
            </a:xfrm>
            <a:prstGeom prst="rect">
              <a:avLst/>
            </a:prstGeom>
            <a:gradFill rotWithShape="0">
              <a:gsLst>
                <a:gs pos="0">
                  <a:srgbClr val="66CCFF"/>
                </a:gs>
                <a:gs pos="100000">
                  <a:srgbClr val="0000FF"/>
                </a:gs>
              </a:gsLst>
              <a:lin ang="2700000" scaled="1"/>
            </a:gra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215900" cap="flat">
                  <a:solidFill>
                    <a:srgbClr val="0000FF"/>
                  </a:solidFill>
                  <a:miter lim="800000"/>
                  <a:headEnd type="none" w="med" len="med"/>
                  <a:tailEnd type="none" w="med" len="med"/>
                </a14:hiddenLine>
              </a:ext>
            </a:extLst>
          </p:spPr>
          <p:txBody>
            <a:bodyPr lIns="0" tIns="0" rIns="0" bIns="0"/>
            <a:lstStyle/>
            <a:p>
              <a:pPr>
                <a:defRPr/>
              </a:pPr>
              <a:endParaRPr lang="en-US"/>
            </a:p>
          </p:txBody>
        </p:sp>
        <p:sp>
          <p:nvSpPr>
            <p:cNvPr id="29700" name="Rectangle 2"/>
            <p:cNvSpPr>
              <a:spLocks/>
            </p:cNvSpPr>
            <p:nvPr/>
          </p:nvSpPr>
          <p:spPr bwMode="auto">
            <a:xfrm>
              <a:off x="144" y="144"/>
              <a:ext cx="7776" cy="5472"/>
            </a:xfrm>
            <a:prstGeom prst="rect">
              <a:avLst/>
            </a:prstGeom>
            <a:solidFill>
              <a:schemeClr val="accent1"/>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a:p>
          </p:txBody>
        </p:sp>
      </p:grpSp>
      <p:sp>
        <p:nvSpPr>
          <p:cNvPr id="29698" name="Rectangle 4"/>
          <p:cNvSpPr>
            <a:spLocks/>
          </p:cNvSpPr>
          <p:nvPr/>
        </p:nvSpPr>
        <p:spPr bwMode="auto">
          <a:xfrm>
            <a:off x="482600" y="596900"/>
            <a:ext cx="122174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r>
              <a:rPr lang="en-US" sz="3600" b="1">
                <a:solidFill>
                  <a:schemeClr val="tx1"/>
                </a:solidFill>
                <a:ea typeface="ＭＳ Ｐゴシック" charset="0"/>
              </a:rPr>
              <a:t>Future Applications</a:t>
            </a:r>
          </a:p>
        </p:txBody>
      </p:sp>
      <p:pic>
        <p:nvPicPr>
          <p:cNvPr id="5" name="Picture 4" descr="Calculon.png"/>
          <p:cNvPicPr>
            <a:picLocks noChangeAspect="1"/>
          </p:cNvPicPr>
          <p:nvPr/>
        </p:nvPicPr>
        <p:blipFill rotWithShape="1">
          <a:blip r:embed="rId2">
            <a:extLst>
              <a:ext uri="{28A0092B-C50C-407E-A947-70E740481C1C}">
                <a14:useLocalDpi xmlns:a14="http://schemas.microsoft.com/office/drawing/2010/main" val="0"/>
              </a:ext>
            </a:extLst>
          </a:blip>
          <a:srcRect l="49459"/>
          <a:stretch/>
        </p:blipFill>
        <p:spPr>
          <a:xfrm>
            <a:off x="9093200" y="838200"/>
            <a:ext cx="5237673" cy="7772400"/>
          </a:xfrm>
          <a:prstGeom prst="rect">
            <a:avLst/>
          </a:prstGeom>
        </p:spPr>
      </p:pic>
      <p:pic>
        <p:nvPicPr>
          <p:cNvPr id="6" name="Picture 5" descr="bender-for-webs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 y="1143000"/>
            <a:ext cx="5627378" cy="8028621"/>
          </a:xfrm>
          <a:prstGeom prst="rect">
            <a:avLst/>
          </a:prstGeom>
        </p:spPr>
      </p:pic>
      <p:sp>
        <p:nvSpPr>
          <p:cNvPr id="7" name="Rectangle 6"/>
          <p:cNvSpPr/>
          <p:nvPr/>
        </p:nvSpPr>
        <p:spPr bwMode="auto">
          <a:xfrm>
            <a:off x="11379200" y="1524000"/>
            <a:ext cx="381000" cy="9144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Rectangle 7"/>
          <p:cNvSpPr/>
          <p:nvPr/>
        </p:nvSpPr>
        <p:spPr>
          <a:xfrm>
            <a:off x="2768600" y="1447800"/>
            <a:ext cx="7109939" cy="1200328"/>
          </a:xfrm>
          <a:prstGeom prst="rect">
            <a:avLst/>
          </a:prstGeom>
        </p:spPr>
        <p:txBody>
          <a:bodyPr wrap="none">
            <a:spAutoFit/>
          </a:bodyPr>
          <a:lstStyle/>
          <a:p>
            <a:pPr algn="l"/>
            <a:r>
              <a:rPr lang="en-US" sz="2400" dirty="0" smtClean="0">
                <a:solidFill>
                  <a:schemeClr val="tx1"/>
                </a:solidFill>
                <a:ea typeface="ＭＳ Ｐゴシック" charset="0"/>
                <a:cs typeface="Gill Sans" charset="0"/>
              </a:rPr>
              <a:t>Aerosols Composition and Chemistry</a:t>
            </a:r>
          </a:p>
          <a:p>
            <a:pPr algn="l"/>
            <a:r>
              <a:rPr lang="en-US" sz="2400" dirty="0" smtClean="0">
                <a:solidFill>
                  <a:schemeClr val="tx1"/>
                </a:solidFill>
                <a:latin typeface="Wingdings" charset="0"/>
                <a:ea typeface="ＭＳ Ｐゴシック" charset="0"/>
                <a:cs typeface="Wingdings" charset="0"/>
                <a:sym typeface="Wingdings" charset="0"/>
              </a:rPr>
              <a:t> </a:t>
            </a:r>
            <a:r>
              <a:rPr lang="en-US" sz="2400" dirty="0" smtClean="0">
                <a:solidFill>
                  <a:schemeClr val="tx1"/>
                </a:solidFill>
                <a:ea typeface="ＭＳ Ｐゴシック" charset="0"/>
                <a:cs typeface="Gill Sans" charset="0"/>
              </a:rPr>
              <a:t> Air quality (TEMPO, Geo-CAPE, GEMS, Sentinel-4)</a:t>
            </a:r>
          </a:p>
          <a:p>
            <a:pPr algn="l"/>
            <a:r>
              <a:rPr lang="en-US" sz="2400" dirty="0">
                <a:solidFill>
                  <a:schemeClr val="tx1"/>
                </a:solidFill>
                <a:latin typeface="Wingdings" charset="0"/>
                <a:ea typeface="ＭＳ Ｐゴシック" charset="0"/>
                <a:cs typeface="Wingdings" charset="0"/>
                <a:sym typeface="Wingdings" charset="0"/>
              </a:rPr>
              <a:t> </a:t>
            </a:r>
            <a:r>
              <a:rPr lang="en-US" sz="2400" dirty="0">
                <a:solidFill>
                  <a:schemeClr val="tx1"/>
                </a:solidFill>
                <a:ea typeface="ＭＳ Ｐゴシック" charset="0"/>
                <a:cs typeface="Gill Sans" charset="0"/>
              </a:rPr>
              <a:t> </a:t>
            </a:r>
            <a:r>
              <a:rPr lang="en-US" sz="2400" dirty="0" smtClean="0">
                <a:solidFill>
                  <a:schemeClr val="tx1"/>
                </a:solidFill>
                <a:ea typeface="ＭＳ Ｐゴシック" charset="0"/>
                <a:cs typeface="Gill Sans" charset="0"/>
              </a:rPr>
              <a:t>Aerosol-Clouds (CATS, PACE/ACE, </a:t>
            </a:r>
            <a:r>
              <a:rPr lang="en-US" sz="2400" dirty="0" err="1" smtClean="0">
                <a:solidFill>
                  <a:schemeClr val="tx1"/>
                </a:solidFill>
                <a:ea typeface="ＭＳ Ｐゴシック" charset="0"/>
                <a:cs typeface="Gill Sans" charset="0"/>
              </a:rPr>
              <a:t>EarthCare</a:t>
            </a:r>
            <a:r>
              <a:rPr lang="en-US" sz="2400" dirty="0" smtClean="0">
                <a:solidFill>
                  <a:schemeClr val="tx1"/>
                </a:solidFill>
                <a:ea typeface="ＭＳ Ｐゴシック" charset="0"/>
                <a:cs typeface="Gill Sans" charset="0"/>
              </a:rPr>
              <a:t>)</a:t>
            </a:r>
            <a:endParaRPr lang="en-US" sz="2400" dirty="0"/>
          </a:p>
        </p:txBody>
      </p:sp>
      <p:sp>
        <p:nvSpPr>
          <p:cNvPr id="12" name="Rectangle 11"/>
          <p:cNvSpPr/>
          <p:nvPr/>
        </p:nvSpPr>
        <p:spPr>
          <a:xfrm>
            <a:off x="3073400" y="2895600"/>
            <a:ext cx="6164067" cy="1200328"/>
          </a:xfrm>
          <a:prstGeom prst="rect">
            <a:avLst/>
          </a:prstGeom>
        </p:spPr>
        <p:txBody>
          <a:bodyPr wrap="none">
            <a:spAutoFit/>
          </a:bodyPr>
          <a:lstStyle/>
          <a:p>
            <a:pPr algn="l"/>
            <a:r>
              <a:rPr lang="en-US" sz="2400" dirty="0" smtClean="0">
                <a:solidFill>
                  <a:schemeClr val="tx1"/>
                </a:solidFill>
                <a:ea typeface="ＭＳ Ｐゴシック" charset="0"/>
                <a:cs typeface="Gill Sans" charset="0"/>
              </a:rPr>
              <a:t>Forecasting and Event Simulation</a:t>
            </a:r>
          </a:p>
          <a:p>
            <a:pPr algn="l"/>
            <a:r>
              <a:rPr lang="en-US" sz="2400" dirty="0" smtClean="0">
                <a:solidFill>
                  <a:schemeClr val="tx1"/>
                </a:solidFill>
                <a:latin typeface="Wingdings" charset="0"/>
                <a:ea typeface="ＭＳ Ｐゴシック" charset="0"/>
                <a:cs typeface="Wingdings" charset="0"/>
                <a:sym typeface="Wingdings" charset="0"/>
              </a:rPr>
              <a:t> </a:t>
            </a:r>
            <a:r>
              <a:rPr lang="en-US" sz="2400" dirty="0" smtClean="0">
                <a:solidFill>
                  <a:schemeClr val="tx1"/>
                </a:solidFill>
                <a:ea typeface="ＭＳ Ｐゴシック" charset="0"/>
                <a:cs typeface="Gill Sans" charset="0"/>
              </a:rPr>
              <a:t> NRT volcanic emission forecasting</a:t>
            </a:r>
          </a:p>
          <a:p>
            <a:pPr algn="l"/>
            <a:r>
              <a:rPr lang="en-US" sz="2400" dirty="0">
                <a:solidFill>
                  <a:schemeClr val="tx1"/>
                </a:solidFill>
                <a:latin typeface="Wingdings" charset="0"/>
                <a:ea typeface="ＭＳ Ｐゴシック" charset="0"/>
                <a:cs typeface="Wingdings" charset="0"/>
                <a:sym typeface="Wingdings" charset="0"/>
              </a:rPr>
              <a:t> </a:t>
            </a:r>
            <a:r>
              <a:rPr lang="en-US" sz="2400" dirty="0">
                <a:solidFill>
                  <a:schemeClr val="tx1"/>
                </a:solidFill>
                <a:ea typeface="ＭＳ Ｐゴシック" charset="0"/>
                <a:cs typeface="Gill Sans" charset="0"/>
              </a:rPr>
              <a:t> </a:t>
            </a:r>
            <a:r>
              <a:rPr lang="en-US" sz="2400" dirty="0" smtClean="0">
                <a:solidFill>
                  <a:schemeClr val="tx1"/>
                </a:solidFill>
                <a:ea typeface="ＭＳ Ｐゴシック" charset="0"/>
                <a:cs typeface="Gill Sans" charset="0"/>
              </a:rPr>
              <a:t>Continued involvement with field missions</a:t>
            </a:r>
            <a:endParaRPr lang="en-US" sz="2400" dirty="0"/>
          </a:p>
        </p:txBody>
      </p:sp>
      <p:sp>
        <p:nvSpPr>
          <p:cNvPr id="13" name="Rectangle 12"/>
          <p:cNvSpPr/>
          <p:nvPr/>
        </p:nvSpPr>
        <p:spPr>
          <a:xfrm>
            <a:off x="3530600" y="4343400"/>
            <a:ext cx="5763116" cy="1569660"/>
          </a:xfrm>
          <a:prstGeom prst="rect">
            <a:avLst/>
          </a:prstGeom>
        </p:spPr>
        <p:txBody>
          <a:bodyPr wrap="none">
            <a:spAutoFit/>
          </a:bodyPr>
          <a:lstStyle/>
          <a:p>
            <a:pPr algn="l"/>
            <a:r>
              <a:rPr lang="en-US" sz="2400" dirty="0" smtClean="0">
                <a:solidFill>
                  <a:schemeClr val="tx1"/>
                </a:solidFill>
                <a:ea typeface="ＭＳ Ｐゴシック" charset="0"/>
                <a:cs typeface="Gill Sans" charset="0"/>
              </a:rPr>
              <a:t>Observation Simulation</a:t>
            </a:r>
          </a:p>
          <a:p>
            <a:pPr algn="l"/>
            <a:r>
              <a:rPr lang="en-US" sz="2400" dirty="0" smtClean="0">
                <a:solidFill>
                  <a:schemeClr val="tx1"/>
                </a:solidFill>
                <a:latin typeface="Wingdings" charset="0"/>
                <a:ea typeface="ＭＳ Ｐゴシック" charset="0"/>
                <a:cs typeface="Wingdings" charset="0"/>
                <a:sym typeface="Wingdings" charset="0"/>
              </a:rPr>
              <a:t> </a:t>
            </a:r>
            <a:r>
              <a:rPr lang="en-US" sz="2400" dirty="0" smtClean="0">
                <a:solidFill>
                  <a:schemeClr val="tx1"/>
                </a:solidFill>
                <a:ea typeface="ＭＳ Ｐゴシック" charset="0"/>
                <a:cs typeface="Gill Sans" charset="0"/>
              </a:rPr>
              <a:t> Observation interpretation (PODEX)</a:t>
            </a:r>
          </a:p>
          <a:p>
            <a:pPr algn="l"/>
            <a:r>
              <a:rPr lang="en-US" sz="2400" dirty="0">
                <a:solidFill>
                  <a:schemeClr val="tx1"/>
                </a:solidFill>
                <a:latin typeface="Wingdings" charset="0"/>
                <a:ea typeface="ＭＳ Ｐゴシック" charset="0"/>
                <a:cs typeface="Wingdings" charset="0"/>
                <a:sym typeface="Wingdings" charset="0"/>
              </a:rPr>
              <a:t> </a:t>
            </a:r>
            <a:r>
              <a:rPr lang="en-US" sz="2400" dirty="0">
                <a:solidFill>
                  <a:schemeClr val="tx1"/>
                </a:solidFill>
                <a:ea typeface="ＭＳ Ｐゴシック" charset="0"/>
                <a:cs typeface="Gill Sans" charset="0"/>
              </a:rPr>
              <a:t> </a:t>
            </a:r>
            <a:r>
              <a:rPr lang="en-US" sz="2400" dirty="0" smtClean="0">
                <a:solidFill>
                  <a:schemeClr val="tx1"/>
                </a:solidFill>
                <a:ea typeface="ＭＳ Ｐゴシック" charset="0"/>
                <a:cs typeface="Gill Sans" charset="0"/>
              </a:rPr>
              <a:t>OSSEs for mission design (ACE, CATS)</a:t>
            </a:r>
          </a:p>
          <a:p>
            <a:pPr algn="l"/>
            <a:r>
              <a:rPr lang="en-US" sz="2400" dirty="0">
                <a:solidFill>
                  <a:schemeClr val="tx1"/>
                </a:solidFill>
                <a:latin typeface="Wingdings" charset="0"/>
                <a:ea typeface="ＭＳ Ｐゴシック" charset="0"/>
                <a:cs typeface="Wingdings" charset="0"/>
                <a:sym typeface="Wingdings" charset="0"/>
              </a:rPr>
              <a:t> </a:t>
            </a:r>
            <a:r>
              <a:rPr lang="en-US" sz="2400" dirty="0">
                <a:solidFill>
                  <a:schemeClr val="tx1"/>
                </a:solidFill>
                <a:ea typeface="ＭＳ Ｐゴシック" charset="0"/>
                <a:cs typeface="Gill Sans" charset="0"/>
              </a:rPr>
              <a:t> </a:t>
            </a:r>
            <a:r>
              <a:rPr lang="en-US" sz="2400" dirty="0" smtClean="0">
                <a:solidFill>
                  <a:schemeClr val="tx1"/>
                </a:solidFill>
                <a:ea typeface="ＭＳ Ｐゴシック" charset="0"/>
                <a:cs typeface="Gill Sans" charset="0"/>
              </a:rPr>
              <a:t>Data assimilation activities (…)</a:t>
            </a:r>
            <a:endParaRPr lang="en-US" sz="2400" dirty="0"/>
          </a:p>
        </p:txBody>
      </p:sp>
      <p:sp>
        <p:nvSpPr>
          <p:cNvPr id="14" name="Rectangle 13"/>
          <p:cNvSpPr/>
          <p:nvPr/>
        </p:nvSpPr>
        <p:spPr>
          <a:xfrm>
            <a:off x="3987800" y="6248400"/>
            <a:ext cx="5763116" cy="1569660"/>
          </a:xfrm>
          <a:prstGeom prst="rect">
            <a:avLst/>
          </a:prstGeom>
        </p:spPr>
        <p:txBody>
          <a:bodyPr wrap="none">
            <a:spAutoFit/>
          </a:bodyPr>
          <a:lstStyle/>
          <a:p>
            <a:pPr algn="l"/>
            <a:r>
              <a:rPr lang="en-US" sz="2400" dirty="0" smtClean="0">
                <a:solidFill>
                  <a:schemeClr val="tx1"/>
                </a:solidFill>
                <a:ea typeface="ＭＳ Ｐゴシック" charset="0"/>
                <a:cs typeface="Gill Sans" charset="0"/>
              </a:rPr>
              <a:t>Aerosols-Chemistry-Climate</a:t>
            </a:r>
          </a:p>
          <a:p>
            <a:pPr algn="l"/>
            <a:r>
              <a:rPr lang="en-US" sz="2400" dirty="0" smtClean="0">
                <a:solidFill>
                  <a:schemeClr val="tx1"/>
                </a:solidFill>
                <a:latin typeface="Wingdings" charset="0"/>
                <a:ea typeface="ＭＳ Ｐゴシック" charset="0"/>
                <a:cs typeface="Wingdings" charset="0"/>
                <a:sym typeface="Wingdings" charset="0"/>
              </a:rPr>
              <a:t> </a:t>
            </a:r>
            <a:r>
              <a:rPr lang="en-US" sz="2400" dirty="0" smtClean="0">
                <a:solidFill>
                  <a:schemeClr val="tx1"/>
                </a:solidFill>
                <a:ea typeface="ＭＳ Ｐゴシック" charset="0"/>
                <a:cs typeface="Gill Sans" charset="0"/>
              </a:rPr>
              <a:t> Stratospheric aerosols, ozone recovery</a:t>
            </a:r>
          </a:p>
          <a:p>
            <a:pPr algn="l"/>
            <a:r>
              <a:rPr lang="en-US" sz="2400" dirty="0">
                <a:solidFill>
                  <a:schemeClr val="tx1"/>
                </a:solidFill>
                <a:latin typeface="Wingdings" charset="0"/>
                <a:ea typeface="ＭＳ Ｐゴシック" charset="0"/>
                <a:cs typeface="Wingdings" charset="0"/>
                <a:sym typeface="Wingdings" charset="0"/>
              </a:rPr>
              <a:t> </a:t>
            </a:r>
            <a:r>
              <a:rPr lang="en-US" sz="2400" dirty="0">
                <a:solidFill>
                  <a:schemeClr val="tx1"/>
                </a:solidFill>
                <a:ea typeface="ＭＳ Ｐゴシック" charset="0"/>
                <a:cs typeface="Gill Sans" charset="0"/>
              </a:rPr>
              <a:t> </a:t>
            </a:r>
            <a:r>
              <a:rPr lang="en-US" sz="2400" dirty="0" smtClean="0">
                <a:solidFill>
                  <a:schemeClr val="tx1"/>
                </a:solidFill>
                <a:ea typeface="ＭＳ Ｐゴシック" charset="0"/>
                <a:cs typeface="Gill Sans" charset="0"/>
              </a:rPr>
              <a:t>CCMI</a:t>
            </a:r>
            <a:endParaRPr lang="en-US" sz="2400" dirty="0"/>
          </a:p>
          <a:p>
            <a:pPr algn="l"/>
            <a:r>
              <a:rPr lang="en-US" sz="2400" dirty="0">
                <a:solidFill>
                  <a:schemeClr val="tx1"/>
                </a:solidFill>
                <a:latin typeface="Wingdings" charset="0"/>
                <a:ea typeface="ＭＳ Ｐゴシック" charset="0"/>
                <a:cs typeface="Wingdings" charset="0"/>
                <a:sym typeface="Wingdings" charset="0"/>
              </a:rPr>
              <a:t> </a:t>
            </a:r>
            <a:r>
              <a:rPr lang="en-US" sz="2400" dirty="0">
                <a:solidFill>
                  <a:schemeClr val="tx1"/>
                </a:solidFill>
                <a:ea typeface="ＭＳ Ｐゴシック" charset="0"/>
                <a:cs typeface="Gill Sans" charset="0"/>
              </a:rPr>
              <a:t> </a:t>
            </a:r>
            <a:r>
              <a:rPr lang="en-US" sz="2400" dirty="0" smtClean="0">
                <a:solidFill>
                  <a:schemeClr val="tx1"/>
                </a:solidFill>
                <a:ea typeface="ＭＳ Ｐゴシック" charset="0"/>
                <a:cs typeface="Gill Sans" charset="0"/>
              </a:rPr>
              <a:t>Coupled ocean </a:t>
            </a:r>
            <a:r>
              <a:rPr lang="en-US" sz="2400" dirty="0" smtClean="0">
                <a:solidFill>
                  <a:schemeClr val="tx1"/>
                </a:solidFill>
                <a:latin typeface="Wingdings" charset="0"/>
                <a:ea typeface="ＭＳ Ｐゴシック" charset="0"/>
                <a:cs typeface="Wingdings" charset="0"/>
                <a:sym typeface="Wingdings" charset="0"/>
              </a:rPr>
              <a:t></a:t>
            </a:r>
            <a:r>
              <a:rPr lang="en-US" sz="2400" dirty="0" smtClean="0">
                <a:solidFill>
                  <a:schemeClr val="tx1"/>
                </a:solidFill>
                <a:latin typeface="Gill Sans"/>
                <a:ea typeface="ＭＳ Ｐゴシック" charset="0"/>
                <a:cs typeface="Gill Sans"/>
                <a:sym typeface="Wingdings" charset="0"/>
              </a:rPr>
              <a:t> </a:t>
            </a:r>
            <a:r>
              <a:rPr lang="en-US" sz="2400" dirty="0" smtClean="0">
                <a:solidFill>
                  <a:schemeClr val="tx1"/>
                </a:solidFill>
                <a:ea typeface="ＭＳ Ｐゴシック" charset="0"/>
                <a:cs typeface="Gill Sans" charset="0"/>
              </a:rPr>
              <a:t>climate impacts</a:t>
            </a:r>
            <a:endParaRPr lang="en-US" sz="2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1" name="Group 3"/>
          <p:cNvGrpSpPr>
            <a:grpSpLocks/>
          </p:cNvGrpSpPr>
          <p:nvPr/>
        </p:nvGrpSpPr>
        <p:grpSpPr bwMode="auto">
          <a:xfrm>
            <a:off x="101600" y="304800"/>
            <a:ext cx="12801600" cy="9144000"/>
            <a:chOff x="0" y="0"/>
            <a:chExt cx="8064" cy="5760"/>
          </a:xfrm>
        </p:grpSpPr>
        <p:sp>
          <p:nvSpPr>
            <p:cNvPr id="2" name="Rectangle 1"/>
            <p:cNvSpPr>
              <a:spLocks/>
            </p:cNvSpPr>
            <p:nvPr/>
          </p:nvSpPr>
          <p:spPr bwMode="auto">
            <a:xfrm>
              <a:off x="0" y="0"/>
              <a:ext cx="8064" cy="5760"/>
            </a:xfrm>
            <a:prstGeom prst="rect">
              <a:avLst/>
            </a:prstGeom>
            <a:gradFill rotWithShape="0">
              <a:gsLst>
                <a:gs pos="0">
                  <a:srgbClr val="66CCFF"/>
                </a:gs>
                <a:gs pos="100000">
                  <a:srgbClr val="0000FF"/>
                </a:gs>
              </a:gsLst>
              <a:lin ang="2700000" scaled="1"/>
            </a:gra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215900" cap="flat">
                  <a:solidFill>
                    <a:srgbClr val="0000FF"/>
                  </a:solidFill>
                  <a:miter lim="800000"/>
                  <a:headEnd type="none" w="med" len="med"/>
                  <a:tailEnd type="none" w="med" len="med"/>
                </a14:hiddenLine>
              </a:ext>
            </a:extLst>
          </p:spPr>
          <p:txBody>
            <a:bodyPr lIns="0" tIns="0" rIns="0" bIns="0"/>
            <a:lstStyle/>
            <a:p>
              <a:pPr>
                <a:defRPr/>
              </a:pPr>
              <a:endParaRPr lang="en-US"/>
            </a:p>
          </p:txBody>
        </p:sp>
        <p:sp>
          <p:nvSpPr>
            <p:cNvPr id="3" name="Rectangle 2"/>
            <p:cNvSpPr>
              <a:spLocks/>
            </p:cNvSpPr>
            <p:nvPr/>
          </p:nvSpPr>
          <p:spPr bwMode="auto">
            <a:xfrm>
              <a:off x="144" y="144"/>
              <a:ext cx="7776" cy="5472"/>
            </a:xfrm>
            <a:prstGeom prst="rect">
              <a:avLst/>
            </a:prstGeom>
            <a:solidFill>
              <a:schemeClr val="accent1"/>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a:p>
          </p:txBody>
        </p:sp>
      </p:grpSp>
      <p:sp>
        <p:nvSpPr>
          <p:cNvPr id="9" name="Rectangle 12"/>
          <p:cNvSpPr>
            <a:spLocks/>
          </p:cNvSpPr>
          <p:nvPr/>
        </p:nvSpPr>
        <p:spPr bwMode="auto">
          <a:xfrm>
            <a:off x="1016000" y="990600"/>
            <a:ext cx="10831512" cy="721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28600" indent="-228600" algn="l">
              <a:lnSpc>
                <a:spcPct val="200000"/>
              </a:lnSpc>
              <a:spcBef>
                <a:spcPts val="1200"/>
              </a:spcBef>
              <a:spcAft>
                <a:spcPts val="2400"/>
              </a:spcAft>
              <a:buSzPct val="125000"/>
              <a:buFont typeface="Gill Sans" charset="0"/>
              <a:buChar char="•"/>
            </a:pPr>
            <a:r>
              <a:rPr lang="en-US" sz="4800" dirty="0" smtClean="0">
                <a:solidFill>
                  <a:schemeClr val="tx1"/>
                </a:solidFill>
                <a:ea typeface="ＭＳ Ｐゴシック" charset="0"/>
              </a:rPr>
              <a:t>Forecasting Support and Event Simulation</a:t>
            </a:r>
          </a:p>
          <a:p>
            <a:pPr marL="228600" indent="-228600" algn="l">
              <a:lnSpc>
                <a:spcPct val="200000"/>
              </a:lnSpc>
              <a:spcBef>
                <a:spcPts val="1200"/>
              </a:spcBef>
              <a:spcAft>
                <a:spcPts val="2400"/>
              </a:spcAft>
              <a:buSzPct val="125000"/>
              <a:buFont typeface="Gill Sans" charset="0"/>
              <a:buChar char="•"/>
            </a:pPr>
            <a:r>
              <a:rPr lang="en-US" sz="4800" dirty="0" smtClean="0">
                <a:solidFill>
                  <a:schemeClr val="bg1">
                    <a:lumMod val="85000"/>
                  </a:schemeClr>
                </a:solidFill>
                <a:ea typeface="ＭＳ Ｐゴシック" charset="0"/>
              </a:rPr>
              <a:t>Observation Simulation</a:t>
            </a:r>
          </a:p>
          <a:p>
            <a:pPr marL="228600" indent="-228600" algn="l">
              <a:lnSpc>
                <a:spcPct val="200000"/>
              </a:lnSpc>
              <a:spcBef>
                <a:spcPts val="1200"/>
              </a:spcBef>
              <a:spcAft>
                <a:spcPts val="2400"/>
              </a:spcAft>
              <a:buSzPct val="125000"/>
              <a:buFont typeface="Gill Sans" charset="0"/>
              <a:buChar char="•"/>
            </a:pPr>
            <a:r>
              <a:rPr lang="en-US" sz="4800" dirty="0" smtClean="0">
                <a:solidFill>
                  <a:schemeClr val="bg1">
                    <a:lumMod val="85000"/>
                  </a:schemeClr>
                </a:solidFill>
                <a:ea typeface="ＭＳ Ｐゴシック" charset="0"/>
              </a:rPr>
              <a:t>Aerosols-Chemistry-Climate</a:t>
            </a:r>
          </a:p>
          <a:p>
            <a:pPr marL="228600" indent="-228600" algn="l">
              <a:lnSpc>
                <a:spcPct val="200000"/>
              </a:lnSpc>
              <a:spcBef>
                <a:spcPts val="1200"/>
              </a:spcBef>
              <a:spcAft>
                <a:spcPts val="2400"/>
              </a:spcAft>
              <a:buSzPct val="125000"/>
              <a:buFont typeface="Gill Sans" charset="0"/>
              <a:buChar char="•"/>
            </a:pPr>
            <a:r>
              <a:rPr lang="en-US" sz="4800" dirty="0" smtClean="0">
                <a:solidFill>
                  <a:schemeClr val="bg1">
                    <a:lumMod val="85000"/>
                  </a:schemeClr>
                </a:solidFill>
                <a:ea typeface="ＭＳ Ｐゴシック" charset="0"/>
              </a:rPr>
              <a:t>Future Applications</a:t>
            </a:r>
            <a:endParaRPr lang="en-US" sz="4800" dirty="0">
              <a:solidFill>
                <a:schemeClr val="bg1">
                  <a:lumMod val="85000"/>
                </a:schemeClr>
              </a:solidFill>
              <a:ea typeface="ＭＳ Ｐゴシック" charset="0"/>
            </a:endParaRPr>
          </a:p>
        </p:txBody>
      </p:sp>
    </p:spTree>
    <p:extLst>
      <p:ext uri="{BB962C8B-B14F-4D97-AF65-F5344CB8AC3E}">
        <p14:creationId xmlns:p14="http://schemas.microsoft.com/office/powerpoint/2010/main" val="40227927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3"/>
          <p:cNvGrpSpPr>
            <a:grpSpLocks/>
          </p:cNvGrpSpPr>
          <p:nvPr/>
        </p:nvGrpSpPr>
        <p:grpSpPr bwMode="auto">
          <a:xfrm>
            <a:off x="101600" y="304800"/>
            <a:ext cx="12801600" cy="9144000"/>
            <a:chOff x="0" y="0"/>
            <a:chExt cx="8064" cy="5760"/>
          </a:xfrm>
        </p:grpSpPr>
        <p:sp>
          <p:nvSpPr>
            <p:cNvPr id="2" name="Rectangle 1"/>
            <p:cNvSpPr>
              <a:spLocks/>
            </p:cNvSpPr>
            <p:nvPr/>
          </p:nvSpPr>
          <p:spPr bwMode="auto">
            <a:xfrm>
              <a:off x="0" y="0"/>
              <a:ext cx="8064" cy="5760"/>
            </a:xfrm>
            <a:prstGeom prst="rect">
              <a:avLst/>
            </a:prstGeom>
            <a:gradFill rotWithShape="0">
              <a:gsLst>
                <a:gs pos="0">
                  <a:srgbClr val="66CCFF"/>
                </a:gs>
                <a:gs pos="100000">
                  <a:srgbClr val="0000FF"/>
                </a:gs>
              </a:gsLst>
              <a:lin ang="2700000" scaled="1"/>
            </a:gra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215900" cap="flat">
                  <a:solidFill>
                    <a:srgbClr val="0000FF"/>
                  </a:solidFill>
                  <a:miter lim="800000"/>
                  <a:headEnd type="none" w="med" len="med"/>
                  <a:tailEnd type="none" w="med" len="med"/>
                </a14:hiddenLine>
              </a:ext>
            </a:extLst>
          </p:spPr>
          <p:txBody>
            <a:bodyPr lIns="0" tIns="0" rIns="0" bIns="0"/>
            <a:lstStyle/>
            <a:p>
              <a:pPr>
                <a:defRPr/>
              </a:pPr>
              <a:endParaRPr lang="en-US"/>
            </a:p>
          </p:txBody>
        </p:sp>
        <p:sp>
          <p:nvSpPr>
            <p:cNvPr id="16397" name="Rectangle 2"/>
            <p:cNvSpPr>
              <a:spLocks/>
            </p:cNvSpPr>
            <p:nvPr/>
          </p:nvSpPr>
          <p:spPr bwMode="auto">
            <a:xfrm>
              <a:off x="144" y="144"/>
              <a:ext cx="7776" cy="5472"/>
            </a:xfrm>
            <a:prstGeom prst="rect">
              <a:avLst/>
            </a:prstGeom>
            <a:solidFill>
              <a:schemeClr val="accent1"/>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a:p>
          </p:txBody>
        </p:sp>
      </p:grpSp>
      <p:pic>
        <p:nvPicPr>
          <p:cNvPr id="1638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9400" y="5473700"/>
            <a:ext cx="7315200"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6387" name="Rectangle 5"/>
          <p:cNvSpPr>
            <a:spLocks/>
          </p:cNvSpPr>
          <p:nvPr/>
        </p:nvSpPr>
        <p:spPr bwMode="auto">
          <a:xfrm>
            <a:off x="393700" y="596900"/>
            <a:ext cx="123063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r>
              <a:rPr lang="en-US" sz="3600" b="1" dirty="0">
                <a:solidFill>
                  <a:schemeClr val="tx1"/>
                </a:solidFill>
                <a:ea typeface="ＭＳ Ｐゴシック" charset="0"/>
              </a:rPr>
              <a:t>Forecasting for NASA Airborne Field Missions</a:t>
            </a:r>
          </a:p>
        </p:txBody>
      </p:sp>
      <p:grpSp>
        <p:nvGrpSpPr>
          <p:cNvPr id="16388" name="Group 10"/>
          <p:cNvGrpSpPr>
            <a:grpSpLocks/>
          </p:cNvGrpSpPr>
          <p:nvPr/>
        </p:nvGrpSpPr>
        <p:grpSpPr bwMode="auto">
          <a:xfrm>
            <a:off x="5232400" y="1365250"/>
            <a:ext cx="7315200" cy="3663950"/>
            <a:chOff x="0" y="0"/>
            <a:chExt cx="4608" cy="2308"/>
          </a:xfrm>
        </p:grpSpPr>
        <p:pic>
          <p:nvPicPr>
            <p:cNvPr id="1639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3"/>
              <a:ext cx="4608" cy="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6393" name="Rectangle 7"/>
            <p:cNvSpPr>
              <a:spLocks/>
            </p:cNvSpPr>
            <p:nvPr/>
          </p:nvSpPr>
          <p:spPr bwMode="auto">
            <a:xfrm>
              <a:off x="440" y="0"/>
              <a:ext cx="4040" cy="320"/>
            </a:xfrm>
            <a:prstGeom prst="rect">
              <a:avLst/>
            </a:prstGeom>
            <a:solidFill>
              <a:schemeClr val="accent1"/>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a:r>
                <a:rPr lang="en-US" sz="1400" b="1">
                  <a:solidFill>
                    <a:schemeClr val="tx1"/>
                  </a:solidFill>
                  <a:ea typeface="ＭＳ Ｐゴシック" charset="0"/>
                </a:rPr>
                <a:t>Simulated CO profiles along July 21, 2008, flight from Cold Lake, Alberta, to Thule, Greenland</a:t>
              </a:r>
            </a:p>
          </p:txBody>
        </p:sp>
        <p:sp>
          <p:nvSpPr>
            <p:cNvPr id="16394" name="Rectangle 8"/>
            <p:cNvSpPr>
              <a:spLocks/>
            </p:cNvSpPr>
            <p:nvPr/>
          </p:nvSpPr>
          <p:spPr bwMode="auto">
            <a:xfrm>
              <a:off x="440" y="348"/>
              <a:ext cx="2568" cy="176"/>
            </a:xfrm>
            <a:prstGeom prst="rect">
              <a:avLst/>
            </a:prstGeom>
            <a:solidFill>
              <a:schemeClr val="accent1"/>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a:r>
                <a:rPr lang="en-US" sz="1200" b="1">
                  <a:solidFill>
                    <a:schemeClr val="tx1"/>
                  </a:solidFill>
                  <a:ea typeface="ＭＳ Ｐゴシック" charset="0"/>
                </a:rPr>
                <a:t>Boreal Biomass Burning</a:t>
              </a:r>
            </a:p>
          </p:txBody>
        </p:sp>
        <p:sp>
          <p:nvSpPr>
            <p:cNvPr id="16395" name="Rectangle 9"/>
            <p:cNvSpPr>
              <a:spLocks/>
            </p:cNvSpPr>
            <p:nvPr/>
          </p:nvSpPr>
          <p:spPr bwMode="auto">
            <a:xfrm>
              <a:off x="2616" y="348"/>
              <a:ext cx="1152" cy="176"/>
            </a:xfrm>
            <a:prstGeom prst="rect">
              <a:avLst/>
            </a:prstGeom>
            <a:solidFill>
              <a:schemeClr val="accent1"/>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a:r>
                <a:rPr lang="en-US" sz="1200" b="1">
                  <a:solidFill>
                    <a:schemeClr val="tx1"/>
                  </a:solidFill>
                  <a:ea typeface="ＭＳ Ｐゴシック" charset="0"/>
                </a:rPr>
                <a:t>Asian Fossil Fuel</a:t>
              </a:r>
            </a:p>
          </p:txBody>
        </p:sp>
      </p:grpSp>
      <p:sp>
        <p:nvSpPr>
          <p:cNvPr id="16389" name="Rectangle 11"/>
          <p:cNvSpPr>
            <a:spLocks/>
          </p:cNvSpPr>
          <p:nvPr/>
        </p:nvSpPr>
        <p:spPr bwMode="auto">
          <a:xfrm>
            <a:off x="5791200" y="5207000"/>
            <a:ext cx="6629400" cy="304800"/>
          </a:xfrm>
          <a:prstGeom prst="rect">
            <a:avLst/>
          </a:prstGeom>
          <a:solidFill>
            <a:schemeClr val="accent1"/>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a:r>
              <a:rPr lang="en-US" sz="1400" b="1">
                <a:solidFill>
                  <a:schemeClr val="tx1"/>
                </a:solidFill>
                <a:ea typeface="ＭＳ Ｐゴシック" charset="0"/>
              </a:rPr>
              <a:t>Campaign Averaged CO Distribution by Component Along Flight Tracks</a:t>
            </a:r>
          </a:p>
        </p:txBody>
      </p:sp>
      <p:sp>
        <p:nvSpPr>
          <p:cNvPr id="16390" name="Rectangle 12"/>
          <p:cNvSpPr>
            <a:spLocks/>
          </p:cNvSpPr>
          <p:nvPr/>
        </p:nvSpPr>
        <p:spPr bwMode="auto">
          <a:xfrm>
            <a:off x="395288" y="1466850"/>
            <a:ext cx="4953000" cy="721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28600" indent="-228600" algn="l">
              <a:spcBef>
                <a:spcPts val="1200"/>
              </a:spcBef>
              <a:buSzPct val="125000"/>
              <a:buFont typeface="Gill Sans" charset="0"/>
              <a:buChar char="•"/>
            </a:pPr>
            <a:r>
              <a:rPr lang="en-US" sz="2800" dirty="0">
                <a:solidFill>
                  <a:schemeClr val="tx1"/>
                </a:solidFill>
                <a:ea typeface="ＭＳ Ｐゴシック" charset="0"/>
              </a:rPr>
              <a:t>For ARCTAS GEOS-5 forecasting system deployed with online aerosol and CO tracers</a:t>
            </a:r>
          </a:p>
          <a:p>
            <a:pPr marL="228600" indent="-228600" algn="l">
              <a:spcBef>
                <a:spcPts val="1200"/>
              </a:spcBef>
              <a:buSzPct val="125000"/>
              <a:buFont typeface="Gill Sans" charset="0"/>
              <a:buChar char="•"/>
            </a:pPr>
            <a:r>
              <a:rPr lang="en-US" sz="2800" dirty="0">
                <a:solidFill>
                  <a:schemeClr val="tx1"/>
                </a:solidFill>
                <a:ea typeface="ＭＳ Ｐゴシック" charset="0"/>
              </a:rPr>
              <a:t>CO tracers tagged by region of origin or emission source to show air mass history</a:t>
            </a:r>
          </a:p>
          <a:p>
            <a:pPr marL="228600" indent="-228600" algn="l">
              <a:spcBef>
                <a:spcPts val="1200"/>
              </a:spcBef>
              <a:buSzPct val="125000"/>
              <a:buFont typeface="Gill Sans" charset="0"/>
              <a:buChar char="•"/>
            </a:pPr>
            <a:r>
              <a:rPr lang="en-US" sz="2800" dirty="0">
                <a:solidFill>
                  <a:schemeClr val="tx1"/>
                </a:solidFill>
                <a:ea typeface="ＭＳ Ｐゴシック" charset="0"/>
              </a:rPr>
              <a:t>Interpretation of observations</a:t>
            </a:r>
          </a:p>
          <a:p>
            <a:pPr marL="228600" indent="-228600" algn="l">
              <a:spcBef>
                <a:spcPts val="1200"/>
              </a:spcBef>
              <a:buSzPct val="125000"/>
              <a:buFont typeface="Gill Sans" charset="0"/>
              <a:buChar char="•"/>
            </a:pPr>
            <a:r>
              <a:rPr lang="en-US" sz="2800" dirty="0">
                <a:solidFill>
                  <a:schemeClr val="tx1"/>
                </a:solidFill>
                <a:ea typeface="ＭＳ Ｐゴシック" charset="0"/>
              </a:rPr>
              <a:t>Important: People deploy with the model to assist in interpretation, forecasting, and flight planning</a:t>
            </a:r>
          </a:p>
          <a:p>
            <a:pPr marL="228600" indent="-228600" algn="l">
              <a:spcBef>
                <a:spcPts val="1200"/>
              </a:spcBef>
              <a:buSzPct val="125000"/>
              <a:buFont typeface="Gill Sans" charset="0"/>
              <a:buChar char="•"/>
            </a:pPr>
            <a:r>
              <a:rPr lang="en-US" sz="2800" dirty="0">
                <a:solidFill>
                  <a:schemeClr val="tx1"/>
                </a:solidFill>
                <a:ea typeface="ＭＳ Ｐゴシック" charset="0"/>
              </a:rPr>
              <a:t>Contributions to numerous campaigns: TC4, ARCTAS, </a:t>
            </a:r>
            <a:r>
              <a:rPr lang="en-US" sz="2800" dirty="0" err="1">
                <a:solidFill>
                  <a:schemeClr val="tx1"/>
                </a:solidFill>
                <a:ea typeface="ＭＳ Ｐゴシック" charset="0"/>
              </a:rPr>
              <a:t>GloPac</a:t>
            </a:r>
            <a:r>
              <a:rPr lang="en-US" sz="2800" dirty="0">
                <a:solidFill>
                  <a:schemeClr val="tx1"/>
                </a:solidFill>
                <a:ea typeface="ＭＳ Ｐゴシック" charset="0"/>
              </a:rPr>
              <a:t>, SEAC4RS, </a:t>
            </a:r>
            <a:r>
              <a:rPr lang="en-US" sz="2800" dirty="0" smtClean="0">
                <a:solidFill>
                  <a:schemeClr val="tx1"/>
                </a:solidFill>
                <a:ea typeface="ＭＳ Ｐゴシック" charset="0"/>
              </a:rPr>
              <a:t>HS3, </a:t>
            </a:r>
            <a:r>
              <a:rPr lang="en-US" sz="2800" dirty="0">
                <a:solidFill>
                  <a:schemeClr val="tx1"/>
                </a:solidFill>
                <a:ea typeface="ＭＳ Ｐゴシック" charset="0"/>
              </a:rPr>
              <a:t>DISCOVER-AQ, ...</a:t>
            </a:r>
          </a:p>
        </p:txBody>
      </p:sp>
      <p:sp>
        <p:nvSpPr>
          <p:cNvPr id="16391" name="Rectangle 13"/>
          <p:cNvSpPr>
            <a:spLocks/>
          </p:cNvSpPr>
          <p:nvPr/>
        </p:nvSpPr>
        <p:spPr bwMode="auto">
          <a:xfrm>
            <a:off x="98425" y="9499600"/>
            <a:ext cx="939323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algn="l"/>
            <a:r>
              <a:rPr lang="en-US" sz="1200">
                <a:solidFill>
                  <a:srgbClr val="808080"/>
                </a:solidFill>
                <a:ea typeface="ＭＳ Ｐゴシック" charset="0"/>
              </a:rPr>
              <a:t>Bian et al., Source Attributions of Pollution to the Western Arctic During the NASA ARCTAS Field Campaign , </a:t>
            </a:r>
            <a:r>
              <a:rPr lang="en-US" sz="1200" i="1">
                <a:solidFill>
                  <a:srgbClr val="808080"/>
                </a:solidFill>
                <a:ea typeface="ＭＳ Ｐゴシック" charset="0"/>
              </a:rPr>
              <a:t>Atmos. Chem. Phys.</a:t>
            </a:r>
            <a:r>
              <a:rPr lang="en-US" sz="1200">
                <a:solidFill>
                  <a:srgbClr val="808080"/>
                </a:solidFill>
                <a:ea typeface="ＭＳ Ｐゴシック" charset="0"/>
              </a:rPr>
              <a:t>, 13, 4707-4721 (2013)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3" name="Group 3"/>
          <p:cNvGrpSpPr>
            <a:grpSpLocks/>
          </p:cNvGrpSpPr>
          <p:nvPr/>
        </p:nvGrpSpPr>
        <p:grpSpPr bwMode="auto">
          <a:xfrm>
            <a:off x="101600" y="304800"/>
            <a:ext cx="12801600" cy="9144000"/>
            <a:chOff x="0" y="0"/>
            <a:chExt cx="8064" cy="5760"/>
          </a:xfrm>
        </p:grpSpPr>
        <p:sp>
          <p:nvSpPr>
            <p:cNvPr id="2" name="Rectangle 1"/>
            <p:cNvSpPr>
              <a:spLocks/>
            </p:cNvSpPr>
            <p:nvPr/>
          </p:nvSpPr>
          <p:spPr bwMode="auto">
            <a:xfrm>
              <a:off x="0" y="0"/>
              <a:ext cx="8064" cy="5760"/>
            </a:xfrm>
            <a:prstGeom prst="rect">
              <a:avLst/>
            </a:prstGeom>
            <a:gradFill rotWithShape="0">
              <a:gsLst>
                <a:gs pos="0">
                  <a:srgbClr val="66CCFF"/>
                </a:gs>
                <a:gs pos="100000">
                  <a:srgbClr val="0000FF"/>
                </a:gs>
              </a:gsLst>
              <a:lin ang="2700000" scaled="1"/>
            </a:gra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215900" cap="flat">
                  <a:solidFill>
                    <a:srgbClr val="0000FF"/>
                  </a:solidFill>
                  <a:miter lim="800000"/>
                  <a:headEnd type="none" w="med" len="med"/>
                  <a:tailEnd type="none" w="med" len="med"/>
                </a14:hiddenLine>
              </a:ext>
            </a:extLst>
          </p:spPr>
          <p:txBody>
            <a:bodyPr lIns="0" tIns="0" rIns="0" bIns="0"/>
            <a:lstStyle/>
            <a:p>
              <a:pPr>
                <a:defRPr/>
              </a:pPr>
              <a:endParaRPr lang="en-US"/>
            </a:p>
          </p:txBody>
        </p:sp>
        <p:sp>
          <p:nvSpPr>
            <p:cNvPr id="18436" name="Rectangle 2"/>
            <p:cNvSpPr>
              <a:spLocks/>
            </p:cNvSpPr>
            <p:nvPr/>
          </p:nvSpPr>
          <p:spPr bwMode="auto">
            <a:xfrm>
              <a:off x="144" y="144"/>
              <a:ext cx="7776" cy="5472"/>
            </a:xfrm>
            <a:prstGeom prst="rect">
              <a:avLst/>
            </a:prstGeom>
            <a:solidFill>
              <a:schemeClr val="accent1"/>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a:p>
          </p:txBody>
        </p:sp>
      </p:grpSp>
      <p:sp>
        <p:nvSpPr>
          <p:cNvPr id="6" name="Rectangle 5"/>
          <p:cNvSpPr>
            <a:spLocks/>
          </p:cNvSpPr>
          <p:nvPr/>
        </p:nvSpPr>
        <p:spPr bwMode="auto">
          <a:xfrm>
            <a:off x="393700" y="596900"/>
            <a:ext cx="123063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r>
              <a:rPr lang="en-US" sz="3600" b="1" dirty="0" smtClean="0">
                <a:solidFill>
                  <a:schemeClr val="tx1"/>
                </a:solidFill>
                <a:ea typeface="ＭＳ Ｐゴシック" charset="0"/>
              </a:rPr>
              <a:t>Aerosol Impacts on </a:t>
            </a:r>
            <a:r>
              <a:rPr lang="en-US" sz="3600" b="1" dirty="0" err="1" smtClean="0">
                <a:solidFill>
                  <a:schemeClr val="tx1"/>
                </a:solidFill>
                <a:ea typeface="ＭＳ Ｐゴシック" charset="0"/>
              </a:rPr>
              <a:t>Cyclogenesis</a:t>
            </a:r>
            <a:r>
              <a:rPr lang="en-US" sz="3600" b="1" dirty="0" smtClean="0">
                <a:solidFill>
                  <a:schemeClr val="tx1"/>
                </a:solidFill>
                <a:ea typeface="ＭＳ Ｐゴシック" charset="0"/>
              </a:rPr>
              <a:t> During HS3</a:t>
            </a:r>
            <a:endParaRPr lang="en-US" sz="3600" b="1" dirty="0">
              <a:solidFill>
                <a:schemeClr val="tx1"/>
              </a:solidFill>
              <a:ea typeface="ＭＳ Ｐゴシック" charset="0"/>
            </a:endParaRPr>
          </a:p>
        </p:txBody>
      </p:sp>
      <p:sp>
        <p:nvSpPr>
          <p:cNvPr id="7" name="TextBox 6"/>
          <p:cNvSpPr txBox="1"/>
          <p:nvPr/>
        </p:nvSpPr>
        <p:spPr>
          <a:xfrm>
            <a:off x="330200" y="1066800"/>
            <a:ext cx="12558646" cy="1608643"/>
          </a:xfrm>
          <a:prstGeom prst="rect">
            <a:avLst/>
          </a:prstGeom>
          <a:noFill/>
        </p:spPr>
        <p:txBody>
          <a:bodyPr wrap="square" lIns="130046" tIns="65023" rIns="130046" bIns="65023" rtlCol="0">
            <a:spAutoFit/>
          </a:bodyPr>
          <a:lstStyle/>
          <a:p>
            <a:pPr marL="285750" indent="-285750" algn="l">
              <a:buFont typeface="Arial"/>
              <a:buChar char="•"/>
            </a:pPr>
            <a:r>
              <a:rPr lang="en-US" sz="2400" dirty="0" smtClean="0"/>
              <a:t>For NASA HS3 aircraft campaign GEOS</a:t>
            </a:r>
            <a:r>
              <a:rPr lang="en-US" sz="2400" dirty="0"/>
              <a:t>-5 </a:t>
            </a:r>
            <a:r>
              <a:rPr lang="en-US" sz="2400" dirty="0" smtClean="0"/>
              <a:t>aerosol forecasts used to guide and interpret Global Hawk flights over </a:t>
            </a:r>
            <a:r>
              <a:rPr lang="en-US" sz="2400" dirty="0"/>
              <a:t>h</a:t>
            </a:r>
            <a:r>
              <a:rPr lang="en-US" sz="2400" dirty="0" smtClean="0"/>
              <a:t>urricane Nadine (September 2012)</a:t>
            </a:r>
          </a:p>
          <a:p>
            <a:pPr marL="285750" indent="-285750" algn="l">
              <a:buFont typeface="Arial"/>
              <a:buChar char="•"/>
            </a:pPr>
            <a:r>
              <a:rPr lang="en-US" sz="2400" dirty="0" smtClean="0"/>
              <a:t>One objective is to evaluate the skill of forecast as a function of lead time</a:t>
            </a:r>
          </a:p>
          <a:p>
            <a:pPr marL="285750" indent="-285750" algn="l">
              <a:buFont typeface="Arial"/>
              <a:buChar char="•"/>
            </a:pPr>
            <a:r>
              <a:rPr lang="en-US" sz="2400" dirty="0" smtClean="0"/>
              <a:t>Another objective is to understand aerosol impact on storm development</a:t>
            </a:r>
            <a:endParaRPr lang="en-US" sz="2400" dirty="0"/>
          </a:p>
        </p:txBody>
      </p:sp>
      <p:grpSp>
        <p:nvGrpSpPr>
          <p:cNvPr id="8" name="Group 7"/>
          <p:cNvGrpSpPr/>
          <p:nvPr/>
        </p:nvGrpSpPr>
        <p:grpSpPr>
          <a:xfrm>
            <a:off x="406400" y="3048000"/>
            <a:ext cx="12373945" cy="2055607"/>
            <a:chOff x="-93137" y="2066544"/>
            <a:chExt cx="9347208" cy="1552794"/>
          </a:xfrm>
        </p:grpSpPr>
        <p:grpSp>
          <p:nvGrpSpPr>
            <p:cNvPr id="9" name="Group 8"/>
            <p:cNvGrpSpPr/>
            <p:nvPr/>
          </p:nvGrpSpPr>
          <p:grpSpPr>
            <a:xfrm>
              <a:off x="-93137" y="2174586"/>
              <a:ext cx="9347208" cy="1444752"/>
              <a:chOff x="0" y="1810512"/>
              <a:chExt cx="9347208" cy="1444752"/>
            </a:xfrm>
          </p:grpSpPr>
          <p:pic>
            <p:nvPicPr>
              <p:cNvPr id="14" name="Picture 13" descr="MYD04.20120911.track.png"/>
              <p:cNvPicPr>
                <a:picLocks noChangeAspect="1"/>
              </p:cNvPicPr>
              <p:nvPr/>
            </p:nvPicPr>
            <p:blipFill>
              <a:blip r:embed="rId2"/>
              <a:stretch>
                <a:fillRect/>
              </a:stretch>
            </p:blipFill>
            <p:spPr>
              <a:xfrm>
                <a:off x="7324415" y="1810512"/>
                <a:ext cx="2022793" cy="1444752"/>
              </a:xfrm>
              <a:prstGeom prst="rect">
                <a:avLst/>
              </a:prstGeom>
            </p:spPr>
          </p:pic>
          <p:pic>
            <p:nvPicPr>
              <p:cNvPr id="15" name="Picture 14" descr="e572_fp.f2.2012091112.track.png"/>
              <p:cNvPicPr>
                <a:picLocks noChangeAspect="1"/>
              </p:cNvPicPr>
              <p:nvPr/>
            </p:nvPicPr>
            <p:blipFill>
              <a:blip r:embed="rId3"/>
              <a:stretch>
                <a:fillRect/>
              </a:stretch>
            </p:blipFill>
            <p:spPr>
              <a:xfrm>
                <a:off x="0" y="1810512"/>
                <a:ext cx="2022793" cy="1444752"/>
              </a:xfrm>
              <a:prstGeom prst="rect">
                <a:avLst/>
              </a:prstGeom>
            </p:spPr>
          </p:pic>
          <p:pic>
            <p:nvPicPr>
              <p:cNvPr id="16" name="Picture 15" descr="e572_fp.f3.2012091112.track.png"/>
              <p:cNvPicPr>
                <a:picLocks noChangeAspect="1"/>
              </p:cNvPicPr>
              <p:nvPr/>
            </p:nvPicPr>
            <p:blipFill>
              <a:blip r:embed="rId4"/>
              <a:stretch>
                <a:fillRect/>
              </a:stretch>
            </p:blipFill>
            <p:spPr>
              <a:xfrm>
                <a:off x="1803977" y="1810512"/>
                <a:ext cx="2022793" cy="1444752"/>
              </a:xfrm>
              <a:prstGeom prst="rect">
                <a:avLst/>
              </a:prstGeom>
            </p:spPr>
          </p:pic>
          <p:pic>
            <p:nvPicPr>
              <p:cNvPr id="17" name="Picture 16" descr="e572_fp.f4.2012091112.track.png"/>
              <p:cNvPicPr>
                <a:picLocks noChangeAspect="1"/>
              </p:cNvPicPr>
              <p:nvPr/>
            </p:nvPicPr>
            <p:blipFill>
              <a:blip r:embed="rId5"/>
              <a:stretch>
                <a:fillRect/>
              </a:stretch>
            </p:blipFill>
            <p:spPr>
              <a:xfrm>
                <a:off x="3603716" y="1810512"/>
                <a:ext cx="2022793" cy="1444752"/>
              </a:xfrm>
              <a:prstGeom prst="rect">
                <a:avLst/>
              </a:prstGeom>
            </p:spPr>
          </p:pic>
          <p:pic>
            <p:nvPicPr>
              <p:cNvPr id="18" name="Picture 17" descr="e572_fp.f5.2012091112.track.png"/>
              <p:cNvPicPr>
                <a:picLocks noChangeAspect="1"/>
              </p:cNvPicPr>
              <p:nvPr/>
            </p:nvPicPr>
            <p:blipFill>
              <a:blip r:embed="rId6"/>
              <a:stretch>
                <a:fillRect/>
              </a:stretch>
            </p:blipFill>
            <p:spPr>
              <a:xfrm>
                <a:off x="5398182" y="1810512"/>
                <a:ext cx="2022793" cy="1444752"/>
              </a:xfrm>
              <a:prstGeom prst="rect">
                <a:avLst/>
              </a:prstGeom>
            </p:spPr>
          </p:pic>
        </p:grpSp>
        <p:sp>
          <p:nvSpPr>
            <p:cNvPr id="10" name="TextBox 9"/>
            <p:cNvSpPr txBox="1"/>
            <p:nvPr/>
          </p:nvSpPr>
          <p:spPr>
            <a:xfrm>
              <a:off x="305981" y="2066544"/>
              <a:ext cx="1124884" cy="337114"/>
            </a:xfrm>
            <a:prstGeom prst="rect">
              <a:avLst/>
            </a:prstGeom>
            <a:noFill/>
          </p:spPr>
          <p:txBody>
            <a:bodyPr wrap="square" rtlCol="0">
              <a:spAutoFit/>
            </a:bodyPr>
            <a:lstStyle/>
            <a:p>
              <a:pPr algn="ctr"/>
              <a:r>
                <a:rPr lang="en-US" sz="2300" dirty="0" smtClean="0"/>
                <a:t>72hr</a:t>
              </a:r>
              <a:endParaRPr lang="en-US" sz="2300" dirty="0"/>
            </a:p>
          </p:txBody>
        </p:sp>
        <p:sp>
          <p:nvSpPr>
            <p:cNvPr id="11" name="TextBox 10"/>
            <p:cNvSpPr txBox="1"/>
            <p:nvPr/>
          </p:nvSpPr>
          <p:spPr>
            <a:xfrm>
              <a:off x="2113026" y="2066544"/>
              <a:ext cx="1124884" cy="337114"/>
            </a:xfrm>
            <a:prstGeom prst="rect">
              <a:avLst/>
            </a:prstGeom>
            <a:noFill/>
          </p:spPr>
          <p:txBody>
            <a:bodyPr wrap="square" rtlCol="0">
              <a:spAutoFit/>
            </a:bodyPr>
            <a:lstStyle/>
            <a:p>
              <a:pPr algn="ctr"/>
              <a:r>
                <a:rPr lang="en-US" sz="2300" dirty="0" smtClean="0"/>
                <a:t>48hr</a:t>
              </a:r>
              <a:endParaRPr lang="en-US" sz="2300" dirty="0"/>
            </a:p>
          </p:txBody>
        </p:sp>
        <p:sp>
          <p:nvSpPr>
            <p:cNvPr id="12" name="TextBox 11"/>
            <p:cNvSpPr txBox="1"/>
            <p:nvPr/>
          </p:nvSpPr>
          <p:spPr>
            <a:xfrm>
              <a:off x="3944900" y="2066544"/>
              <a:ext cx="1124884" cy="337114"/>
            </a:xfrm>
            <a:prstGeom prst="rect">
              <a:avLst/>
            </a:prstGeom>
            <a:noFill/>
          </p:spPr>
          <p:txBody>
            <a:bodyPr wrap="square" rtlCol="0">
              <a:spAutoFit/>
            </a:bodyPr>
            <a:lstStyle/>
            <a:p>
              <a:pPr algn="ctr"/>
              <a:r>
                <a:rPr lang="en-US" sz="2300" dirty="0" smtClean="0"/>
                <a:t>24hr</a:t>
              </a:r>
              <a:endParaRPr lang="en-US" sz="2300" dirty="0"/>
            </a:p>
          </p:txBody>
        </p:sp>
        <p:sp>
          <p:nvSpPr>
            <p:cNvPr id="13" name="TextBox 12"/>
            <p:cNvSpPr txBox="1"/>
            <p:nvPr/>
          </p:nvSpPr>
          <p:spPr>
            <a:xfrm>
              <a:off x="5739849" y="2066544"/>
              <a:ext cx="1124884" cy="337114"/>
            </a:xfrm>
            <a:prstGeom prst="rect">
              <a:avLst/>
            </a:prstGeom>
            <a:noFill/>
          </p:spPr>
          <p:txBody>
            <a:bodyPr wrap="square" rtlCol="0">
              <a:spAutoFit/>
            </a:bodyPr>
            <a:lstStyle/>
            <a:p>
              <a:pPr algn="ctr"/>
              <a:r>
                <a:rPr lang="en-US" sz="2300" dirty="0" smtClean="0"/>
                <a:t>0hr</a:t>
              </a:r>
              <a:endParaRPr lang="en-US" sz="2300" dirty="0"/>
            </a:p>
          </p:txBody>
        </p:sp>
      </p:grpSp>
      <p:pic>
        <p:nvPicPr>
          <p:cNvPr id="19" name="Picture 18" descr="cpl.hs3.9.11.12.v3.png"/>
          <p:cNvPicPr>
            <a:picLocks noChangeAspect="1"/>
          </p:cNvPicPr>
          <p:nvPr/>
        </p:nvPicPr>
        <p:blipFill>
          <a:blip r:embed="rId7"/>
          <a:stretch>
            <a:fillRect/>
          </a:stretch>
        </p:blipFill>
        <p:spPr>
          <a:xfrm>
            <a:off x="10083800" y="5029200"/>
            <a:ext cx="2673188" cy="1909286"/>
          </a:xfrm>
          <a:prstGeom prst="rect">
            <a:avLst/>
          </a:prstGeom>
        </p:spPr>
      </p:pic>
      <p:pic>
        <p:nvPicPr>
          <p:cNvPr id="20" name="Picture 19" descr="e572p5_fp.20120908_12z.20120911.nc.png"/>
          <p:cNvPicPr>
            <a:picLocks noChangeAspect="1"/>
          </p:cNvPicPr>
          <p:nvPr/>
        </p:nvPicPr>
        <p:blipFill>
          <a:blip r:embed="rId8"/>
          <a:srcRect t="8935"/>
          <a:stretch>
            <a:fillRect/>
          </a:stretch>
        </p:blipFill>
        <p:spPr>
          <a:xfrm>
            <a:off x="254000" y="5181600"/>
            <a:ext cx="2703317" cy="1758296"/>
          </a:xfrm>
          <a:prstGeom prst="rect">
            <a:avLst/>
          </a:prstGeom>
        </p:spPr>
      </p:pic>
      <p:pic>
        <p:nvPicPr>
          <p:cNvPr id="21" name="Picture 20" descr="e572p5_fp.20120909_12z.20120911.nc.png"/>
          <p:cNvPicPr>
            <a:picLocks noChangeAspect="1"/>
          </p:cNvPicPr>
          <p:nvPr/>
        </p:nvPicPr>
        <p:blipFill>
          <a:blip r:embed="rId9"/>
          <a:srcRect t="8900"/>
          <a:stretch>
            <a:fillRect/>
          </a:stretch>
        </p:blipFill>
        <p:spPr>
          <a:xfrm>
            <a:off x="2661174" y="5181600"/>
            <a:ext cx="2698226" cy="1755648"/>
          </a:xfrm>
          <a:prstGeom prst="rect">
            <a:avLst/>
          </a:prstGeom>
        </p:spPr>
      </p:pic>
      <p:pic>
        <p:nvPicPr>
          <p:cNvPr id="22" name="Picture 21" descr="e572p5_fp.20120910_12z.20120911.nc.png"/>
          <p:cNvPicPr>
            <a:picLocks noChangeAspect="1"/>
          </p:cNvPicPr>
          <p:nvPr/>
        </p:nvPicPr>
        <p:blipFill>
          <a:blip r:embed="rId10"/>
          <a:srcRect t="8935"/>
          <a:stretch>
            <a:fillRect/>
          </a:stretch>
        </p:blipFill>
        <p:spPr>
          <a:xfrm>
            <a:off x="5054600" y="5181600"/>
            <a:ext cx="2699244" cy="1755648"/>
          </a:xfrm>
          <a:prstGeom prst="rect">
            <a:avLst/>
          </a:prstGeom>
        </p:spPr>
      </p:pic>
      <p:pic>
        <p:nvPicPr>
          <p:cNvPr id="23" name="Picture 22" descr="e572p5_fp.20120911_12z.20120911.nc.png"/>
          <p:cNvPicPr>
            <a:picLocks noChangeAspect="1"/>
          </p:cNvPicPr>
          <p:nvPr/>
        </p:nvPicPr>
        <p:blipFill>
          <a:blip r:embed="rId11"/>
          <a:srcRect t="8935"/>
          <a:stretch>
            <a:fillRect/>
          </a:stretch>
        </p:blipFill>
        <p:spPr>
          <a:xfrm>
            <a:off x="7416800" y="5181600"/>
            <a:ext cx="2699246" cy="1755648"/>
          </a:xfrm>
          <a:prstGeom prst="rect">
            <a:avLst/>
          </a:prstGeom>
        </p:spPr>
      </p:pic>
      <p:grpSp>
        <p:nvGrpSpPr>
          <p:cNvPr id="24" name="Group 23"/>
          <p:cNvGrpSpPr/>
          <p:nvPr/>
        </p:nvGrpSpPr>
        <p:grpSpPr>
          <a:xfrm>
            <a:off x="10554356" y="5331026"/>
            <a:ext cx="1535482" cy="1210892"/>
            <a:chOff x="7421033" y="3748375"/>
            <a:chExt cx="1079636" cy="851408"/>
          </a:xfrm>
        </p:grpSpPr>
        <p:cxnSp>
          <p:nvCxnSpPr>
            <p:cNvPr id="25" name="Straight Arrow Connector 24"/>
            <p:cNvCxnSpPr/>
            <p:nvPr/>
          </p:nvCxnSpPr>
          <p:spPr>
            <a:xfrm rot="16200000" flipH="1">
              <a:off x="7685751" y="4119299"/>
              <a:ext cx="635000" cy="32596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6200000" flipH="1">
              <a:off x="7937635" y="3973247"/>
              <a:ext cx="571501" cy="5545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421033" y="3748375"/>
              <a:ext cx="762000" cy="216406"/>
            </a:xfrm>
            <a:prstGeom prst="rect">
              <a:avLst/>
            </a:prstGeom>
            <a:noFill/>
          </p:spPr>
          <p:txBody>
            <a:bodyPr wrap="square" rtlCol="0">
              <a:spAutoFit/>
            </a:bodyPr>
            <a:lstStyle/>
            <a:p>
              <a:r>
                <a:rPr lang="en-US"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DUST</a:t>
              </a: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cxnSp>
        <p:nvCxnSpPr>
          <p:cNvPr id="29" name="Straight Arrow Connector 28"/>
          <p:cNvCxnSpPr/>
          <p:nvPr/>
        </p:nvCxnSpPr>
        <p:spPr>
          <a:xfrm flipV="1">
            <a:off x="675649" y="3032534"/>
            <a:ext cx="9255751" cy="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1" name="Rectangle 12"/>
          <p:cNvSpPr>
            <a:spLocks/>
          </p:cNvSpPr>
          <p:nvPr/>
        </p:nvSpPr>
        <p:spPr bwMode="auto">
          <a:xfrm>
            <a:off x="698500" y="2781300"/>
            <a:ext cx="7327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40639" bIns="0"/>
          <a:lstStyle/>
          <a:p>
            <a:pPr marL="39688" algn="l"/>
            <a:r>
              <a:rPr lang="en-US" sz="1400" b="1" dirty="0" smtClean="0">
                <a:solidFill>
                  <a:schemeClr val="tx1"/>
                </a:solidFill>
                <a:ea typeface="ＭＳ Ｐゴシック" charset="0"/>
              </a:rPr>
              <a:t>Forecasts valid 12z September 11, 2012</a:t>
            </a:r>
            <a:endParaRPr lang="en-US" sz="1400" b="1" dirty="0">
              <a:solidFill>
                <a:schemeClr val="tx1"/>
              </a:solidFill>
              <a:ea typeface="ＭＳ Ｐゴシック" charset="0"/>
            </a:endParaRPr>
          </a:p>
        </p:txBody>
      </p:sp>
      <p:sp>
        <p:nvSpPr>
          <p:cNvPr id="33" name="Rectangle 12"/>
          <p:cNvSpPr>
            <a:spLocks/>
          </p:cNvSpPr>
          <p:nvPr/>
        </p:nvSpPr>
        <p:spPr bwMode="auto">
          <a:xfrm>
            <a:off x="787400" y="4419600"/>
            <a:ext cx="7327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40639" bIns="0"/>
          <a:lstStyle/>
          <a:p>
            <a:pPr marL="39688" algn="l"/>
            <a:r>
              <a:rPr lang="en-US"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rPr>
              <a:t>AOT</a:t>
            </a: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endParaRPr>
          </a:p>
        </p:txBody>
      </p:sp>
      <p:sp>
        <p:nvSpPr>
          <p:cNvPr id="34" name="Rectangle 12"/>
          <p:cNvSpPr>
            <a:spLocks/>
          </p:cNvSpPr>
          <p:nvPr/>
        </p:nvSpPr>
        <p:spPr bwMode="auto">
          <a:xfrm>
            <a:off x="787400" y="5257800"/>
            <a:ext cx="7327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40639" bIns="0"/>
          <a:lstStyle/>
          <a:p>
            <a:pPr marL="39688" algn="l"/>
            <a:r>
              <a:rPr lang="en-US"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rPr>
              <a:t>Extinction Profile</a:t>
            </a: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endParaRPr>
          </a:p>
        </p:txBody>
      </p:sp>
      <p:sp>
        <p:nvSpPr>
          <p:cNvPr id="35" name="TextBox 34"/>
          <p:cNvSpPr txBox="1"/>
          <p:nvPr/>
        </p:nvSpPr>
        <p:spPr>
          <a:xfrm>
            <a:off x="10083675" y="2819400"/>
            <a:ext cx="2590925" cy="500648"/>
          </a:xfrm>
          <a:prstGeom prst="rect">
            <a:avLst/>
          </a:prstGeom>
          <a:noFill/>
        </p:spPr>
        <p:txBody>
          <a:bodyPr wrap="square" lIns="130046" tIns="65023" rIns="130046" bIns="65023" rtlCol="0">
            <a:spAutoFit/>
          </a:bodyPr>
          <a:lstStyle/>
          <a:p>
            <a:pPr algn="ctr"/>
            <a:r>
              <a:rPr lang="en-US" sz="1200" b="1" dirty="0"/>
              <a:t>MODIS Aqua AOT on 9/11 &amp; CPL backscatter from flight</a:t>
            </a:r>
          </a:p>
        </p:txBody>
      </p:sp>
      <p:pic>
        <p:nvPicPr>
          <p:cNvPr id="36" name="Picture 35" descr="694468main_NadineFlightTracks.JPG"/>
          <p:cNvPicPr>
            <a:picLocks noChangeAspect="1"/>
          </p:cNvPicPr>
          <p:nvPr/>
        </p:nvPicPr>
        <p:blipFill>
          <a:blip r:embed="rId12"/>
          <a:stretch>
            <a:fillRect/>
          </a:stretch>
        </p:blipFill>
        <p:spPr>
          <a:xfrm>
            <a:off x="1168401" y="7315200"/>
            <a:ext cx="2590800" cy="1837450"/>
          </a:xfrm>
          <a:prstGeom prst="rect">
            <a:avLst/>
          </a:prstGeom>
        </p:spPr>
      </p:pic>
      <p:cxnSp>
        <p:nvCxnSpPr>
          <p:cNvPr id="37" name="Straight Arrow Connector 36"/>
          <p:cNvCxnSpPr/>
          <p:nvPr/>
        </p:nvCxnSpPr>
        <p:spPr>
          <a:xfrm>
            <a:off x="1547825" y="4401160"/>
            <a:ext cx="992175" cy="367604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3759200" y="7315200"/>
            <a:ext cx="990599" cy="685314"/>
          </a:xfrm>
          <a:prstGeom prst="rect">
            <a:avLst/>
          </a:prstGeom>
          <a:noFill/>
        </p:spPr>
        <p:txBody>
          <a:bodyPr wrap="square" lIns="130046" tIns="65023" rIns="130046" bIns="65023" rtlCol="0">
            <a:spAutoFit/>
          </a:bodyPr>
          <a:lstStyle/>
          <a:p>
            <a:pPr algn="ctr"/>
            <a:r>
              <a:rPr lang="en-US" sz="1200" b="1" dirty="0" smtClean="0"/>
              <a:t>2012 HS3</a:t>
            </a:r>
          </a:p>
          <a:p>
            <a:pPr algn="ctr"/>
            <a:r>
              <a:rPr lang="en-US" sz="1200" b="1" dirty="0" smtClean="0"/>
              <a:t>Flight</a:t>
            </a:r>
          </a:p>
          <a:p>
            <a:pPr algn="ctr"/>
            <a:r>
              <a:rPr lang="en-US" sz="1200" b="1" dirty="0" smtClean="0"/>
              <a:t>Tracks</a:t>
            </a:r>
            <a:endParaRPr lang="en-US" sz="1200" b="1" dirty="0"/>
          </a:p>
        </p:txBody>
      </p:sp>
      <p:pic>
        <p:nvPicPr>
          <p:cNvPr id="3" name="Picture 2" descr="eFcs_G10b3_diff.201209.winds.v2.gi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07000" y="6934200"/>
            <a:ext cx="3200400" cy="2286000"/>
          </a:xfrm>
          <a:prstGeom prst="rect">
            <a:avLst/>
          </a:prstGeom>
        </p:spPr>
      </p:pic>
      <p:sp>
        <p:nvSpPr>
          <p:cNvPr id="38" name="TextBox 37"/>
          <p:cNvSpPr txBox="1"/>
          <p:nvPr/>
        </p:nvSpPr>
        <p:spPr>
          <a:xfrm>
            <a:off x="8331200" y="7543800"/>
            <a:ext cx="3657600" cy="1054646"/>
          </a:xfrm>
          <a:prstGeom prst="rect">
            <a:avLst/>
          </a:prstGeom>
          <a:noFill/>
        </p:spPr>
        <p:txBody>
          <a:bodyPr wrap="square" lIns="130046" tIns="65023" rIns="130046" bIns="65023" rtlCol="0">
            <a:spAutoFit/>
          </a:bodyPr>
          <a:lstStyle/>
          <a:p>
            <a:pPr algn="l"/>
            <a:r>
              <a:rPr lang="en-US" sz="1200" b="1" dirty="0" smtClean="0"/>
              <a:t>Forecast development of Hurricane Nadine shown as the difference in mid-troposphere winds (arrows) and aerosol optical thickness between simulations with and without aerosol radiative forcing</a:t>
            </a:r>
            <a:endParaRPr lang="en-US" sz="1200" b="1"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9" name="Group 3"/>
          <p:cNvGrpSpPr>
            <a:grpSpLocks/>
          </p:cNvGrpSpPr>
          <p:nvPr/>
        </p:nvGrpSpPr>
        <p:grpSpPr bwMode="auto">
          <a:xfrm>
            <a:off x="101600" y="304800"/>
            <a:ext cx="12801600" cy="9144000"/>
            <a:chOff x="0" y="0"/>
            <a:chExt cx="8064" cy="5760"/>
          </a:xfrm>
        </p:grpSpPr>
        <p:sp>
          <p:nvSpPr>
            <p:cNvPr id="2" name="Rectangle 1"/>
            <p:cNvSpPr>
              <a:spLocks/>
            </p:cNvSpPr>
            <p:nvPr/>
          </p:nvSpPr>
          <p:spPr bwMode="auto">
            <a:xfrm>
              <a:off x="0" y="0"/>
              <a:ext cx="8064" cy="5760"/>
            </a:xfrm>
            <a:prstGeom prst="rect">
              <a:avLst/>
            </a:prstGeom>
            <a:gradFill rotWithShape="0">
              <a:gsLst>
                <a:gs pos="0">
                  <a:srgbClr val="66CCFF"/>
                </a:gs>
                <a:gs pos="100000">
                  <a:srgbClr val="0000FF"/>
                </a:gs>
              </a:gsLst>
              <a:lin ang="2700000" scaled="1"/>
            </a:gra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215900" cap="flat">
                  <a:solidFill>
                    <a:srgbClr val="0000FF"/>
                  </a:solidFill>
                  <a:miter lim="800000"/>
                  <a:headEnd type="none" w="med" len="med"/>
                  <a:tailEnd type="none" w="med" len="med"/>
                </a14:hiddenLine>
              </a:ext>
            </a:extLst>
          </p:spPr>
          <p:txBody>
            <a:bodyPr lIns="0" tIns="0" rIns="0" bIns="0"/>
            <a:lstStyle/>
            <a:p>
              <a:pPr>
                <a:defRPr/>
              </a:pPr>
              <a:endParaRPr lang="en-US"/>
            </a:p>
          </p:txBody>
        </p:sp>
        <p:sp>
          <p:nvSpPr>
            <p:cNvPr id="17422" name="Rectangle 2"/>
            <p:cNvSpPr>
              <a:spLocks/>
            </p:cNvSpPr>
            <p:nvPr/>
          </p:nvSpPr>
          <p:spPr bwMode="auto">
            <a:xfrm>
              <a:off x="144" y="144"/>
              <a:ext cx="7776" cy="5472"/>
            </a:xfrm>
            <a:prstGeom prst="rect">
              <a:avLst/>
            </a:prstGeom>
            <a:solidFill>
              <a:schemeClr val="accent1"/>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a:p>
          </p:txBody>
        </p:sp>
      </p:grpSp>
      <p:sp>
        <p:nvSpPr>
          <p:cNvPr id="17410" name="Rectangle 4"/>
          <p:cNvSpPr>
            <a:spLocks/>
          </p:cNvSpPr>
          <p:nvPr/>
        </p:nvSpPr>
        <p:spPr bwMode="auto">
          <a:xfrm>
            <a:off x="330200" y="66675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3600" b="1">
                <a:solidFill>
                  <a:schemeClr val="tx1"/>
                </a:solidFill>
                <a:ea typeface="ＭＳ Ｐゴシック" charset="0"/>
              </a:rPr>
              <a:t>SO</a:t>
            </a:r>
            <a:r>
              <a:rPr lang="en-US" sz="3600" b="1" baseline="-25000">
                <a:solidFill>
                  <a:schemeClr val="tx1"/>
                </a:solidFill>
                <a:ea typeface="ＭＳ Ｐゴシック" charset="0"/>
              </a:rPr>
              <a:t>2</a:t>
            </a:r>
            <a:r>
              <a:rPr lang="en-US" sz="3600" b="1">
                <a:solidFill>
                  <a:schemeClr val="tx1"/>
                </a:solidFill>
                <a:ea typeface="ＭＳ Ｐゴシック" charset="0"/>
              </a:rPr>
              <a:t> simulations : Frostburg, MD Field Campaign</a:t>
            </a:r>
          </a:p>
        </p:txBody>
      </p:sp>
      <p:pic>
        <p:nvPicPr>
          <p:cNvPr id="17411" name="Picture 5"/>
          <p:cNvPicPr>
            <a:picLocks noChangeArrowheads="1"/>
          </p:cNvPicPr>
          <p:nvPr/>
        </p:nvPicPr>
        <p:blipFill>
          <a:blip r:embed="rId2">
            <a:extLst>
              <a:ext uri="{28A0092B-C50C-407E-A947-70E740481C1C}">
                <a14:useLocalDpi xmlns:a14="http://schemas.microsoft.com/office/drawing/2010/main" val="0"/>
              </a:ext>
            </a:extLst>
          </a:blip>
          <a:srcRect l="34612" t="624" b="50595"/>
          <a:stretch>
            <a:fillRect/>
          </a:stretch>
        </p:blipFill>
        <p:spPr bwMode="auto">
          <a:xfrm>
            <a:off x="4978400" y="2133600"/>
            <a:ext cx="75358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8" y="6019800"/>
            <a:ext cx="4094162"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413" name="Group 10"/>
          <p:cNvGrpSpPr>
            <a:grpSpLocks/>
          </p:cNvGrpSpPr>
          <p:nvPr/>
        </p:nvGrpSpPr>
        <p:grpSpPr bwMode="auto">
          <a:xfrm>
            <a:off x="482600" y="1752600"/>
            <a:ext cx="4418013" cy="2819400"/>
            <a:chOff x="0" y="0"/>
            <a:chExt cx="2783" cy="1776"/>
          </a:xfrm>
        </p:grpSpPr>
        <p:pic>
          <p:nvPicPr>
            <p:cNvPr id="17418"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783"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9" name="Rectangle 8"/>
            <p:cNvSpPr>
              <a:spLocks/>
            </p:cNvSpPr>
            <p:nvPr/>
          </p:nvSpPr>
          <p:spPr bwMode="auto">
            <a:xfrm>
              <a:off x="864" y="1200"/>
              <a:ext cx="1024"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40639" bIns="0"/>
            <a:lstStyle/>
            <a:p>
              <a:pPr marL="39688"/>
              <a:r>
                <a:rPr lang="en-US" sz="1800">
                  <a:solidFill>
                    <a:srgbClr val="FF0000"/>
                  </a:solidFill>
                  <a:ea typeface="ＭＳ Ｐゴシック" charset="0"/>
                </a:rPr>
                <a:t>Flight track</a:t>
              </a:r>
            </a:p>
          </p:txBody>
        </p:sp>
        <p:sp>
          <p:nvSpPr>
            <p:cNvPr id="17420" name="Rectangle 9"/>
            <p:cNvSpPr>
              <a:spLocks/>
            </p:cNvSpPr>
            <p:nvPr/>
          </p:nvSpPr>
          <p:spPr bwMode="auto">
            <a:xfrm>
              <a:off x="1200" y="144"/>
              <a:ext cx="1488"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40639" bIns="0"/>
            <a:lstStyle/>
            <a:p>
              <a:pPr marL="39688"/>
              <a:r>
                <a:rPr lang="en-US" sz="1600">
                  <a:solidFill>
                    <a:srgbClr val="FFFF00"/>
                  </a:solidFill>
                  <a:ea typeface="ＭＳ Ｐゴシック" charset="0"/>
                </a:rPr>
                <a:t>Coal fired power plants</a:t>
              </a:r>
            </a:p>
          </p:txBody>
        </p:sp>
      </p:grpSp>
      <p:sp>
        <p:nvSpPr>
          <p:cNvPr id="17414" name="Rectangle 11"/>
          <p:cNvSpPr>
            <a:spLocks/>
          </p:cNvSpPr>
          <p:nvPr/>
        </p:nvSpPr>
        <p:spPr bwMode="auto">
          <a:xfrm>
            <a:off x="635000" y="5105400"/>
            <a:ext cx="43561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40639" bIns="0"/>
          <a:lstStyle/>
          <a:p>
            <a:pPr marL="39688"/>
            <a:r>
              <a:rPr lang="en-US" sz="1400" b="1">
                <a:solidFill>
                  <a:schemeClr val="tx1"/>
                </a:solidFill>
                <a:ea typeface="ＭＳ Ｐゴシック" charset="0"/>
              </a:rPr>
              <a:t>Monthly averaged</a:t>
            </a:r>
            <a:r>
              <a:rPr lang="en-US" sz="1400" b="1" baseline="-25000">
                <a:solidFill>
                  <a:schemeClr val="tx1"/>
                </a:solidFill>
                <a:ea typeface="ＭＳ Ｐゴシック" charset="0"/>
              </a:rPr>
              <a:t> </a:t>
            </a:r>
            <a:r>
              <a:rPr lang="en-US" sz="1400" b="1">
                <a:solidFill>
                  <a:schemeClr val="tx1"/>
                </a:solidFill>
                <a:ea typeface="ＭＳ Ｐゴシック" charset="0"/>
              </a:rPr>
              <a:t>concentrations of SO</a:t>
            </a:r>
            <a:r>
              <a:rPr lang="en-US" sz="1400" b="1" baseline="-25000">
                <a:solidFill>
                  <a:schemeClr val="tx1"/>
                </a:solidFill>
                <a:ea typeface="ＭＳ Ｐゴシック" charset="0"/>
              </a:rPr>
              <a:t>2</a:t>
            </a:r>
            <a:r>
              <a:rPr lang="en-US" sz="1400" b="1">
                <a:solidFill>
                  <a:schemeClr val="tx1"/>
                </a:solidFill>
                <a:ea typeface="ＭＳ Ｐゴシック" charset="0"/>
              </a:rPr>
              <a:t> at the surface in 2010 at the Piney Run station in Maryland. </a:t>
            </a:r>
          </a:p>
        </p:txBody>
      </p:sp>
      <p:sp>
        <p:nvSpPr>
          <p:cNvPr id="17415" name="Rectangle 12"/>
          <p:cNvSpPr>
            <a:spLocks/>
          </p:cNvSpPr>
          <p:nvPr/>
        </p:nvSpPr>
        <p:spPr bwMode="auto">
          <a:xfrm>
            <a:off x="5130800" y="1676400"/>
            <a:ext cx="7327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40639" bIns="0"/>
          <a:lstStyle/>
          <a:p>
            <a:pPr marL="39688"/>
            <a:r>
              <a:rPr lang="en-US" sz="1400" b="1" dirty="0">
                <a:solidFill>
                  <a:schemeClr val="tx1"/>
                </a:solidFill>
                <a:ea typeface="ＭＳ Ｐゴシック" charset="0"/>
              </a:rPr>
              <a:t>GEOS-5/GOCART SO</a:t>
            </a:r>
            <a:r>
              <a:rPr lang="en-US" sz="1400" b="1" baseline="-25000" dirty="0">
                <a:solidFill>
                  <a:schemeClr val="tx1"/>
                </a:solidFill>
                <a:ea typeface="ＭＳ Ｐゴシック" charset="0"/>
              </a:rPr>
              <a:t>2</a:t>
            </a:r>
            <a:r>
              <a:rPr lang="en-US" sz="1400" b="1" dirty="0">
                <a:solidFill>
                  <a:schemeClr val="tx1"/>
                </a:solidFill>
                <a:ea typeface="ＭＳ Ｐゴシック" charset="0"/>
              </a:rPr>
              <a:t> simulations (revised run) along flight track. </a:t>
            </a:r>
          </a:p>
        </p:txBody>
      </p:sp>
      <p:sp>
        <p:nvSpPr>
          <p:cNvPr id="17421" name="Rectangle 13"/>
          <p:cNvSpPr>
            <a:spLocks/>
          </p:cNvSpPr>
          <p:nvPr/>
        </p:nvSpPr>
        <p:spPr bwMode="auto">
          <a:xfrm>
            <a:off x="5130800" y="5026025"/>
            <a:ext cx="74041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40639" bIns="0"/>
          <a:lstStyle/>
          <a:p>
            <a:pPr marL="39688" algn="l">
              <a:defRPr/>
            </a:pPr>
            <a:r>
              <a:rPr lang="en-US" sz="2400" dirty="0">
                <a:solidFill>
                  <a:schemeClr val="tx1"/>
                </a:solidFill>
                <a:ea typeface="ＭＳ Ｐゴシック" charset="0"/>
                <a:cs typeface="Gill Sans" charset="0"/>
              </a:rPr>
              <a:t>Opportunity to evaluate the GEOS-5 model simulations of SO2 against in-situ and aircraft measurements and guide model improvements :</a:t>
            </a:r>
          </a:p>
          <a:p>
            <a:pPr marL="234950" indent="-234950" algn="l">
              <a:buClr>
                <a:srgbClr val="000000"/>
              </a:buClr>
              <a:buSzPct val="100000"/>
              <a:buFont typeface="Arial" charset="0"/>
              <a:buChar char="•"/>
              <a:defRPr/>
            </a:pPr>
            <a:r>
              <a:rPr lang="en-US" sz="2400" dirty="0">
                <a:solidFill>
                  <a:schemeClr val="tx1"/>
                </a:solidFill>
                <a:ea typeface="ＭＳ Ｐゴシック" charset="0"/>
                <a:cs typeface="Gill Sans" charset="0"/>
              </a:rPr>
              <a:t>Evaluation of the GEOS-5 vertical distribution of SO2 : GEOS-5 captures most of the major features of the aircraft </a:t>
            </a:r>
            <a:r>
              <a:rPr lang="en-US" sz="2400" dirty="0" smtClean="0">
                <a:solidFill>
                  <a:schemeClr val="tx1"/>
                </a:solidFill>
                <a:ea typeface="ＭＳ Ｐゴシック" charset="0"/>
                <a:cs typeface="Gill Sans" charset="0"/>
              </a:rPr>
              <a:t>observations</a:t>
            </a:r>
            <a:endParaRPr lang="en-US" sz="2400" dirty="0">
              <a:solidFill>
                <a:schemeClr val="tx1"/>
              </a:solidFill>
              <a:ea typeface="ＭＳ Ｐゴシック" charset="0"/>
              <a:cs typeface="Gill Sans" charset="0"/>
            </a:endParaRPr>
          </a:p>
          <a:p>
            <a:pPr marL="234950" indent="-234950" algn="l">
              <a:buClr>
                <a:srgbClr val="000000"/>
              </a:buClr>
              <a:buSzPct val="100000"/>
              <a:buFont typeface="Arial" charset="0"/>
              <a:buChar char="•"/>
              <a:defRPr/>
            </a:pPr>
            <a:r>
              <a:rPr lang="en-US" sz="2400" dirty="0">
                <a:solidFill>
                  <a:schemeClr val="tx1"/>
                </a:solidFill>
                <a:ea typeface="ＭＳ Ｐゴシック" charset="0"/>
                <a:cs typeface="Gill Sans" charset="0"/>
              </a:rPr>
              <a:t>Evaluation of the GEOS-5 SO</a:t>
            </a:r>
            <a:r>
              <a:rPr lang="en-US" sz="2400" baseline="-25000" dirty="0">
                <a:solidFill>
                  <a:schemeClr val="tx1"/>
                </a:solidFill>
                <a:ea typeface="ＭＳ Ｐゴシック" charset="0"/>
                <a:cs typeface="Gill Sans" charset="0"/>
              </a:rPr>
              <a:t>2 </a:t>
            </a:r>
            <a:r>
              <a:rPr lang="en-US" sz="2400" dirty="0">
                <a:solidFill>
                  <a:schemeClr val="tx1"/>
                </a:solidFill>
                <a:ea typeface="ＭＳ Ｐゴシック" charset="0"/>
                <a:cs typeface="Gill Sans" charset="0"/>
              </a:rPr>
              <a:t>surface concentrations :</a:t>
            </a:r>
          </a:p>
          <a:p>
            <a:pPr marL="574675" indent="-342900" algn="l">
              <a:buClr>
                <a:srgbClr val="000000"/>
              </a:buClr>
              <a:buSzPct val="100000"/>
              <a:buFont typeface="Lucida Grande"/>
              <a:buChar char="-"/>
              <a:defRPr/>
            </a:pPr>
            <a:r>
              <a:rPr lang="en-US" sz="2000" dirty="0">
                <a:solidFill>
                  <a:schemeClr val="tx1"/>
                </a:solidFill>
                <a:ea typeface="ＭＳ Ｐゴシック" charset="0"/>
                <a:cs typeface="Gill Sans" charset="0"/>
              </a:rPr>
              <a:t>New SO</a:t>
            </a:r>
            <a:r>
              <a:rPr lang="en-US" sz="2000" baseline="-29000" dirty="0">
                <a:solidFill>
                  <a:schemeClr val="tx1"/>
                </a:solidFill>
                <a:ea typeface="ＭＳ Ｐゴシック" charset="0"/>
                <a:cs typeface="Gill Sans" charset="0"/>
              </a:rPr>
              <a:t>2</a:t>
            </a:r>
            <a:r>
              <a:rPr lang="en-US" sz="2000" dirty="0">
                <a:solidFill>
                  <a:schemeClr val="tx1"/>
                </a:solidFill>
                <a:ea typeface="ＭＳ Ｐゴシック" charset="0"/>
                <a:cs typeface="Gill Sans" charset="0"/>
              </a:rPr>
              <a:t> anthropogenic emission dataset (EDGAR v4.1</a:t>
            </a:r>
            <a:r>
              <a:rPr lang="en-US" sz="2000" dirty="0" smtClean="0">
                <a:solidFill>
                  <a:schemeClr val="tx1"/>
                </a:solidFill>
                <a:ea typeface="ＭＳ Ｐゴシック" charset="0"/>
                <a:cs typeface="Gill Sans" charset="0"/>
              </a:rPr>
              <a:t>)</a:t>
            </a:r>
            <a:endParaRPr lang="en-US" sz="2000" dirty="0">
              <a:solidFill>
                <a:schemeClr val="tx1"/>
              </a:solidFill>
              <a:ea typeface="ＭＳ Ｐゴシック" charset="0"/>
              <a:cs typeface="Gill Sans" charset="0"/>
            </a:endParaRPr>
          </a:p>
          <a:p>
            <a:pPr marL="574675" indent="-342900" algn="l">
              <a:buClr>
                <a:srgbClr val="000000"/>
              </a:buClr>
              <a:buSzPct val="100000"/>
              <a:buFont typeface="Lucida Grande"/>
              <a:buChar char="-"/>
              <a:defRPr/>
            </a:pPr>
            <a:r>
              <a:rPr lang="en-US" sz="2000" dirty="0">
                <a:solidFill>
                  <a:schemeClr val="tx1"/>
                </a:solidFill>
                <a:ea typeface="ＭＳ Ｐゴシック" charset="0"/>
                <a:cs typeface="Gill Sans" charset="0"/>
              </a:rPr>
              <a:t>Adjustment of the vertical placement of the emissions in the </a:t>
            </a:r>
            <a:r>
              <a:rPr lang="en-US" sz="2000" dirty="0" smtClean="0">
                <a:solidFill>
                  <a:schemeClr val="tx1"/>
                </a:solidFill>
                <a:ea typeface="ＭＳ Ｐゴシック" charset="0"/>
                <a:cs typeface="Gill Sans" charset="0"/>
              </a:rPr>
              <a:t>model</a:t>
            </a:r>
            <a:endParaRPr lang="en-US" sz="2000" dirty="0">
              <a:solidFill>
                <a:schemeClr val="tx1"/>
              </a:solidFill>
              <a:ea typeface="ＭＳ Ｐゴシック" charset="0"/>
              <a:cs typeface="Gill Sans" charset="0"/>
            </a:endParaRPr>
          </a:p>
        </p:txBody>
      </p:sp>
      <p:sp>
        <p:nvSpPr>
          <p:cNvPr id="17417" name="Rectangle 14"/>
          <p:cNvSpPr>
            <a:spLocks/>
          </p:cNvSpPr>
          <p:nvPr/>
        </p:nvSpPr>
        <p:spPr bwMode="auto">
          <a:xfrm>
            <a:off x="98425" y="9499600"/>
            <a:ext cx="272573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algn="l"/>
            <a:r>
              <a:rPr lang="en-US" sz="1200">
                <a:solidFill>
                  <a:srgbClr val="808080"/>
                </a:solidFill>
                <a:ea typeface="ＭＳ Ｐゴシック" charset="0"/>
              </a:rPr>
              <a:t>Buchard et al., Manuscript to be submitted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3"/>
          <p:cNvGrpSpPr>
            <a:grpSpLocks/>
          </p:cNvGrpSpPr>
          <p:nvPr/>
        </p:nvGrpSpPr>
        <p:grpSpPr bwMode="auto">
          <a:xfrm>
            <a:off x="101600" y="304800"/>
            <a:ext cx="12801600" cy="9144000"/>
            <a:chOff x="0" y="0"/>
            <a:chExt cx="8064" cy="5760"/>
          </a:xfrm>
        </p:grpSpPr>
        <p:sp>
          <p:nvSpPr>
            <p:cNvPr id="2" name="Rectangle 1"/>
            <p:cNvSpPr>
              <a:spLocks/>
            </p:cNvSpPr>
            <p:nvPr/>
          </p:nvSpPr>
          <p:spPr bwMode="auto">
            <a:xfrm>
              <a:off x="0" y="0"/>
              <a:ext cx="8064" cy="5760"/>
            </a:xfrm>
            <a:prstGeom prst="rect">
              <a:avLst/>
            </a:prstGeom>
            <a:gradFill rotWithShape="0">
              <a:gsLst>
                <a:gs pos="0">
                  <a:srgbClr val="66CCFF"/>
                </a:gs>
                <a:gs pos="100000">
                  <a:srgbClr val="0000FF"/>
                </a:gs>
              </a:gsLst>
              <a:lin ang="2700000" scaled="1"/>
            </a:gra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215900" cap="flat">
                  <a:solidFill>
                    <a:srgbClr val="0000FF"/>
                  </a:solidFill>
                  <a:miter lim="800000"/>
                  <a:headEnd type="none" w="med" len="med"/>
                  <a:tailEnd type="none" w="med" len="med"/>
                </a14:hiddenLine>
              </a:ext>
            </a:extLst>
          </p:spPr>
          <p:txBody>
            <a:bodyPr lIns="0" tIns="0" rIns="0" bIns="0"/>
            <a:lstStyle/>
            <a:p>
              <a:pPr>
                <a:defRPr/>
              </a:pPr>
              <a:endParaRPr lang="en-US"/>
            </a:p>
          </p:txBody>
        </p:sp>
        <p:sp>
          <p:nvSpPr>
            <p:cNvPr id="19460" name="Rectangle 2"/>
            <p:cNvSpPr>
              <a:spLocks/>
            </p:cNvSpPr>
            <p:nvPr/>
          </p:nvSpPr>
          <p:spPr bwMode="auto">
            <a:xfrm>
              <a:off x="144" y="144"/>
              <a:ext cx="7776" cy="5472"/>
            </a:xfrm>
            <a:prstGeom prst="rect">
              <a:avLst/>
            </a:prstGeom>
            <a:solidFill>
              <a:schemeClr val="accent1"/>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a:p>
          </p:txBody>
        </p:sp>
      </p:grpSp>
      <p:pic>
        <p:nvPicPr>
          <p:cNvPr id="6" name="Picture 1"/>
          <p:cNvPicPr>
            <a:picLocks noChangeAspect="1" noChangeArrowheads="1"/>
          </p:cNvPicPr>
          <p:nvPr/>
        </p:nvPicPr>
        <p:blipFill>
          <a:blip r:embed="rId2">
            <a:alphaModFix amt="39000"/>
            <a:extLst>
              <a:ext uri="{28A0092B-C50C-407E-A947-70E740481C1C}">
                <a14:useLocalDpi xmlns:a14="http://schemas.microsoft.com/office/drawing/2010/main" val="0"/>
              </a:ext>
            </a:extLst>
          </a:blip>
          <a:srcRect/>
          <a:stretch>
            <a:fillRect/>
          </a:stretch>
        </p:blipFill>
        <p:spPr bwMode="auto">
          <a:xfrm>
            <a:off x="939800" y="2133600"/>
            <a:ext cx="11050877" cy="7010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 name="Picture 2" descr="boli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800" y="2362200"/>
            <a:ext cx="10985085" cy="6631143"/>
          </a:xfrm>
          <a:prstGeom prst="rect">
            <a:avLst/>
          </a:prstGeom>
        </p:spPr>
      </p:pic>
      <p:sp>
        <p:nvSpPr>
          <p:cNvPr id="25" name="Rectangle 9"/>
          <p:cNvSpPr>
            <a:spLocks/>
          </p:cNvSpPr>
          <p:nvPr/>
        </p:nvSpPr>
        <p:spPr bwMode="auto">
          <a:xfrm>
            <a:off x="393700" y="596900"/>
            <a:ext cx="123063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r>
              <a:rPr lang="en-US" sz="3600" b="1" dirty="0" smtClean="0">
                <a:solidFill>
                  <a:schemeClr val="tx1"/>
                </a:solidFill>
                <a:ea typeface="ＭＳ Ｐゴシック" charset="0"/>
              </a:rPr>
              <a:t>Event Simulations: February 2013 Russian Meteorite</a:t>
            </a:r>
            <a:endParaRPr lang="en-US" sz="3600" b="1" dirty="0">
              <a:solidFill>
                <a:schemeClr val="tx1"/>
              </a:solidFill>
              <a:ea typeface="ＭＳ Ｐゴシック" charset="0"/>
            </a:endParaRPr>
          </a:p>
        </p:txBody>
      </p:sp>
      <p:sp>
        <p:nvSpPr>
          <p:cNvPr id="4" name="Rectangle 3"/>
          <p:cNvSpPr/>
          <p:nvPr/>
        </p:nvSpPr>
        <p:spPr>
          <a:xfrm>
            <a:off x="406400" y="1443335"/>
            <a:ext cx="12115800" cy="461665"/>
          </a:xfrm>
          <a:prstGeom prst="rect">
            <a:avLst/>
          </a:prstGeom>
        </p:spPr>
        <p:txBody>
          <a:bodyPr wrap="square">
            <a:spAutoFit/>
          </a:bodyPr>
          <a:lstStyle/>
          <a:p>
            <a:pPr marL="39688" algn="l">
              <a:spcBef>
                <a:spcPts val="600"/>
              </a:spcBef>
              <a:defRPr/>
            </a:pPr>
            <a:r>
              <a:rPr lang="en-US" sz="2400" dirty="0" smtClean="0">
                <a:solidFill>
                  <a:schemeClr val="tx1"/>
                </a:solidFill>
                <a:ea typeface="ＭＳ Ｐゴシック" charset="0"/>
                <a:cs typeface="Gill Sans" charset="0"/>
              </a:rPr>
              <a:t>Debris from </a:t>
            </a:r>
            <a:r>
              <a:rPr lang="en-US" sz="2400" dirty="0" smtClean="0">
                <a:solidFill>
                  <a:schemeClr val="tx1"/>
                </a:solidFill>
                <a:ea typeface="ＭＳ Ｐゴシック" charset="0"/>
                <a:cs typeface="Gill Sans" charset="0"/>
              </a:rPr>
              <a:t>meteorite explosion over Chelyabinsk </a:t>
            </a:r>
            <a:r>
              <a:rPr lang="en-US" sz="2400" dirty="0" smtClean="0">
                <a:solidFill>
                  <a:schemeClr val="tx1"/>
                </a:solidFill>
                <a:ea typeface="ＭＳ Ｐゴシック" charset="0"/>
                <a:cs typeface="Gill Sans" charset="0"/>
              </a:rPr>
              <a:t>observed for weeks in </a:t>
            </a:r>
            <a:r>
              <a:rPr lang="en-US" sz="2400" dirty="0" err="1" smtClean="0">
                <a:solidFill>
                  <a:schemeClr val="tx1"/>
                </a:solidFill>
                <a:ea typeface="ＭＳ Ｐゴシック" charset="0"/>
                <a:cs typeface="Gill Sans" charset="0"/>
              </a:rPr>
              <a:t>Suomi</a:t>
            </a:r>
            <a:r>
              <a:rPr lang="en-US" sz="2400" dirty="0" smtClean="0">
                <a:solidFill>
                  <a:schemeClr val="tx1"/>
                </a:solidFill>
                <a:ea typeface="ＭＳ Ｐゴシック" charset="0"/>
                <a:cs typeface="Gill Sans" charset="0"/>
              </a:rPr>
              <a:t> NPP </a:t>
            </a:r>
            <a:r>
              <a:rPr lang="en-US" sz="2400" dirty="0" smtClean="0">
                <a:solidFill>
                  <a:schemeClr val="tx1"/>
                </a:solidFill>
                <a:ea typeface="ＭＳ Ｐゴシック" charset="0"/>
                <a:cs typeface="Gill Sans" charset="0"/>
              </a:rPr>
              <a:t>OMPS/</a:t>
            </a:r>
            <a:r>
              <a:rPr lang="en-US" sz="2400" dirty="0" smtClean="0">
                <a:solidFill>
                  <a:schemeClr val="tx1"/>
                </a:solidFill>
                <a:ea typeface="ＭＳ Ｐゴシック" charset="0"/>
                <a:cs typeface="Gill Sans" charset="0"/>
              </a:rPr>
              <a:t>LP</a:t>
            </a:r>
            <a:endParaRPr lang="en-US" sz="2400" dirty="0" smtClean="0">
              <a:solidFill>
                <a:schemeClr val="tx1"/>
              </a:solidFill>
              <a:ea typeface="ＭＳ Ｐゴシック" charset="0"/>
              <a:cs typeface="Gill Sans" charset="0"/>
            </a:endParaRPr>
          </a:p>
        </p:txBody>
      </p:sp>
      <p:sp>
        <p:nvSpPr>
          <p:cNvPr id="27" name="Rectangle 18"/>
          <p:cNvSpPr>
            <a:spLocks/>
          </p:cNvSpPr>
          <p:nvPr/>
        </p:nvSpPr>
        <p:spPr bwMode="auto">
          <a:xfrm>
            <a:off x="98425" y="9499600"/>
            <a:ext cx="247107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algn="l"/>
            <a:r>
              <a:rPr lang="en-US" sz="1200" dirty="0">
                <a:solidFill>
                  <a:srgbClr val="808080"/>
                </a:solidFill>
                <a:ea typeface="ＭＳ Ｐゴシック" charset="0"/>
              </a:rPr>
              <a:t>d</a:t>
            </a:r>
            <a:r>
              <a:rPr lang="en-US" sz="1200" dirty="0" smtClean="0">
                <a:solidFill>
                  <a:srgbClr val="808080"/>
                </a:solidFill>
                <a:ea typeface="ＭＳ Ｐゴシック" charset="0"/>
              </a:rPr>
              <a:t>a Silva et </a:t>
            </a:r>
            <a:r>
              <a:rPr lang="en-US" sz="1200" dirty="0">
                <a:solidFill>
                  <a:srgbClr val="808080"/>
                </a:solidFill>
                <a:ea typeface="ＭＳ Ｐゴシック" charset="0"/>
              </a:rPr>
              <a:t>al., Manuscript in preparation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1" name="Group 3"/>
          <p:cNvGrpSpPr>
            <a:grpSpLocks/>
          </p:cNvGrpSpPr>
          <p:nvPr/>
        </p:nvGrpSpPr>
        <p:grpSpPr bwMode="auto">
          <a:xfrm>
            <a:off x="101600" y="304800"/>
            <a:ext cx="12801600" cy="9144000"/>
            <a:chOff x="0" y="0"/>
            <a:chExt cx="8064" cy="5760"/>
          </a:xfrm>
        </p:grpSpPr>
        <p:sp>
          <p:nvSpPr>
            <p:cNvPr id="2" name="Rectangle 1"/>
            <p:cNvSpPr>
              <a:spLocks/>
            </p:cNvSpPr>
            <p:nvPr/>
          </p:nvSpPr>
          <p:spPr bwMode="auto">
            <a:xfrm>
              <a:off x="0" y="0"/>
              <a:ext cx="8064" cy="5760"/>
            </a:xfrm>
            <a:prstGeom prst="rect">
              <a:avLst/>
            </a:prstGeom>
            <a:gradFill rotWithShape="0">
              <a:gsLst>
                <a:gs pos="0">
                  <a:srgbClr val="66CCFF"/>
                </a:gs>
                <a:gs pos="100000">
                  <a:srgbClr val="0000FF"/>
                </a:gs>
              </a:gsLst>
              <a:lin ang="2700000" scaled="1"/>
            </a:gra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215900" cap="flat">
                  <a:solidFill>
                    <a:srgbClr val="0000FF"/>
                  </a:solidFill>
                  <a:miter lim="800000"/>
                  <a:headEnd type="none" w="med" len="med"/>
                  <a:tailEnd type="none" w="med" len="med"/>
                </a14:hiddenLine>
              </a:ext>
            </a:extLst>
          </p:spPr>
          <p:txBody>
            <a:bodyPr lIns="0" tIns="0" rIns="0" bIns="0"/>
            <a:lstStyle/>
            <a:p>
              <a:pPr>
                <a:defRPr/>
              </a:pPr>
              <a:endParaRPr lang="en-US"/>
            </a:p>
          </p:txBody>
        </p:sp>
        <p:sp>
          <p:nvSpPr>
            <p:cNvPr id="3" name="Rectangle 2"/>
            <p:cNvSpPr>
              <a:spLocks/>
            </p:cNvSpPr>
            <p:nvPr/>
          </p:nvSpPr>
          <p:spPr bwMode="auto">
            <a:xfrm>
              <a:off x="144" y="144"/>
              <a:ext cx="7776" cy="5472"/>
            </a:xfrm>
            <a:prstGeom prst="rect">
              <a:avLst/>
            </a:prstGeom>
            <a:solidFill>
              <a:schemeClr val="accent1"/>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a:p>
          </p:txBody>
        </p:sp>
      </p:grpSp>
      <p:sp>
        <p:nvSpPr>
          <p:cNvPr id="9" name="Rectangle 12"/>
          <p:cNvSpPr>
            <a:spLocks/>
          </p:cNvSpPr>
          <p:nvPr/>
        </p:nvSpPr>
        <p:spPr bwMode="auto">
          <a:xfrm>
            <a:off x="1016000" y="990600"/>
            <a:ext cx="10831512" cy="721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28600" indent="-228600" algn="l">
              <a:lnSpc>
                <a:spcPct val="200000"/>
              </a:lnSpc>
              <a:spcBef>
                <a:spcPts val="1200"/>
              </a:spcBef>
              <a:spcAft>
                <a:spcPts val="2400"/>
              </a:spcAft>
              <a:buSzPct val="125000"/>
              <a:buFont typeface="Gill Sans" charset="0"/>
              <a:buChar char="•"/>
            </a:pPr>
            <a:r>
              <a:rPr lang="en-US" sz="4800" dirty="0" smtClean="0">
                <a:solidFill>
                  <a:schemeClr val="bg1">
                    <a:lumMod val="85000"/>
                  </a:schemeClr>
                </a:solidFill>
                <a:ea typeface="ＭＳ Ｐゴシック" charset="0"/>
              </a:rPr>
              <a:t>Forecasting Support and Event Simulation</a:t>
            </a:r>
          </a:p>
          <a:p>
            <a:pPr marL="228600" indent="-228600" algn="l">
              <a:lnSpc>
                <a:spcPct val="200000"/>
              </a:lnSpc>
              <a:spcBef>
                <a:spcPts val="1200"/>
              </a:spcBef>
              <a:spcAft>
                <a:spcPts val="2400"/>
              </a:spcAft>
              <a:buSzPct val="125000"/>
              <a:buFont typeface="Gill Sans" charset="0"/>
              <a:buChar char="•"/>
            </a:pPr>
            <a:r>
              <a:rPr lang="en-US" sz="4800" dirty="0" smtClean="0">
                <a:solidFill>
                  <a:srgbClr val="800000"/>
                </a:solidFill>
                <a:ea typeface="ＭＳ Ｐゴシック" charset="0"/>
              </a:rPr>
              <a:t>Observation Simulation</a:t>
            </a:r>
          </a:p>
          <a:p>
            <a:pPr marL="228600" indent="-228600" algn="l">
              <a:lnSpc>
                <a:spcPct val="200000"/>
              </a:lnSpc>
              <a:spcBef>
                <a:spcPts val="1200"/>
              </a:spcBef>
              <a:spcAft>
                <a:spcPts val="2400"/>
              </a:spcAft>
              <a:buSzPct val="125000"/>
              <a:buFont typeface="Gill Sans" charset="0"/>
              <a:buChar char="•"/>
            </a:pPr>
            <a:r>
              <a:rPr lang="en-US" sz="4800" dirty="0" smtClean="0">
                <a:solidFill>
                  <a:schemeClr val="bg1">
                    <a:lumMod val="85000"/>
                  </a:schemeClr>
                </a:solidFill>
                <a:ea typeface="ＭＳ Ｐゴシック" charset="0"/>
              </a:rPr>
              <a:t>Aerosols-Chemistry-Climate</a:t>
            </a:r>
          </a:p>
          <a:p>
            <a:pPr marL="228600" indent="-228600" algn="l">
              <a:lnSpc>
                <a:spcPct val="200000"/>
              </a:lnSpc>
              <a:spcBef>
                <a:spcPts val="1200"/>
              </a:spcBef>
              <a:spcAft>
                <a:spcPts val="2400"/>
              </a:spcAft>
              <a:buSzPct val="125000"/>
              <a:buFont typeface="Gill Sans" charset="0"/>
              <a:buChar char="•"/>
            </a:pPr>
            <a:r>
              <a:rPr lang="en-US" sz="4800" dirty="0" smtClean="0">
                <a:solidFill>
                  <a:schemeClr val="bg1">
                    <a:lumMod val="85000"/>
                  </a:schemeClr>
                </a:solidFill>
                <a:ea typeface="ＭＳ Ｐゴシック" charset="0"/>
              </a:rPr>
              <a:t>Future Applications</a:t>
            </a:r>
            <a:endParaRPr lang="en-US" sz="4800" dirty="0">
              <a:solidFill>
                <a:schemeClr val="bg1">
                  <a:lumMod val="85000"/>
                </a:schemeClr>
              </a:solidFill>
              <a:ea typeface="ＭＳ Ｐゴシック" charset="0"/>
            </a:endParaRPr>
          </a:p>
        </p:txBody>
      </p:sp>
    </p:spTree>
    <p:extLst>
      <p:ext uri="{BB962C8B-B14F-4D97-AF65-F5344CB8AC3E}">
        <p14:creationId xmlns:p14="http://schemas.microsoft.com/office/powerpoint/2010/main" val="25509944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Group 3"/>
          <p:cNvGrpSpPr>
            <a:grpSpLocks/>
          </p:cNvGrpSpPr>
          <p:nvPr/>
        </p:nvGrpSpPr>
        <p:grpSpPr bwMode="auto">
          <a:xfrm>
            <a:off x="101600" y="304800"/>
            <a:ext cx="12801600" cy="9144000"/>
            <a:chOff x="0" y="0"/>
            <a:chExt cx="8064" cy="5760"/>
          </a:xfrm>
        </p:grpSpPr>
        <p:sp>
          <p:nvSpPr>
            <p:cNvPr id="2" name="Rectangle 1"/>
            <p:cNvSpPr>
              <a:spLocks/>
            </p:cNvSpPr>
            <p:nvPr/>
          </p:nvSpPr>
          <p:spPr bwMode="auto">
            <a:xfrm>
              <a:off x="0" y="0"/>
              <a:ext cx="8064" cy="5760"/>
            </a:xfrm>
            <a:prstGeom prst="rect">
              <a:avLst/>
            </a:prstGeom>
            <a:gradFill rotWithShape="0">
              <a:gsLst>
                <a:gs pos="0">
                  <a:srgbClr val="66CCFF"/>
                </a:gs>
                <a:gs pos="100000">
                  <a:srgbClr val="0000FF"/>
                </a:gs>
              </a:gsLst>
              <a:lin ang="2700000" scaled="1"/>
            </a:gra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215900" cap="flat">
                  <a:solidFill>
                    <a:srgbClr val="0000FF"/>
                  </a:solidFill>
                  <a:miter lim="800000"/>
                  <a:headEnd type="none" w="med" len="med"/>
                  <a:tailEnd type="none" w="med" len="med"/>
                </a14:hiddenLine>
              </a:ext>
            </a:extLst>
          </p:spPr>
          <p:txBody>
            <a:bodyPr lIns="0" tIns="0" rIns="0" bIns="0"/>
            <a:lstStyle/>
            <a:p>
              <a:pPr>
                <a:defRPr/>
              </a:pPr>
              <a:endParaRPr lang="en-US"/>
            </a:p>
          </p:txBody>
        </p:sp>
        <p:sp>
          <p:nvSpPr>
            <p:cNvPr id="20498" name="Rectangle 2"/>
            <p:cNvSpPr>
              <a:spLocks/>
            </p:cNvSpPr>
            <p:nvPr/>
          </p:nvSpPr>
          <p:spPr bwMode="auto">
            <a:xfrm>
              <a:off x="144" y="144"/>
              <a:ext cx="7776" cy="5472"/>
            </a:xfrm>
            <a:prstGeom prst="rect">
              <a:avLst/>
            </a:prstGeom>
            <a:solidFill>
              <a:schemeClr val="accent1"/>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a:p>
          </p:txBody>
        </p:sp>
      </p:grpSp>
      <p:pic>
        <p:nvPicPr>
          <p:cNvPr id="20482" name="Picture 4"/>
          <p:cNvPicPr>
            <a:picLocks noChangeAspect="1" noChangeArrowheads="1"/>
          </p:cNvPicPr>
          <p:nvPr/>
        </p:nvPicPr>
        <p:blipFill>
          <a:blip r:embed="rId2">
            <a:extLst>
              <a:ext uri="{28A0092B-C50C-407E-A947-70E740481C1C}">
                <a14:useLocalDpi xmlns:a14="http://schemas.microsoft.com/office/drawing/2010/main" val="0"/>
              </a:ext>
            </a:extLst>
          </a:blip>
          <a:srcRect l="3363" t="26865" r="3960" b="22823"/>
          <a:stretch>
            <a:fillRect/>
          </a:stretch>
        </p:blipFill>
        <p:spPr bwMode="auto">
          <a:xfrm>
            <a:off x="393700" y="2082800"/>
            <a:ext cx="46609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5"/>
          <p:cNvPicPr>
            <a:picLocks noChangeAspect="1" noChangeArrowheads="1"/>
          </p:cNvPicPr>
          <p:nvPr/>
        </p:nvPicPr>
        <p:blipFill>
          <a:blip r:embed="rId3">
            <a:extLst>
              <a:ext uri="{28A0092B-C50C-407E-A947-70E740481C1C}">
                <a14:useLocalDpi xmlns:a14="http://schemas.microsoft.com/office/drawing/2010/main" val="0"/>
              </a:ext>
            </a:extLst>
          </a:blip>
          <a:srcRect l="3354" t="28177" r="1695" b="23091"/>
          <a:stretch>
            <a:fillRect/>
          </a:stretch>
        </p:blipFill>
        <p:spPr bwMode="auto">
          <a:xfrm>
            <a:off x="393700" y="6527800"/>
            <a:ext cx="47752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6"/>
          <p:cNvPicPr>
            <a:picLocks noChangeAspect="1" noChangeArrowheads="1"/>
          </p:cNvPicPr>
          <p:nvPr/>
        </p:nvPicPr>
        <p:blipFill>
          <a:blip r:embed="rId4">
            <a:extLst>
              <a:ext uri="{28A0092B-C50C-407E-A947-70E740481C1C}">
                <a14:useLocalDpi xmlns:a14="http://schemas.microsoft.com/office/drawing/2010/main" val="0"/>
              </a:ext>
            </a:extLst>
          </a:blip>
          <a:srcRect l="3349" t="26945" r="3973" b="23888"/>
          <a:stretch>
            <a:fillRect/>
          </a:stretch>
        </p:blipFill>
        <p:spPr bwMode="auto">
          <a:xfrm>
            <a:off x="393700" y="4254500"/>
            <a:ext cx="46609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5" name="Rectangle 7"/>
          <p:cNvSpPr>
            <a:spLocks/>
          </p:cNvSpPr>
          <p:nvPr/>
        </p:nvSpPr>
        <p:spPr bwMode="auto">
          <a:xfrm>
            <a:off x="571500" y="1435100"/>
            <a:ext cx="431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40639" bIns="0"/>
          <a:lstStyle/>
          <a:p>
            <a:pPr marL="39688" algn="l"/>
            <a:r>
              <a:rPr lang="en-US" sz="1400" b="1">
                <a:solidFill>
                  <a:schemeClr val="tx1"/>
                </a:solidFill>
                <a:ea typeface="ＭＳ Ｐゴシック" charset="0"/>
              </a:rPr>
              <a:t>Comparison of Simulated GEOS-5 Aerosol Index to OMI observations (July 2007)</a:t>
            </a:r>
          </a:p>
        </p:txBody>
      </p:sp>
      <p:sp>
        <p:nvSpPr>
          <p:cNvPr id="20488" name="Rectangle 8"/>
          <p:cNvSpPr>
            <a:spLocks/>
          </p:cNvSpPr>
          <p:nvPr/>
        </p:nvSpPr>
        <p:spPr bwMode="auto">
          <a:xfrm>
            <a:off x="5130800" y="1651000"/>
            <a:ext cx="74676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40639" bIns="0"/>
          <a:lstStyle/>
          <a:p>
            <a:pPr marL="39688" algn="l">
              <a:spcBef>
                <a:spcPts val="600"/>
              </a:spcBef>
              <a:defRPr/>
            </a:pPr>
            <a:r>
              <a:rPr lang="en-US" sz="2400" dirty="0" smtClean="0">
                <a:solidFill>
                  <a:schemeClr val="tx1"/>
                </a:solidFill>
                <a:ea typeface="ＭＳ Ｐゴシック" charset="0"/>
                <a:cs typeface="Gill Sans" charset="0"/>
              </a:rPr>
              <a:t>MERRAero uses MODIS aerosol observations to constrain total aerosol loading (AOT), but vertical distribution and composition remain unconstrained</a:t>
            </a:r>
          </a:p>
          <a:p>
            <a:pPr marL="39688" algn="l">
              <a:spcBef>
                <a:spcPts val="600"/>
              </a:spcBef>
              <a:defRPr/>
            </a:pPr>
            <a:endParaRPr lang="en-US" sz="1200" dirty="0" smtClean="0">
              <a:solidFill>
                <a:schemeClr val="tx1"/>
              </a:solidFill>
              <a:ea typeface="ＭＳ Ｐゴシック" charset="0"/>
              <a:cs typeface="Gill Sans" charset="0"/>
            </a:endParaRPr>
          </a:p>
          <a:p>
            <a:pPr marL="39688" algn="l">
              <a:spcBef>
                <a:spcPts val="600"/>
              </a:spcBef>
              <a:defRPr/>
            </a:pPr>
            <a:r>
              <a:rPr lang="en-US" sz="2400" dirty="0" smtClean="0">
                <a:solidFill>
                  <a:schemeClr val="tx1"/>
                </a:solidFill>
                <a:ea typeface="ＭＳ Ｐゴシック" charset="0"/>
                <a:cs typeface="Gill Sans" charset="0"/>
              </a:rPr>
              <a:t>Simulation </a:t>
            </a:r>
            <a:r>
              <a:rPr lang="en-US" sz="2400" dirty="0">
                <a:solidFill>
                  <a:schemeClr val="tx1"/>
                </a:solidFill>
                <a:ea typeface="ＭＳ Ｐゴシック" charset="0"/>
                <a:cs typeface="Gill Sans" charset="0"/>
              </a:rPr>
              <a:t>of the UV Aerosol Index at OMI locations:</a:t>
            </a:r>
          </a:p>
          <a:p>
            <a:pPr marL="342900" indent="-227013" algn="l">
              <a:spcBef>
                <a:spcPts val="600"/>
              </a:spcBef>
              <a:buClr>
                <a:srgbClr val="000000"/>
              </a:buClr>
              <a:buSzPct val="100000"/>
              <a:buFont typeface="Arial" charset="0"/>
              <a:buChar char="•"/>
              <a:defRPr/>
            </a:pPr>
            <a:r>
              <a:rPr lang="en-US" sz="2000" dirty="0" smtClean="0">
                <a:solidFill>
                  <a:schemeClr val="tx1"/>
                </a:solidFill>
                <a:ea typeface="ＭＳ Ｐゴシック" charset="0"/>
                <a:cs typeface="Gill Sans" charset="0"/>
              </a:rPr>
              <a:t>Developed interface between GEOS</a:t>
            </a:r>
            <a:r>
              <a:rPr lang="en-US" sz="2000" dirty="0">
                <a:solidFill>
                  <a:schemeClr val="tx1"/>
                </a:solidFill>
                <a:ea typeface="ＭＳ Ｐゴシック" charset="0"/>
                <a:cs typeface="Gill Sans" charset="0"/>
              </a:rPr>
              <a:t>-5 </a:t>
            </a:r>
            <a:r>
              <a:rPr lang="en-US" sz="2000" dirty="0" smtClean="0">
                <a:solidFill>
                  <a:schemeClr val="tx1"/>
                </a:solidFill>
                <a:ea typeface="ＭＳ Ｐゴシック" charset="0"/>
                <a:cs typeface="Gill Sans" charset="0"/>
              </a:rPr>
              <a:t>and VLIDORT</a:t>
            </a:r>
            <a:r>
              <a:rPr lang="en-US" sz="2000" dirty="0">
                <a:solidFill>
                  <a:schemeClr val="tx1"/>
                </a:solidFill>
                <a:ea typeface="ＭＳ Ｐゴシック" charset="0"/>
                <a:cs typeface="Gill Sans" charset="0"/>
              </a:rPr>
              <a:t> </a:t>
            </a:r>
            <a:r>
              <a:rPr lang="en-US" sz="2000" dirty="0" smtClean="0">
                <a:solidFill>
                  <a:schemeClr val="tx1"/>
                </a:solidFill>
                <a:ea typeface="ＭＳ Ｐゴシック" charset="0"/>
                <a:cs typeface="Gill Sans" charset="0"/>
              </a:rPr>
              <a:t>radiation code </a:t>
            </a:r>
            <a:endParaRPr lang="en-US" sz="2000" dirty="0">
              <a:solidFill>
                <a:schemeClr val="tx1"/>
              </a:solidFill>
              <a:ea typeface="ＭＳ Ｐゴシック" charset="0"/>
              <a:cs typeface="Gill Sans" charset="0"/>
            </a:endParaRPr>
          </a:p>
          <a:p>
            <a:pPr marL="342900" indent="-227013" algn="l">
              <a:spcBef>
                <a:spcPts val="600"/>
              </a:spcBef>
              <a:buClr>
                <a:srgbClr val="000000"/>
              </a:buClr>
              <a:buSzPct val="100000"/>
              <a:buFont typeface="Arial" charset="0"/>
              <a:buChar char="•"/>
              <a:defRPr/>
            </a:pPr>
            <a:r>
              <a:rPr lang="en-US" sz="2000" dirty="0" smtClean="0">
                <a:solidFill>
                  <a:schemeClr val="tx1"/>
                </a:solidFill>
                <a:ea typeface="ＭＳ Ｐゴシック" charset="0"/>
                <a:cs typeface="Gill Sans" charset="0"/>
              </a:rPr>
              <a:t>Simulated aerosol index sensitive to both absorption and aerosol plume height.  Dust is well captured, but not African biomass burning</a:t>
            </a:r>
            <a:endParaRPr lang="en-US" sz="1200" dirty="0">
              <a:solidFill>
                <a:schemeClr val="tx1"/>
              </a:solidFill>
              <a:ea typeface="ＭＳ Ｐゴシック" charset="0"/>
              <a:cs typeface="Gill Sans" charset="0"/>
            </a:endParaRPr>
          </a:p>
          <a:p>
            <a:pPr marL="39688" algn="l">
              <a:spcBef>
                <a:spcPts val="600"/>
              </a:spcBef>
              <a:buClr>
                <a:srgbClr val="000000"/>
              </a:buClr>
              <a:buSzPct val="100000"/>
              <a:buFont typeface="Arial" charset="0"/>
              <a:buChar char="•"/>
              <a:defRPr/>
            </a:pPr>
            <a:endParaRPr lang="en-US" sz="1200" dirty="0">
              <a:solidFill>
                <a:schemeClr val="tx1"/>
              </a:solidFill>
              <a:ea typeface="ＭＳ Ｐゴシック" charset="0"/>
              <a:cs typeface="Gill Sans" charset="0"/>
            </a:endParaRPr>
          </a:p>
          <a:p>
            <a:pPr marL="39688" algn="l">
              <a:defRPr/>
            </a:pPr>
            <a:r>
              <a:rPr lang="en-US" sz="2400" dirty="0">
                <a:solidFill>
                  <a:schemeClr val="tx1"/>
                </a:solidFill>
                <a:ea typeface="ＭＳ Ｐゴシック" charset="0"/>
                <a:cs typeface="Gill Sans" charset="0"/>
              </a:rPr>
              <a:t>Simulation of aerosol backscatter at CALIOP locations</a:t>
            </a:r>
          </a:p>
          <a:p>
            <a:pPr marL="342900" indent="-227013" algn="l">
              <a:spcBef>
                <a:spcPts val="600"/>
              </a:spcBef>
              <a:buClr>
                <a:srgbClr val="000000"/>
              </a:buClr>
              <a:buSzPct val="100000"/>
              <a:buFont typeface="Arial" charset="0"/>
              <a:buChar char="•"/>
              <a:defRPr/>
            </a:pPr>
            <a:r>
              <a:rPr lang="en-US" sz="2000" dirty="0">
                <a:solidFill>
                  <a:schemeClr val="tx1"/>
                </a:solidFill>
                <a:ea typeface="ＭＳ Ｐゴシック" charset="0"/>
                <a:cs typeface="Gill Sans" charset="0"/>
              </a:rPr>
              <a:t>CALIOP measurements : ascertain the misplacement of plume height by the model: the GEOS-5 biomass burning plume does not remain elevated in the simulation as it does in the observations.  </a:t>
            </a:r>
          </a:p>
        </p:txBody>
      </p:sp>
      <p:sp>
        <p:nvSpPr>
          <p:cNvPr id="20487" name="Rectangle 9"/>
          <p:cNvSpPr>
            <a:spLocks/>
          </p:cNvSpPr>
          <p:nvPr/>
        </p:nvSpPr>
        <p:spPr bwMode="auto">
          <a:xfrm>
            <a:off x="393700" y="596900"/>
            <a:ext cx="123063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r>
              <a:rPr lang="en-US" sz="3600" b="1" dirty="0">
                <a:solidFill>
                  <a:schemeClr val="tx1"/>
                </a:solidFill>
                <a:ea typeface="ＭＳ Ｐゴシック" charset="0"/>
              </a:rPr>
              <a:t>Observation Simulation from MERRAero</a:t>
            </a:r>
          </a:p>
        </p:txBody>
      </p:sp>
      <p:sp>
        <p:nvSpPr>
          <p:cNvPr id="3" name="Rectangle 10"/>
          <p:cNvSpPr>
            <a:spLocks/>
          </p:cNvSpPr>
          <p:nvPr/>
        </p:nvSpPr>
        <p:spPr bwMode="auto">
          <a:xfrm>
            <a:off x="736600" y="2044700"/>
            <a:ext cx="3708400" cy="3048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40639" bIns="0"/>
          <a:lstStyle/>
          <a:p>
            <a:pPr marL="39688"/>
            <a:r>
              <a:rPr lang="en-US" sz="1400" b="1">
                <a:solidFill>
                  <a:schemeClr val="tx1"/>
                </a:solidFill>
                <a:ea typeface="ＭＳ Ｐゴシック" charset="0"/>
              </a:rPr>
              <a:t>OMI</a:t>
            </a:r>
          </a:p>
        </p:txBody>
      </p:sp>
      <p:sp>
        <p:nvSpPr>
          <p:cNvPr id="20489" name="Rectangle 11"/>
          <p:cNvSpPr>
            <a:spLocks/>
          </p:cNvSpPr>
          <p:nvPr/>
        </p:nvSpPr>
        <p:spPr bwMode="auto">
          <a:xfrm>
            <a:off x="736600" y="4216400"/>
            <a:ext cx="3708400" cy="3048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40639" bIns="0"/>
          <a:lstStyle/>
          <a:p>
            <a:pPr marL="39688"/>
            <a:r>
              <a:rPr lang="en-US" sz="1400" b="1">
                <a:solidFill>
                  <a:schemeClr val="tx1"/>
                </a:solidFill>
                <a:ea typeface="ＭＳ Ｐゴシック" charset="0"/>
              </a:rPr>
              <a:t>MERRAero</a:t>
            </a:r>
          </a:p>
        </p:txBody>
      </p:sp>
      <p:sp>
        <p:nvSpPr>
          <p:cNvPr id="20490" name="Rectangle 12"/>
          <p:cNvSpPr>
            <a:spLocks/>
          </p:cNvSpPr>
          <p:nvPr/>
        </p:nvSpPr>
        <p:spPr bwMode="auto">
          <a:xfrm>
            <a:off x="736600" y="6451600"/>
            <a:ext cx="3708400" cy="3048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40639" bIns="0"/>
          <a:lstStyle/>
          <a:p>
            <a:pPr marL="39688"/>
            <a:r>
              <a:rPr lang="en-US" sz="1400" b="1">
                <a:solidFill>
                  <a:schemeClr val="tx1"/>
                </a:solidFill>
                <a:ea typeface="ＭＳ Ｐゴシック" charset="0"/>
              </a:rPr>
              <a:t>OMI - MERRAero</a:t>
            </a:r>
          </a:p>
        </p:txBody>
      </p:sp>
      <p:pic>
        <p:nvPicPr>
          <p:cNvPr id="20491" name="Picture 13"/>
          <p:cNvPicPr>
            <a:picLocks noChangeAspect="1" noChangeArrowheads="1"/>
          </p:cNvPicPr>
          <p:nvPr/>
        </p:nvPicPr>
        <p:blipFill>
          <a:blip r:embed="rId5">
            <a:extLst>
              <a:ext uri="{28A0092B-C50C-407E-A947-70E740481C1C}">
                <a14:useLocalDpi xmlns:a14="http://schemas.microsoft.com/office/drawing/2010/main" val="0"/>
              </a:ext>
            </a:extLst>
          </a:blip>
          <a:srcRect l="5396" t="24136" r="6639" b="18248"/>
          <a:stretch>
            <a:fillRect/>
          </a:stretch>
        </p:blipFill>
        <p:spPr bwMode="auto">
          <a:xfrm>
            <a:off x="5270500" y="6908800"/>
            <a:ext cx="36195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92" name="Picture 14"/>
          <p:cNvPicPr>
            <a:picLocks noChangeAspect="1" noChangeArrowheads="1"/>
          </p:cNvPicPr>
          <p:nvPr/>
        </p:nvPicPr>
        <p:blipFill>
          <a:blip r:embed="rId6">
            <a:extLst>
              <a:ext uri="{28A0092B-C50C-407E-A947-70E740481C1C}">
                <a14:useLocalDpi xmlns:a14="http://schemas.microsoft.com/office/drawing/2010/main" val="0"/>
              </a:ext>
            </a:extLst>
          </a:blip>
          <a:srcRect l="5396" t="23322" r="9109" b="20709"/>
          <a:stretch>
            <a:fillRect/>
          </a:stretch>
        </p:blipFill>
        <p:spPr bwMode="auto">
          <a:xfrm>
            <a:off x="8890000" y="6908800"/>
            <a:ext cx="35179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93" name="Rectangle 15"/>
          <p:cNvSpPr>
            <a:spLocks/>
          </p:cNvSpPr>
          <p:nvPr/>
        </p:nvSpPr>
        <p:spPr bwMode="auto">
          <a:xfrm>
            <a:off x="5397500" y="6451600"/>
            <a:ext cx="66675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40639" bIns="0"/>
          <a:lstStyle/>
          <a:p>
            <a:pPr marL="39688" algn="l"/>
            <a:r>
              <a:rPr lang="en-US" sz="1400" b="1">
                <a:solidFill>
                  <a:schemeClr val="tx1"/>
                </a:solidFill>
                <a:ea typeface="ＭＳ Ｐゴシック" charset="0"/>
              </a:rPr>
              <a:t>Comparison of GEOS-5 derived Attenuated Backscatter Coefficient to CALIOP measurements (Southern Africa, JJA 2011)</a:t>
            </a:r>
          </a:p>
        </p:txBody>
      </p:sp>
      <p:sp>
        <p:nvSpPr>
          <p:cNvPr id="20494" name="Rectangle 16"/>
          <p:cNvSpPr>
            <a:spLocks/>
          </p:cNvSpPr>
          <p:nvPr/>
        </p:nvSpPr>
        <p:spPr bwMode="auto">
          <a:xfrm>
            <a:off x="5653088" y="7207250"/>
            <a:ext cx="849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400" b="1">
                <a:solidFill>
                  <a:srgbClr val="FFFFFF"/>
                </a:solidFill>
                <a:ea typeface="ＭＳ Ｐゴシック" charset="0"/>
              </a:rPr>
              <a:t>CALIOP</a:t>
            </a:r>
          </a:p>
        </p:txBody>
      </p:sp>
      <p:sp>
        <p:nvSpPr>
          <p:cNvPr id="20495" name="Rectangle 17"/>
          <p:cNvSpPr>
            <a:spLocks/>
          </p:cNvSpPr>
          <p:nvPr/>
        </p:nvSpPr>
        <p:spPr bwMode="auto">
          <a:xfrm>
            <a:off x="9239250" y="7213600"/>
            <a:ext cx="1114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400" b="1">
                <a:solidFill>
                  <a:srgbClr val="FFFFFF"/>
                </a:solidFill>
                <a:ea typeface="ＭＳ Ｐゴシック" charset="0"/>
              </a:rPr>
              <a:t>MERRAero</a:t>
            </a:r>
          </a:p>
        </p:txBody>
      </p:sp>
      <p:sp>
        <p:nvSpPr>
          <p:cNvPr id="20496" name="Rectangle 18"/>
          <p:cNvSpPr>
            <a:spLocks/>
          </p:cNvSpPr>
          <p:nvPr/>
        </p:nvSpPr>
        <p:spPr bwMode="auto">
          <a:xfrm>
            <a:off x="98425" y="9499600"/>
            <a:ext cx="261302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algn="l"/>
            <a:r>
              <a:rPr lang="en-US" sz="1200" dirty="0" err="1">
                <a:solidFill>
                  <a:srgbClr val="808080"/>
                </a:solidFill>
                <a:ea typeface="ＭＳ Ｐゴシック" charset="0"/>
              </a:rPr>
              <a:t>Buchard</a:t>
            </a:r>
            <a:r>
              <a:rPr lang="en-US" sz="1200" dirty="0">
                <a:solidFill>
                  <a:srgbClr val="808080"/>
                </a:solidFill>
                <a:ea typeface="ＭＳ Ｐゴシック" charset="0"/>
              </a:rPr>
              <a:t> et al., Manuscript in preparation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832</TotalTime>
  <Pages>0</Pages>
  <Words>2004</Words>
  <Characters>0</Characters>
  <Application>Microsoft Macintosh PowerPoint</Application>
  <PresentationFormat>Custom</PresentationFormat>
  <Lines>0</Lines>
  <Paragraphs>223</Paragraphs>
  <Slides>20</Slides>
  <Notes>0</Notes>
  <HiddenSlides>0</HiddenSlides>
  <MMClips>0</MMClips>
  <ScaleCrop>false</ScaleCrop>
  <HeadingPairs>
    <vt:vector size="4" baseType="variant">
      <vt:variant>
        <vt:lpstr>Theme</vt:lpstr>
      </vt:variant>
      <vt:variant>
        <vt:i4>14</vt:i4>
      </vt:variant>
      <vt:variant>
        <vt:lpstr>Slide Titles</vt:lpstr>
      </vt:variant>
      <vt:variant>
        <vt:i4>20</vt:i4>
      </vt:variant>
    </vt:vector>
  </HeadingPairs>
  <TitlesOfParts>
    <vt:vector size="34" baseType="lpstr">
      <vt:lpstr>Title &amp; Subtitle</vt:lpstr>
      <vt:lpstr>Title &amp; Bullets</vt:lpstr>
      <vt:lpstr>Title - Center</vt:lpstr>
      <vt:lpstr>Bullets</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Current and Future Applications of the GEOS-5 Aerosol Modeling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and Future Applications of the GEOS-5 Aerosol Modeling System</dc:title>
  <dc:subject/>
  <dc:creator/>
  <cp:keywords/>
  <dc:description/>
  <cp:lastModifiedBy>Peter Colarco</cp:lastModifiedBy>
  <cp:revision>26</cp:revision>
  <dcterms:modified xsi:type="dcterms:W3CDTF">2013-05-31T13:43:29Z</dcterms:modified>
</cp:coreProperties>
</file>