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329" r:id="rId3"/>
    <p:sldId id="461" r:id="rId4"/>
    <p:sldId id="412" r:id="rId5"/>
    <p:sldId id="439" r:id="rId6"/>
    <p:sldId id="442" r:id="rId7"/>
    <p:sldId id="462" r:id="rId8"/>
    <p:sldId id="463" r:id="rId9"/>
    <p:sldId id="464" r:id="rId10"/>
    <p:sldId id="413" r:id="rId11"/>
    <p:sldId id="448" r:id="rId12"/>
    <p:sldId id="449" r:id="rId1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FFCC"/>
    <a:srgbClr val="FFCC99"/>
    <a:srgbClr val="00FFFF"/>
    <a:srgbClr val="FF0000"/>
    <a:srgbClr val="FF00FF"/>
    <a:srgbClr val="00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5" autoAdjust="0"/>
    <p:restoredTop sz="94346" autoAdjust="0"/>
  </p:normalViewPr>
  <p:slideViewPr>
    <p:cSldViewPr snapToGrid="0">
      <p:cViewPr varScale="1">
        <p:scale>
          <a:sx n="84" d="100"/>
          <a:sy n="84" d="100"/>
        </p:scale>
        <p:origin x="-41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5/30/2013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B6643-A763-4F5E-8DF0-861F8E3408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D063-20EE-45BA-9C7A-7EDE79604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06813-F761-435E-A4AD-5493BEB2E8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B308-2E5A-45B3-B316-D28899627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7DA4D-5B2E-42C7-9671-C65EE0597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46CF-73FE-448B-88E5-F0D097748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2C82-14CA-459E-80F1-4AC8EBE28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41C1E-6A7C-4B75-8497-C49A31579F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FBA1B-5A51-4308-BB60-70E0E8536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DB30-EA69-4517-9B39-9FD6A3BF9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2A7F-67D1-4E44-B4FB-9BCBC70D3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4418A-AF4A-42F6-9DB2-9EB8B0E5F4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D712-EC4C-4327-A529-A04EC57948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F4410E-34FA-4465-A6CE-8E8E6D2A91F8}" type="slidenum">
              <a:rPr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ftp://ladsweb.nascom.nasa.gov/MAIAC/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490538"/>
            <a:ext cx="83454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6000" dirty="0"/>
              <a:t>MAIAC </a:t>
            </a:r>
            <a:r>
              <a:rPr lang="en-US" sz="6000" dirty="0" smtClean="0"/>
              <a:t>Update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3600" b="1" dirty="0"/>
              <a:t> 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sz="2400" dirty="0"/>
              <a:t>Alexei </a:t>
            </a:r>
            <a:r>
              <a:rPr lang="en-US" sz="2400" dirty="0" err="1"/>
              <a:t>Lyapustin</a:t>
            </a:r>
            <a:r>
              <a:rPr lang="en-US" sz="2400" dirty="0"/>
              <a:t>, GSFC, code 613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err="1"/>
              <a:t>Yujie</a:t>
            </a:r>
            <a:r>
              <a:rPr lang="en-US" sz="2400" dirty="0"/>
              <a:t> </a:t>
            </a:r>
            <a:r>
              <a:rPr lang="en-US" sz="2400" dirty="0" smtClean="0"/>
              <a:t>Wang (UMBC), </a:t>
            </a:r>
            <a:r>
              <a:rPr lang="en-US" sz="2400" dirty="0"/>
              <a:t>Sergei </a:t>
            </a:r>
            <a:r>
              <a:rPr lang="en-US" sz="2400" dirty="0" err="1" smtClean="0"/>
              <a:t>Korkin</a:t>
            </a:r>
            <a:r>
              <a:rPr lang="en-US" sz="2400" dirty="0" smtClean="0"/>
              <a:t> (USRA)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AEROCENTER </a:t>
            </a:r>
            <a:r>
              <a:rPr lang="en-US" sz="2400" b="1" dirty="0" smtClean="0"/>
              <a:t>Annual Meeting</a:t>
            </a:r>
            <a:endParaRPr lang="en-US" sz="2400" b="1" dirty="0" smtClean="0"/>
          </a:p>
          <a:p>
            <a:pPr algn="ctr">
              <a:spcAft>
                <a:spcPct val="20000"/>
              </a:spcAft>
            </a:pPr>
            <a:r>
              <a:rPr lang="en-US" sz="2400" b="1" dirty="0" smtClean="0"/>
              <a:t>May 31, 2013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.jpg"/>
          <p:cNvPicPr>
            <a:picLocks noChangeAspect="1"/>
          </p:cNvPicPr>
          <p:nvPr/>
        </p:nvPicPr>
        <p:blipFill>
          <a:blip r:embed="rId2" cstate="print"/>
          <a:srcRect b="67059"/>
          <a:stretch>
            <a:fillRect/>
          </a:stretch>
        </p:blipFill>
        <p:spPr>
          <a:xfrm>
            <a:off x="725155" y="566772"/>
            <a:ext cx="7030720" cy="3072387"/>
          </a:xfrm>
          <a:prstGeom prst="rect">
            <a:avLst/>
          </a:prstGeom>
        </p:spPr>
      </p:pic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Georgia/Florida Fires of 2007</a:t>
            </a:r>
            <a:endParaRPr lang="en-US" sz="3200" b="1" dirty="0">
              <a:sym typeface="Symbol" pitchFamily="18" charset="2"/>
            </a:endParaRPr>
          </a:p>
        </p:txBody>
      </p:sp>
      <p:pic>
        <p:nvPicPr>
          <p:cNvPr id="4" name="Picture 3" descr="Fig4.jpg"/>
          <p:cNvPicPr>
            <a:picLocks noChangeAspect="1"/>
          </p:cNvPicPr>
          <p:nvPr/>
        </p:nvPicPr>
        <p:blipFill>
          <a:blip r:embed="rId2" cstate="print"/>
          <a:srcRect t="67059"/>
          <a:stretch>
            <a:fillRect/>
          </a:stretch>
        </p:blipFill>
        <p:spPr>
          <a:xfrm>
            <a:off x="725157" y="3669986"/>
            <a:ext cx="7030720" cy="3072388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714290" y="4192562"/>
            <a:ext cx="14070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Removal of polluted air by weather system [</a:t>
            </a:r>
            <a:r>
              <a:rPr lang="en-CA" sz="1600" dirty="0" err="1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Lyapustin</a:t>
            </a:r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et al., </a:t>
            </a:r>
            <a:r>
              <a:rPr lang="ru-RU" sz="1600" dirty="0" smtClean="0">
                <a:solidFill>
                  <a:srgbClr val="0000FF"/>
                </a:solidFill>
              </a:rPr>
              <a:t>2012</a:t>
            </a:r>
            <a:r>
              <a:rPr lang="en-US" sz="1600" dirty="0" smtClean="0">
                <a:solidFill>
                  <a:srgbClr val="0000FF"/>
                </a:solidFill>
              </a:rPr>
              <a:t>, ACP]</a:t>
            </a:r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.</a:t>
            </a:r>
            <a:endParaRPr lang="en-CA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6"/>
          <p:cNvGraphicFramePr>
            <a:graphicFrameLocks noChangeAspect="1"/>
          </p:cNvGraphicFramePr>
          <p:nvPr/>
        </p:nvGraphicFramePr>
        <p:xfrm>
          <a:off x="7260608" y="2892079"/>
          <a:ext cx="1789112" cy="869950"/>
        </p:xfrm>
        <a:graphic>
          <a:graphicData uri="http://schemas.openxmlformats.org/presentationml/2006/ole">
            <p:oleObj spid="_x0000_s78849" name="Equation" r:id="rId3" imgW="990360" imgH="482400" progId="Equation.3">
              <p:embed/>
            </p:oleObj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943167" y="5584641"/>
            <a:ext cx="291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Backgr</a:t>
            </a:r>
            <a:r>
              <a:rPr lang="en-US" sz="2200" b="1" dirty="0" smtClean="0"/>
              <a:t>./Smoke/Dust</a:t>
            </a:r>
            <a:endParaRPr lang="en-US" sz="2200" b="1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365446" y="5228409"/>
          <a:ext cx="30177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924"/>
                <a:gridCol w="1005924"/>
                <a:gridCol w="10059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Abs.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286065" y="669280"/>
            <a:ext cx="6931925" cy="4384510"/>
            <a:chOff x="354078" y="3435151"/>
            <a:chExt cx="5332250" cy="3372700"/>
          </a:xfrm>
        </p:grpSpPr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434411" y="3466848"/>
              <a:ext cx="549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TOA</a:t>
              </a:r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1223280" y="3474785"/>
              <a:ext cx="4635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CM</a:t>
              </a:r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1965525" y="3477960"/>
              <a:ext cx="5540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AOT</a:t>
              </a: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3466171" y="3438273"/>
              <a:ext cx="5508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0.47</a:t>
              </a:r>
            </a:p>
          </p:txBody>
        </p:sp>
        <p:sp>
          <p:nvSpPr>
            <p:cNvPr id="36" name="Text Box 19"/>
            <p:cNvSpPr txBox="1">
              <a:spLocks noChangeArrowheads="1"/>
            </p:cNvSpPr>
            <p:nvPr/>
          </p:nvSpPr>
          <p:spPr bwMode="auto">
            <a:xfrm>
              <a:off x="2725926" y="3441448"/>
              <a:ext cx="6254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0.412</a:t>
              </a: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236844" y="3441448"/>
              <a:ext cx="5492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0.66</a:t>
              </a: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4971133" y="3435151"/>
              <a:ext cx="5501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ym typeface="Symbol" pitchFamily="18" charset="2"/>
                </a:rPr>
                <a:t></a:t>
              </a:r>
              <a:r>
                <a:rPr lang="en-US" sz="1600" baseline="-25000" dirty="0" smtClean="0"/>
                <a:t>2.13</a:t>
              </a:r>
              <a:endParaRPr lang="en-US" sz="1600" baseline="-25000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54078" y="3747445"/>
              <a:ext cx="5332250" cy="3060406"/>
              <a:chOff x="354078" y="3747445"/>
              <a:chExt cx="5332250" cy="306040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54953" y="3747445"/>
                <a:ext cx="5331323" cy="755732"/>
                <a:chOff x="354953" y="3747445"/>
                <a:chExt cx="5331323" cy="755732"/>
              </a:xfrm>
            </p:grpSpPr>
            <p:pic>
              <p:nvPicPr>
                <p:cNvPr id="28" name="Picture 27" descr="Maiac.20112601910.305.bin.bmp"/>
                <p:cNvPicPr>
                  <a:picLocks noChangeAspect="1"/>
                </p:cNvPicPr>
                <p:nvPr/>
              </p:nvPicPr>
              <p:blipFill>
                <a:blip r:embed="rId4" cstate="print"/>
                <a:srcRect t="16800" r="75040" b="66720"/>
                <a:stretch>
                  <a:fillRect/>
                </a:stretch>
              </p:blipFill>
              <p:spPr>
                <a:xfrm>
                  <a:off x="354953" y="3747445"/>
                  <a:ext cx="2282342" cy="753466"/>
                </a:xfrm>
                <a:prstGeom prst="rect">
                  <a:avLst/>
                </a:prstGeom>
              </p:spPr>
            </p:pic>
            <p:pic>
              <p:nvPicPr>
                <p:cNvPr id="29" name="Picture 28" descr="Maiac.20112601910.305.bin.bmp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41676" t="16800" r="49986" b="66720"/>
                <a:stretch>
                  <a:fillRect/>
                </a:stretch>
              </p:blipFill>
              <p:spPr>
                <a:xfrm>
                  <a:off x="3397449" y="3748447"/>
                  <a:ext cx="762384" cy="753466"/>
                </a:xfrm>
                <a:prstGeom prst="rect">
                  <a:avLst/>
                </a:prstGeom>
              </p:spPr>
            </p:pic>
            <p:pic>
              <p:nvPicPr>
                <p:cNvPr id="24" name="Picture 23" descr="Maiac.20112601910.305.bin.bmp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49986" t="16800" r="41676" b="66720"/>
                <a:stretch>
                  <a:fillRect/>
                </a:stretch>
              </p:blipFill>
              <p:spPr>
                <a:xfrm>
                  <a:off x="2639702" y="3749710"/>
                  <a:ext cx="762373" cy="753466"/>
                </a:xfrm>
                <a:prstGeom prst="rect">
                  <a:avLst/>
                </a:prstGeom>
              </p:spPr>
            </p:pic>
            <p:pic>
              <p:nvPicPr>
                <p:cNvPr id="26" name="Picture 25" descr="Maiac.20112601910.305.bin.bmp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58297" t="16800" r="24960" b="66720"/>
                <a:stretch>
                  <a:fillRect/>
                </a:stretch>
              </p:blipFill>
              <p:spPr>
                <a:xfrm>
                  <a:off x="4155274" y="3749711"/>
                  <a:ext cx="1531002" cy="753466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354078" y="4501299"/>
                <a:ext cx="5328804" cy="761659"/>
                <a:chOff x="354078" y="4501299"/>
                <a:chExt cx="5328804" cy="761659"/>
              </a:xfrm>
            </p:grpSpPr>
            <p:pic>
              <p:nvPicPr>
                <p:cNvPr id="27" name="Picture 26" descr="Maiac.20072272125.77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r="57197" b="83520"/>
                <a:stretch>
                  <a:fillRect/>
                </a:stretch>
              </p:blipFill>
              <p:spPr>
                <a:xfrm>
                  <a:off x="354078" y="4507598"/>
                  <a:ext cx="2288833" cy="755360"/>
                </a:xfrm>
                <a:prstGeom prst="rect">
                  <a:avLst/>
                </a:prstGeom>
              </p:spPr>
            </p:pic>
            <p:pic>
              <p:nvPicPr>
                <p:cNvPr id="41" name="Picture 40" descr="Maiac.20072272125.77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57197" r="28703" b="83520"/>
                <a:stretch>
                  <a:fillRect/>
                </a:stretch>
              </p:blipFill>
              <p:spPr>
                <a:xfrm>
                  <a:off x="2643143" y="4501299"/>
                  <a:ext cx="753955" cy="755360"/>
                </a:xfrm>
                <a:prstGeom prst="rect">
                  <a:avLst/>
                </a:prstGeom>
              </p:spPr>
            </p:pic>
            <p:pic>
              <p:nvPicPr>
                <p:cNvPr id="43" name="Picture 42" descr="Maiac.20072272125.77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71444" b="83520"/>
                <a:stretch>
                  <a:fillRect/>
                </a:stretch>
              </p:blipFill>
              <p:spPr>
                <a:xfrm>
                  <a:off x="4155843" y="4501299"/>
                  <a:ext cx="1527039" cy="755360"/>
                </a:xfrm>
                <a:prstGeom prst="rect">
                  <a:avLst/>
                </a:prstGeom>
              </p:spPr>
            </p:pic>
            <p:pic>
              <p:nvPicPr>
                <p:cNvPr id="45" name="Picture 44" descr="Maiac.20072272125.77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42741" r="42950" b="83520"/>
                <a:stretch>
                  <a:fillRect/>
                </a:stretch>
              </p:blipFill>
              <p:spPr>
                <a:xfrm>
                  <a:off x="3390260" y="4502559"/>
                  <a:ext cx="765146" cy="755360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/>
              <p:cNvGrpSpPr/>
              <p:nvPr/>
            </p:nvGrpSpPr>
            <p:grpSpPr>
              <a:xfrm>
                <a:off x="358390" y="5288802"/>
                <a:ext cx="5327938" cy="1519049"/>
                <a:chOff x="358390" y="5288802"/>
                <a:chExt cx="5327938" cy="1519049"/>
              </a:xfrm>
            </p:grpSpPr>
            <p:pic>
              <p:nvPicPr>
                <p:cNvPr id="50" name="Picture 49" descr="Maiac.20030771005.275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58419" t="66880" r="24960"/>
                <a:stretch>
                  <a:fillRect/>
                </a:stretch>
              </p:blipFill>
              <p:spPr>
                <a:xfrm>
                  <a:off x="4166506" y="5288802"/>
                  <a:ext cx="1519822" cy="1514246"/>
                </a:xfrm>
                <a:prstGeom prst="rect">
                  <a:avLst/>
                </a:prstGeom>
              </p:spPr>
            </p:pic>
            <p:pic>
              <p:nvPicPr>
                <p:cNvPr id="52" name="Picture 51" descr="Maiac.20030771005.275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t="66880" r="74960"/>
                <a:stretch>
                  <a:fillRect/>
                </a:stretch>
              </p:blipFill>
              <p:spPr>
                <a:xfrm>
                  <a:off x="358390" y="5289511"/>
                  <a:ext cx="2289658" cy="1514246"/>
                </a:xfrm>
                <a:prstGeom prst="rect">
                  <a:avLst/>
                </a:prstGeom>
              </p:spPr>
            </p:pic>
            <p:pic>
              <p:nvPicPr>
                <p:cNvPr id="53" name="Picture 52" descr="Maiac.20030771005.275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9986" t="66880" r="41676"/>
                <a:stretch>
                  <a:fillRect/>
                </a:stretch>
              </p:blipFill>
              <p:spPr>
                <a:xfrm>
                  <a:off x="2653297" y="5293605"/>
                  <a:ext cx="762366" cy="1514246"/>
                </a:xfrm>
                <a:prstGeom prst="rect">
                  <a:avLst/>
                </a:prstGeom>
              </p:spPr>
            </p:pic>
            <p:pic>
              <p:nvPicPr>
                <p:cNvPr id="54" name="Picture 53" descr="Maiac.20030771005.275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1676" t="66880" r="49986"/>
                <a:stretch>
                  <a:fillRect/>
                </a:stretch>
              </p:blipFill>
              <p:spPr>
                <a:xfrm>
                  <a:off x="3417261" y="5289511"/>
                  <a:ext cx="762386" cy="151424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554465" y="2664"/>
            <a:ext cx="6251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Aerosol </a:t>
            </a:r>
            <a:r>
              <a:rPr lang="en-US" sz="3200" b="1" dirty="0" smtClean="0"/>
              <a:t>Type Discrimination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243436" y="2056766"/>
            <a:ext cx="1866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Aerosol </a:t>
            </a:r>
          </a:p>
          <a:p>
            <a:pPr algn="ctr"/>
            <a:r>
              <a:rPr lang="en-US" sz="2200" b="1" dirty="0" smtClean="0"/>
              <a:t>Reflectance:</a:t>
            </a:r>
            <a:endParaRPr lang="en-US" sz="2200" b="1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90684" y="148117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6200000">
            <a:off x="-328958" y="239683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Rockies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348079" y="388682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Israel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TOA_RGB_2007262.JPG"/>
          <p:cNvPicPr/>
          <p:nvPr/>
        </p:nvPicPr>
        <p:blipFill>
          <a:blip r:embed="rId2" cstate="print"/>
          <a:srcRect l="36000" r="3000" b="24000"/>
          <a:stretch>
            <a:fillRect/>
          </a:stretch>
        </p:blipFill>
        <p:spPr>
          <a:xfrm>
            <a:off x="903517" y="1004579"/>
            <a:ext cx="3625850" cy="282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044" y="682423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MODIS, TOA RGB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30035" y="690687"/>
            <a:ext cx="3625850" cy="3143594"/>
            <a:chOff x="4530035" y="690687"/>
            <a:chExt cx="3625850" cy="3143594"/>
          </a:xfrm>
        </p:grpSpPr>
        <p:pic>
          <p:nvPicPr>
            <p:cNvPr id="4" name="Picture 3" descr="US_NBRF_2007262.JPG"/>
            <p:cNvPicPr/>
            <p:nvPr/>
          </p:nvPicPr>
          <p:blipFill>
            <a:blip r:embed="rId3" cstate="print"/>
            <a:srcRect l="36000" r="3000" b="24000"/>
            <a:stretch>
              <a:fillRect/>
            </a:stretch>
          </p:blipFill>
          <p:spPr>
            <a:xfrm>
              <a:off x="4530035" y="1011071"/>
              <a:ext cx="3625850" cy="28232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70152" y="690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NBRF</a:t>
              </a:r>
              <a:endParaRPr lang="en-US" dirty="0"/>
            </a:p>
          </p:txBody>
        </p:sp>
      </p:grpSp>
      <p:pic>
        <p:nvPicPr>
          <p:cNvPr id="6" name="Picture 5" descr="US_AOT_2007262.JPG"/>
          <p:cNvPicPr/>
          <p:nvPr/>
        </p:nvPicPr>
        <p:blipFill>
          <a:blip r:embed="rId4" cstate="print"/>
          <a:srcRect l="36000" r="3000" b="24000"/>
          <a:stretch>
            <a:fillRect/>
          </a:stretch>
        </p:blipFill>
        <p:spPr>
          <a:xfrm>
            <a:off x="905595" y="3847848"/>
            <a:ext cx="3625850" cy="2825750"/>
          </a:xfrm>
          <a:prstGeom prst="rect">
            <a:avLst/>
          </a:prstGeom>
        </p:spPr>
      </p:pic>
      <p:pic>
        <p:nvPicPr>
          <p:cNvPr id="7" name="Picture 6" descr="US_BRF_2007262.JPG"/>
          <p:cNvPicPr/>
          <p:nvPr/>
        </p:nvPicPr>
        <p:blipFill>
          <a:blip r:embed="rId5" cstate="print"/>
          <a:srcRect l="36000" r="3000" b="24000"/>
          <a:stretch>
            <a:fillRect/>
          </a:stretch>
        </p:blipFill>
        <p:spPr>
          <a:xfrm>
            <a:off x="4525032" y="3846131"/>
            <a:ext cx="3625850" cy="2823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06" y="51112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56346" y="50790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84172" y="2664"/>
            <a:ext cx="766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3200" b="1" dirty="0" smtClean="0"/>
              <a:t>MAIAC </a:t>
            </a:r>
            <a:r>
              <a:rPr lang="en-US" sz="3200" dirty="0" smtClean="0"/>
              <a:t>= Time Series + Spatial Analysis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22350" y="3175"/>
            <a:ext cx="75279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  Multi-Angle Implementation of </a:t>
            </a:r>
          </a:p>
          <a:p>
            <a:r>
              <a:rPr lang="en-US" sz="3200" b="1"/>
              <a:t>Atmospheric Correction (MAIAC)</a:t>
            </a:r>
          </a:p>
        </p:txBody>
      </p:sp>
      <p:grpSp>
        <p:nvGrpSpPr>
          <p:cNvPr id="2053" name="Group 7"/>
          <p:cNvGrpSpPr>
            <a:grpSpLocks/>
          </p:cNvGrpSpPr>
          <p:nvPr/>
        </p:nvGrpSpPr>
        <p:grpSpPr bwMode="auto">
          <a:xfrm>
            <a:off x="231775" y="1098550"/>
            <a:ext cx="8721725" cy="3803650"/>
            <a:chOff x="146" y="829"/>
            <a:chExt cx="5494" cy="2396"/>
          </a:xfrm>
        </p:grpSpPr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146" y="1526"/>
              <a:ext cx="586" cy="3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New Granule</a:t>
              </a:r>
              <a:endParaRPr lang="en-US" sz="1400"/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886" y="1550"/>
              <a:ext cx="865" cy="3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1. Grid L1B Data and Split in Tiles</a:t>
              </a:r>
              <a:endParaRPr lang="en-US" sz="1400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1750" y="1721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3757" y="1473"/>
              <a:ext cx="969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3. QB, LTP: Cloud Mask (Covariance-Based Algorithm)</a:t>
              </a:r>
              <a:endParaRPr lang="en-US" sz="1400"/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2712" y="1480"/>
              <a:ext cx="878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2. LTP: Retrieve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Water Vapor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(NIR Algorithm)</a:t>
              </a:r>
              <a:endParaRPr lang="en-US" sz="1400"/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3590" y="1720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5163" y="1926"/>
              <a:ext cx="0" cy="7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1797" y="1097"/>
              <a:ext cx="103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Queue of K days</a:t>
              </a:r>
              <a:endParaRPr lang="en-US" sz="1400"/>
            </a:p>
          </p:txBody>
        </p:sp>
        <p:sp>
          <p:nvSpPr>
            <p:cNvPr id="2064" name="AutoShape 16"/>
            <p:cNvSpPr>
              <a:spLocks noChangeArrowheads="1"/>
            </p:cNvSpPr>
            <p:nvPr/>
          </p:nvSpPr>
          <p:spPr bwMode="auto">
            <a:xfrm>
              <a:off x="1944" y="1299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AutoShape 17"/>
            <p:cNvSpPr>
              <a:spLocks noChangeArrowheads="1"/>
            </p:cNvSpPr>
            <p:nvPr/>
          </p:nvSpPr>
          <p:spPr bwMode="auto">
            <a:xfrm>
              <a:off x="1938" y="1429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AutoShape 18"/>
            <p:cNvSpPr>
              <a:spLocks noChangeArrowheads="1"/>
            </p:cNvSpPr>
            <p:nvPr/>
          </p:nvSpPr>
          <p:spPr bwMode="auto">
            <a:xfrm>
              <a:off x="1938" y="1572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AutoShape 19"/>
            <p:cNvSpPr>
              <a:spLocks noChangeArrowheads="1"/>
            </p:cNvSpPr>
            <p:nvPr/>
          </p:nvSpPr>
          <p:spPr bwMode="auto">
            <a:xfrm>
              <a:off x="1931" y="1835"/>
              <a:ext cx="683" cy="97"/>
            </a:xfrm>
            <a:prstGeom prst="parallelogram">
              <a:avLst>
                <a:gd name="adj" fmla="val 17603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050" name="Object 20"/>
            <p:cNvGraphicFramePr>
              <a:graphicFrameLocks noChangeAspect="1"/>
            </p:cNvGraphicFramePr>
            <p:nvPr/>
          </p:nvGraphicFramePr>
          <p:xfrm>
            <a:off x="2359" y="1694"/>
            <a:ext cx="42" cy="105"/>
          </p:xfrm>
          <a:graphic>
            <a:graphicData uri="http://schemas.openxmlformats.org/presentationml/2006/ole">
              <p:oleObj spid="_x0000_s2050" name="Equation" r:id="rId3" imgW="75960" imgH="190440" progId="Equation.3">
                <p:embed/>
              </p:oleObj>
            </a:graphicData>
          </a:graphic>
        </p:graphicFrame>
        <p:graphicFrame>
          <p:nvGraphicFramePr>
            <p:cNvPr id="2051" name="Object 21"/>
            <p:cNvGraphicFramePr>
              <a:graphicFrameLocks noChangeAspect="1"/>
            </p:cNvGraphicFramePr>
            <p:nvPr/>
          </p:nvGraphicFramePr>
          <p:xfrm>
            <a:off x="2092" y="1694"/>
            <a:ext cx="42" cy="105"/>
          </p:xfrm>
          <a:graphic>
            <a:graphicData uri="http://schemas.openxmlformats.org/presentationml/2006/ole">
              <p:oleObj spid="_x0000_s2051" name="Equation" r:id="rId4" imgW="75960" imgH="190440" progId="Equation.3">
                <p:embed/>
              </p:oleObj>
            </a:graphicData>
          </a:graphic>
        </p:graphicFrame>
        <p:sp>
          <p:nvSpPr>
            <p:cNvPr id="2068" name="AutoShape 22"/>
            <p:cNvSpPr>
              <a:spLocks noChangeArrowheads="1"/>
            </p:cNvSpPr>
            <p:nvPr/>
          </p:nvSpPr>
          <p:spPr bwMode="auto">
            <a:xfrm>
              <a:off x="4893" y="1505"/>
              <a:ext cx="539" cy="4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288" rIns="0"/>
            <a:lstStyle/>
            <a:p>
              <a:r>
                <a:rPr lang="en-US" sz="1400" i="0">
                  <a:latin typeface="Arial Narrow" pitchFamily="34" charset="0"/>
                </a:rPr>
                <a:t>Is B7 BRF known?</a:t>
              </a:r>
              <a:endParaRPr lang="en-US" sz="1400"/>
            </a:p>
          </p:txBody>
        </p:sp>
        <p:sp>
          <p:nvSpPr>
            <p:cNvPr id="2069" name="Line 23"/>
            <p:cNvSpPr>
              <a:spLocks noChangeShapeType="1"/>
            </p:cNvSpPr>
            <p:nvPr/>
          </p:nvSpPr>
          <p:spPr bwMode="auto">
            <a:xfrm>
              <a:off x="4727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24"/>
            <p:cNvSpPr>
              <a:spLocks noChangeShapeType="1"/>
            </p:cNvSpPr>
            <p:nvPr/>
          </p:nvSpPr>
          <p:spPr bwMode="auto">
            <a:xfrm>
              <a:off x="2544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Line 25"/>
            <p:cNvSpPr>
              <a:spLocks noChangeShapeType="1"/>
            </p:cNvSpPr>
            <p:nvPr/>
          </p:nvSpPr>
          <p:spPr bwMode="auto">
            <a:xfrm>
              <a:off x="726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Text Box 26"/>
            <p:cNvSpPr txBox="1">
              <a:spLocks noChangeArrowheads="1"/>
            </p:cNvSpPr>
            <p:nvPr/>
          </p:nvSpPr>
          <p:spPr bwMode="auto">
            <a:xfrm>
              <a:off x="5121" y="2168"/>
              <a:ext cx="40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0">
                  <a:latin typeface="Arial Narrow" pitchFamily="34" charset="0"/>
                </a:rPr>
                <a:t>Yes</a:t>
              </a:r>
              <a:endParaRPr lang="en-US" sz="1400"/>
            </a:p>
          </p:txBody>
        </p:sp>
        <p:sp>
          <p:nvSpPr>
            <p:cNvPr id="2073" name="Text Box 27"/>
            <p:cNvSpPr txBox="1">
              <a:spLocks noChangeArrowheads="1"/>
            </p:cNvSpPr>
            <p:nvPr/>
          </p:nvSpPr>
          <p:spPr bwMode="auto">
            <a:xfrm>
              <a:off x="2710" y="2223"/>
              <a:ext cx="1886" cy="2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54864" rIns="41148" bIns="20574"/>
            <a:lstStyle/>
            <a:p>
              <a:pPr algn="ctr"/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Use MODIS </a:t>
              </a:r>
              <a:r>
                <a:rPr lang="en-US" sz="1400" b="1">
                  <a:solidFill>
                    <a:srgbClr val="000000"/>
                  </a:solidFill>
                  <a:latin typeface="Arial Narrow" pitchFamily="34" charset="0"/>
                </a:rPr>
                <a:t>Dark Target</a:t>
              </a:r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 Algorithm</a:t>
              </a:r>
              <a:endParaRPr lang="en-US" sz="1400" b="1"/>
            </a:p>
          </p:txBody>
        </p:sp>
        <p:sp>
          <p:nvSpPr>
            <p:cNvPr id="2074" name="Text Box 28"/>
            <p:cNvSpPr txBox="1">
              <a:spLocks noChangeArrowheads="1"/>
            </p:cNvSpPr>
            <p:nvPr/>
          </p:nvSpPr>
          <p:spPr bwMode="auto">
            <a:xfrm>
              <a:off x="272" y="2677"/>
              <a:ext cx="1346" cy="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7. QP: Retrieve BRF and albedo in reflective bands.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Backup: Lambertian retrieval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  </a:t>
              </a:r>
              <a:endParaRPr lang="en-US" sz="1400"/>
            </a:p>
          </p:txBody>
        </p:sp>
        <p:sp>
          <p:nvSpPr>
            <p:cNvPr id="2075" name="Line 29"/>
            <p:cNvSpPr>
              <a:spLocks noChangeShapeType="1"/>
            </p:cNvSpPr>
            <p:nvPr/>
          </p:nvSpPr>
          <p:spPr bwMode="auto">
            <a:xfrm flipH="1">
              <a:off x="1625" y="2935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Text Box 30"/>
            <p:cNvSpPr txBox="1">
              <a:spLocks noChangeArrowheads="1"/>
            </p:cNvSpPr>
            <p:nvPr/>
          </p:nvSpPr>
          <p:spPr bwMode="auto">
            <a:xfrm>
              <a:off x="1791" y="2680"/>
              <a:ext cx="1050" cy="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109728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6. LTP: Retrieve Fine Mode Fraction</a:t>
              </a:r>
              <a:endParaRPr lang="en-US" sz="1400"/>
            </a:p>
          </p:txBody>
        </p:sp>
        <p:sp>
          <p:nvSpPr>
            <p:cNvPr id="2077" name="Line 31"/>
            <p:cNvSpPr>
              <a:spLocks noChangeShapeType="1"/>
            </p:cNvSpPr>
            <p:nvPr/>
          </p:nvSpPr>
          <p:spPr bwMode="auto">
            <a:xfrm flipH="1">
              <a:off x="2840" y="2810"/>
              <a:ext cx="17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Text Box 32"/>
            <p:cNvSpPr txBox="1">
              <a:spLocks noChangeArrowheads="1"/>
            </p:cNvSpPr>
            <p:nvPr/>
          </p:nvSpPr>
          <p:spPr bwMode="auto">
            <a:xfrm>
              <a:off x="3010" y="2679"/>
              <a:ext cx="1206" cy="5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5. LTP: Retrieve B3 AOT using known surface BRF, 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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=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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7</a:t>
              </a:r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endParaRPr lang="en-US" sz="1400"/>
            </a:p>
          </p:txBody>
        </p:sp>
        <p:sp>
          <p:nvSpPr>
            <p:cNvPr id="2079" name="Line 33"/>
            <p:cNvSpPr>
              <a:spLocks noChangeShapeType="1"/>
            </p:cNvSpPr>
            <p:nvPr/>
          </p:nvSpPr>
          <p:spPr bwMode="auto">
            <a:xfrm flipH="1">
              <a:off x="4223" y="2932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Text Box 34"/>
            <p:cNvSpPr txBox="1">
              <a:spLocks noChangeArrowheads="1"/>
            </p:cNvSpPr>
            <p:nvPr/>
          </p:nvSpPr>
          <p:spPr bwMode="auto">
            <a:xfrm>
              <a:off x="4398" y="2646"/>
              <a:ext cx="1242" cy="5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5486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4. QB: Retrieve Spectral Regression Coefficients in Blue band B3 (</a:t>
              </a:r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).</a:t>
              </a:r>
              <a:endParaRPr lang="en-US" sz="1400"/>
            </a:p>
          </p:txBody>
        </p:sp>
        <p:sp>
          <p:nvSpPr>
            <p:cNvPr id="2081" name="Line 35"/>
            <p:cNvSpPr>
              <a:spLocks noChangeShapeType="1"/>
            </p:cNvSpPr>
            <p:nvPr/>
          </p:nvSpPr>
          <p:spPr bwMode="auto">
            <a:xfrm flipH="1">
              <a:off x="4603" y="1919"/>
              <a:ext cx="311" cy="3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Text Box 36"/>
            <p:cNvSpPr txBox="1">
              <a:spLocks noChangeArrowheads="1"/>
            </p:cNvSpPr>
            <p:nvPr/>
          </p:nvSpPr>
          <p:spPr bwMode="auto">
            <a:xfrm>
              <a:off x="4720" y="1988"/>
              <a:ext cx="40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0">
                  <a:latin typeface="Arial Narrow" pitchFamily="34" charset="0"/>
                </a:rPr>
                <a:t>No</a:t>
              </a:r>
              <a:endParaRPr lang="en-US" sz="1400"/>
            </a:p>
          </p:txBody>
        </p:sp>
        <p:sp>
          <p:nvSpPr>
            <p:cNvPr id="2083" name="Line 37"/>
            <p:cNvSpPr>
              <a:spLocks noChangeShapeType="1"/>
            </p:cNvSpPr>
            <p:nvPr/>
          </p:nvSpPr>
          <p:spPr bwMode="auto">
            <a:xfrm flipH="1">
              <a:off x="1873" y="2347"/>
              <a:ext cx="8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Line 38"/>
            <p:cNvSpPr>
              <a:spLocks noChangeShapeType="1"/>
            </p:cNvSpPr>
            <p:nvPr/>
          </p:nvSpPr>
          <p:spPr bwMode="auto">
            <a:xfrm flipH="1">
              <a:off x="1569" y="2347"/>
              <a:ext cx="311" cy="3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39"/>
            <p:cNvSpPr>
              <a:spLocks noChangeShapeType="1"/>
            </p:cNvSpPr>
            <p:nvPr/>
          </p:nvSpPr>
          <p:spPr bwMode="auto">
            <a:xfrm>
              <a:off x="2841" y="3059"/>
              <a:ext cx="17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Text Box 40"/>
            <p:cNvSpPr txBox="1">
              <a:spLocks noChangeArrowheads="1"/>
            </p:cNvSpPr>
            <p:nvPr/>
          </p:nvSpPr>
          <p:spPr bwMode="auto">
            <a:xfrm>
              <a:off x="4598" y="829"/>
              <a:ext cx="969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4a. Retrieve Snow sub-pixel Fraction and Snow Grain Size</a:t>
              </a:r>
              <a:endParaRPr lang="en-US" sz="1400"/>
            </a:p>
          </p:txBody>
        </p:sp>
        <p:sp>
          <p:nvSpPr>
            <p:cNvPr id="2087" name="AutoShape 41"/>
            <p:cNvSpPr>
              <a:spLocks noChangeArrowheads="1"/>
            </p:cNvSpPr>
            <p:nvPr/>
          </p:nvSpPr>
          <p:spPr bwMode="auto">
            <a:xfrm>
              <a:off x="3920" y="867"/>
              <a:ext cx="539" cy="4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288" rIns="0"/>
            <a:lstStyle/>
            <a:p>
              <a:r>
                <a:rPr lang="en-US" sz="1400" i="0">
                  <a:latin typeface="Arial Narrow" pitchFamily="34" charset="0"/>
                </a:rPr>
                <a:t>QB:Is Snow Detected?</a:t>
              </a:r>
              <a:endParaRPr lang="en-US" sz="1400"/>
            </a:p>
          </p:txBody>
        </p:sp>
        <p:sp>
          <p:nvSpPr>
            <p:cNvPr id="2088" name="Line 42"/>
            <p:cNvSpPr>
              <a:spLocks noChangeShapeType="1"/>
            </p:cNvSpPr>
            <p:nvPr/>
          </p:nvSpPr>
          <p:spPr bwMode="auto">
            <a:xfrm flipV="1">
              <a:off x="4211" y="1283"/>
              <a:ext cx="0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Line 43"/>
            <p:cNvSpPr>
              <a:spLocks noChangeShapeType="1"/>
            </p:cNvSpPr>
            <p:nvPr/>
          </p:nvSpPr>
          <p:spPr bwMode="auto">
            <a:xfrm>
              <a:off x="4453" y="1071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44"/>
          <p:cNvSpPr txBox="1">
            <a:spLocks noChangeArrowheads="1"/>
          </p:cNvSpPr>
          <p:nvPr/>
        </p:nvSpPr>
        <p:spPr bwMode="auto">
          <a:xfrm>
            <a:off x="88900" y="4960938"/>
            <a:ext cx="9017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spcAft>
                <a:spcPct val="25000"/>
              </a:spcAft>
            </a:pPr>
            <a:r>
              <a:rPr lang="en-US" sz="2400" dirty="0"/>
              <a:t>	</a:t>
            </a:r>
            <a:r>
              <a:rPr lang="en-US" dirty="0"/>
              <a:t>		</a:t>
            </a:r>
            <a:r>
              <a:rPr lang="en-US" sz="2400" b="1" u="sng" dirty="0"/>
              <a:t>MAIAC Products </a:t>
            </a:r>
            <a:r>
              <a:rPr lang="en-US" sz="2400" u="sng" dirty="0"/>
              <a:t>(1 km, gridded)</a:t>
            </a:r>
          </a:p>
          <a:p>
            <a:pPr marL="288925" indent="-288925"/>
            <a:r>
              <a:rPr lang="en-US" dirty="0"/>
              <a:t>	</a:t>
            </a:r>
            <a:r>
              <a:rPr lang="en-US" sz="2000" b="1" dirty="0"/>
              <a:t>Atmosphere</a:t>
            </a:r>
            <a:r>
              <a:rPr lang="en-US" sz="2000" dirty="0"/>
              <a:t>: 			 </a:t>
            </a:r>
            <a:r>
              <a:rPr lang="en-US" sz="2000" b="1" dirty="0"/>
              <a:t>Surface</a:t>
            </a:r>
            <a:r>
              <a:rPr lang="en-US" sz="2000" dirty="0"/>
              <a:t>:</a:t>
            </a:r>
          </a:p>
          <a:p>
            <a:pPr marL="288925" indent="-288925">
              <a:buFontTx/>
              <a:buChar char="•"/>
            </a:pPr>
            <a:r>
              <a:rPr lang="en-US" dirty="0"/>
              <a:t> </a:t>
            </a:r>
            <a:r>
              <a:rPr lang="en-US" sz="2000" dirty="0"/>
              <a:t>Cloud Mask; 			 Parameters of RTLS BRF model;</a:t>
            </a:r>
          </a:p>
          <a:p>
            <a:pPr marL="288925" indent="-288925">
              <a:buFontTx/>
              <a:buChar char="•"/>
            </a:pPr>
            <a:r>
              <a:rPr lang="en-US" sz="2000" dirty="0"/>
              <a:t> Water Vapor; 			 Surface Reflectance (BRF)/ </a:t>
            </a:r>
            <a:r>
              <a:rPr lang="en-US" sz="2000" dirty="0" err="1"/>
              <a:t>Albedo</a:t>
            </a:r>
            <a:r>
              <a:rPr lang="en-US" sz="2000" dirty="0"/>
              <a:t>;</a:t>
            </a:r>
          </a:p>
          <a:p>
            <a:pPr marL="288925" indent="-288925">
              <a:buFontTx/>
              <a:buChar char="•"/>
            </a:pPr>
            <a:r>
              <a:rPr lang="en-US" sz="2000" dirty="0"/>
              <a:t> AOT &amp; </a:t>
            </a:r>
            <a:r>
              <a:rPr lang="en-US" sz="2000" dirty="0" smtClean="0"/>
              <a:t>aerosol type;	</a:t>
            </a:r>
            <a:r>
              <a:rPr lang="en-US" sz="2000" dirty="0"/>
              <a:t>	 	 Dynamic Land-Water-Snow Mask. </a:t>
            </a:r>
          </a:p>
        </p:txBody>
      </p:sp>
      <p:sp>
        <p:nvSpPr>
          <p:cNvPr id="2055" name="Oval 40"/>
          <p:cNvSpPr>
            <a:spLocks noChangeArrowheads="1"/>
          </p:cNvSpPr>
          <p:nvPr/>
        </p:nvSpPr>
        <p:spPr bwMode="auto">
          <a:xfrm>
            <a:off x="2792413" y="1166813"/>
            <a:ext cx="1665287" cy="2303462"/>
          </a:xfrm>
          <a:prstGeom prst="ellipse">
            <a:avLst/>
          </a:prstGeom>
          <a:noFill/>
          <a:ln w="444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06813-F761-435E-A4AD-5493BEB2E88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924800" cy="62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43" y="0"/>
            <a:ext cx="8229600" cy="906843"/>
          </a:xfrm>
        </p:spPr>
        <p:txBody>
          <a:bodyPr/>
          <a:lstStyle/>
          <a:p>
            <a:r>
              <a:rPr lang="en-US" sz="3600" b="1" dirty="0" smtClean="0">
                <a:latin typeface="Arial Narrow" pitchFamily="34" charset="0"/>
                <a:cs typeface="Calibri" pitchFamily="34" charset="0"/>
              </a:rPr>
              <a:t>Amazonia: Comparison with MOD09</a:t>
            </a:r>
            <a:endParaRPr lang="en-US" sz="3600" b="1" dirty="0"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118788" name="AutoShape 4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18790" name="AutoShape 6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18792" name="AutoShape 8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1187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6"/>
            <a:ext cx="8229600" cy="783345"/>
          </a:xfrm>
        </p:spPr>
        <p:txBody>
          <a:bodyPr/>
          <a:lstStyle/>
          <a:p>
            <a:r>
              <a:rPr lang="en-US" dirty="0" smtClean="0"/>
              <a:t>Cloud mask</a:t>
            </a:r>
            <a:endParaRPr lang="en-US" dirty="0"/>
          </a:p>
        </p:txBody>
      </p:sp>
      <p:pic>
        <p:nvPicPr>
          <p:cNvPr id="6" name="Picture 5" descr="D:\NASA\Projects\open\11_09_AmazonNDVI\Results\MAIAC\ScatterplotsDistributionBRFn\Cloud_frequency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4750"/>
            <a:ext cx="7848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/>
          <p:nvPr/>
        </p:nvGrpSpPr>
        <p:grpSpPr>
          <a:xfrm>
            <a:off x="990600" y="765150"/>
            <a:ext cx="7613073" cy="5410200"/>
            <a:chOff x="990600" y="1143000"/>
            <a:chExt cx="7613073" cy="541020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" y="1295400"/>
              <a:ext cx="7613073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752600" y="1143000"/>
              <a:ext cx="147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MODIS TOA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0" y="114300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MOD35 CM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8000" y="11430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MAIAC CM</a:t>
              </a:r>
            </a:p>
          </p:txBody>
        </p:sp>
      </p:grp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70294" y="6089724"/>
            <a:ext cx="877370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marR="0" lvl="0" indent="-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Hilker, T.,  A. I.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Lyapustin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C. J. Tucker, P. J. Sellers, F. G. Hall, Y. Wang, 2012: Remote Sensing of Tropical Ecosystems: Atmospheric Correction and Cloud Masking Matter.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SE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http://dx.doi.org/10.1016/j.rse.2012.08.035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lvl="0" algn="just">
              <a:spcBef>
                <a:spcPts val="600"/>
              </a:spcBef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MAIAC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Terra&amp;Aqua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 Amazon dataset is available </a:t>
            </a:r>
            <a:r>
              <a:rPr lang="en-US" sz="1200" dirty="0" smtClean="0">
                <a:solidFill>
                  <a:srgbClr val="FF0000"/>
                </a:solidFill>
              </a:rPr>
              <a:t>on the LAADS FTP site </a:t>
            </a:r>
            <a:r>
              <a:rPr lang="en-US" sz="1200" dirty="0" smtClean="0">
                <a:solidFill>
                  <a:srgbClr val="FF0000"/>
                </a:solidFill>
                <a:hlinkClick r:id="rId5"/>
              </a:rPr>
              <a:t>ftp://ladsweb.nascom.nasa.gov/MAIAC/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06813-F761-435E-A4AD-5493BEB2E88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19481" y="10221"/>
            <a:ext cx="6251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Aerosol </a:t>
            </a:r>
            <a:r>
              <a:rPr lang="en-US" sz="3200" b="1" dirty="0" smtClean="0"/>
              <a:t>Effect on NDVI</a:t>
            </a:r>
            <a:endParaRPr lang="en-US" sz="2000" b="1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328" y="839985"/>
            <a:ext cx="5308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99987" y="1769688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Northern area </a:t>
            </a:r>
          </a:p>
          <a:p>
            <a:r>
              <a:rPr lang="en-US" dirty="0" smtClean="0"/>
              <a:t>(</a:t>
            </a:r>
            <a:r>
              <a:rPr lang="en-US" dirty="0" smtClean="0"/>
              <a:t>7°30′ N, 70° 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152" y="4370821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area </a:t>
            </a:r>
          </a:p>
          <a:p>
            <a:r>
              <a:rPr lang="en-US" dirty="0" smtClean="0"/>
              <a:t>(</a:t>
            </a:r>
            <a:r>
              <a:rPr lang="en-US" dirty="0" smtClean="0"/>
              <a:t>7°30′ S, 70° W)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35643" y="1330036"/>
            <a:ext cx="0" cy="498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41463" y="1331296"/>
            <a:ext cx="0" cy="498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35643" y="1466063"/>
            <a:ext cx="604562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04003" y="1331296"/>
            <a:ext cx="0" cy="498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02787" y="1332556"/>
            <a:ext cx="0" cy="498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04003" y="1458506"/>
            <a:ext cx="100584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Air Quality Applications</a:t>
            </a:r>
            <a:endParaRPr lang="en-US" sz="3200" b="1" dirty="0">
              <a:sym typeface="Symbol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7524" y="528992"/>
            <a:ext cx="6106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Harvard School of Public Health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A.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Chudnovsky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P.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Koutrakis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J. Schwartz, I.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Kloog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563697" y="1291332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Effect of Spatial Resolution</a:t>
            </a:r>
            <a:endParaRPr lang="en-US" sz="3200" b="1" dirty="0">
              <a:sym typeface="Symbol" pitchFamily="18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8493"/>
          <a:stretch>
            <a:fillRect/>
          </a:stretch>
        </p:blipFill>
        <p:spPr bwMode="auto">
          <a:xfrm>
            <a:off x="612563" y="2121127"/>
            <a:ext cx="3989070" cy="390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-408079" y="3914541"/>
            <a:ext cx="151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 EPA Sites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3789" b="5684"/>
          <a:stretch>
            <a:fillRect/>
          </a:stretch>
        </p:blipFill>
        <p:spPr bwMode="auto">
          <a:xfrm>
            <a:off x="6326644" y="1810980"/>
            <a:ext cx="1920240" cy="26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5483621" y="228403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Regional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345028" y="3390278"/>
            <a:ext cx="1246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Intra-Urban, 5 EPA sites, 10km box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t="3013"/>
          <a:stretch>
            <a:fillRect/>
          </a:stretch>
        </p:blipFill>
        <p:spPr bwMode="auto">
          <a:xfrm>
            <a:off x="5624551" y="4467755"/>
            <a:ext cx="2686050" cy="220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6200000">
            <a:off x="4764450" y="5354695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AOD- PM</a:t>
            </a:r>
            <a:r>
              <a:rPr lang="en-US" sz="1400" baseline="-25000" dirty="0" smtClean="0"/>
              <a:t>2.5</a:t>
            </a:r>
            <a:r>
              <a:rPr lang="en-US" sz="1400" dirty="0" smtClean="0"/>
              <a:t> R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05170" y="5486399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Median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313987" y="526094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25, 75%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336658" y="4996454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8184257" y="5645096"/>
            <a:ext cx="182880" cy="24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8025560" y="5165180"/>
            <a:ext cx="380622" cy="1096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8101130" y="5407005"/>
            <a:ext cx="282381" cy="102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76421" y="6130042"/>
            <a:ext cx="4936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200" dirty="0" smtClean="0">
                <a:solidFill>
                  <a:srgbClr val="0000FF"/>
                </a:solidFill>
              </a:rPr>
              <a:t>A. Chudnovsky, A. Kostinski, A. </a:t>
            </a:r>
            <a:r>
              <a:rPr lang="ru-RU" sz="1200" b="1" dirty="0" smtClean="0">
                <a:solidFill>
                  <a:srgbClr val="0000FF"/>
                </a:solidFill>
              </a:rPr>
              <a:t>Lyapustin</a:t>
            </a:r>
            <a:r>
              <a:rPr lang="ru-RU" sz="1200" dirty="0" smtClean="0">
                <a:solidFill>
                  <a:srgbClr val="0000FF"/>
                </a:solidFill>
              </a:rPr>
              <a:t> and P. Koutrakis, 2012: Spatial scales of pollution from variable resolution satellite imaging, Environmental Pollution</a:t>
            </a:r>
            <a:r>
              <a:rPr lang="en-US" sz="1200" dirty="0" smtClean="0">
                <a:solidFill>
                  <a:srgbClr val="0000FF"/>
                </a:solidFill>
              </a:rPr>
              <a:t>, 172, 131-138</a:t>
            </a:r>
            <a:r>
              <a:rPr lang="en-CA" sz="12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.</a:t>
            </a:r>
            <a:endParaRPr lang="en-CA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654381" y="0"/>
            <a:ext cx="8032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Predicting Spatial Pattern of PM</a:t>
            </a:r>
            <a:r>
              <a:rPr lang="en-US" sz="3200" b="1" baseline="-25000" dirty="0" smtClean="0">
                <a:sym typeface="Symbol" pitchFamily="18" charset="2"/>
              </a:rPr>
              <a:t>2.5</a:t>
            </a:r>
            <a:endParaRPr lang="en-US" sz="3200" b="1" baseline="-25000" dirty="0"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6559" y="787341"/>
            <a:ext cx="3728231" cy="2926080"/>
            <a:chOff x="306559" y="787341"/>
            <a:chExt cx="3728231" cy="29260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59" y="787341"/>
              <a:ext cx="3695700" cy="29260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81369" y="1249651"/>
              <a:ext cx="106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Region 1</a:t>
              </a:r>
              <a:endParaRPr 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2371" y="2336789"/>
              <a:ext cx="106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Region 2</a:t>
              </a:r>
              <a:endParaRPr 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5226" y="3218594"/>
              <a:ext cx="106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Region 3</a:t>
              </a:r>
              <a:endParaRPr 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07173" y="1700331"/>
              <a:ext cx="142699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          R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MYD04</a:t>
              </a:r>
              <a:r>
                <a:rPr lang="en-US" sz="1400" dirty="0" smtClean="0"/>
                <a:t>/</a:t>
              </a:r>
              <a:r>
                <a:rPr lang="en-US" sz="1400" dirty="0" smtClean="0">
                  <a:solidFill>
                    <a:srgbClr val="C00000"/>
                  </a:solidFill>
                </a:rPr>
                <a:t>MAIAC</a:t>
              </a:r>
            </a:p>
            <a:p>
              <a:r>
                <a:rPr lang="en-US" sz="1400" dirty="0" smtClean="0"/>
                <a:t>1:   </a:t>
              </a:r>
              <a:r>
                <a:rPr lang="en-US" sz="1400" dirty="0" smtClean="0">
                  <a:solidFill>
                    <a:srgbClr val="0000FF"/>
                  </a:solidFill>
                </a:rPr>
                <a:t>0.62</a:t>
              </a:r>
              <a:r>
                <a:rPr lang="en-US" sz="1400" dirty="0" smtClean="0"/>
                <a:t>     </a:t>
              </a:r>
              <a:r>
                <a:rPr lang="en-US" sz="1400" dirty="0" smtClean="0">
                  <a:solidFill>
                    <a:srgbClr val="C00000"/>
                  </a:solidFill>
                </a:rPr>
                <a:t>0.62</a:t>
              </a:r>
            </a:p>
            <a:p>
              <a:r>
                <a:rPr lang="en-US" sz="1400" dirty="0" smtClean="0"/>
                <a:t>2:   </a:t>
              </a:r>
              <a:r>
                <a:rPr lang="en-US" sz="1400" dirty="0" smtClean="0">
                  <a:solidFill>
                    <a:srgbClr val="0000FF"/>
                  </a:solidFill>
                </a:rPr>
                <a:t>0.56</a:t>
              </a:r>
              <a:r>
                <a:rPr lang="en-US" sz="1400" dirty="0" smtClean="0"/>
                <a:t>     </a:t>
              </a:r>
              <a:r>
                <a:rPr lang="en-US" sz="1400" dirty="0" smtClean="0">
                  <a:solidFill>
                    <a:srgbClr val="C00000"/>
                  </a:solidFill>
                </a:rPr>
                <a:t>0.62</a:t>
              </a:r>
            </a:p>
            <a:p>
              <a:r>
                <a:rPr lang="en-US" sz="1400" dirty="0" smtClean="0"/>
                <a:t>3:   </a:t>
              </a:r>
              <a:r>
                <a:rPr lang="en-US" sz="1400" dirty="0" smtClean="0">
                  <a:solidFill>
                    <a:srgbClr val="0000FF"/>
                  </a:solidFill>
                </a:rPr>
                <a:t>0.66</a:t>
              </a:r>
              <a:r>
                <a:rPr lang="en-US" sz="1400" dirty="0" smtClean="0"/>
                <a:t>     </a:t>
              </a:r>
              <a:r>
                <a:rPr lang="en-US" sz="1400" dirty="0" smtClean="0">
                  <a:solidFill>
                    <a:srgbClr val="C00000"/>
                  </a:solidFill>
                </a:rPr>
                <a:t>0.69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6489" y="3340205"/>
              <a:ext cx="1518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85 EPA Sites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80040" y="1035894"/>
            <a:ext cx="2865911" cy="2793150"/>
            <a:chOff x="300483" y="3884893"/>
            <a:chExt cx="2865911" cy="2793150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30" y="6261156"/>
              <a:ext cx="2174701" cy="128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300483" y="3884893"/>
              <a:ext cx="2865911" cy="2793150"/>
              <a:chOff x="300483" y="3884893"/>
              <a:chExt cx="2865911" cy="2793150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646" y="3941869"/>
                <a:ext cx="2090547" cy="2303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692" y="3884893"/>
                <a:ext cx="310039" cy="2382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1"/>
              <p:cNvSpPr txBox="1">
                <a:spLocks noChangeArrowheads="1"/>
              </p:cNvSpPr>
              <p:nvPr/>
            </p:nvSpPr>
            <p:spPr bwMode="auto">
              <a:xfrm rot="16200000">
                <a:off x="157638" y="4811895"/>
                <a:ext cx="685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Site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23716" y="6308711"/>
                <a:ext cx="2100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b="1" baseline="-25000" dirty="0" err="1" smtClean="0">
                    <a:latin typeface="Times New Roman" pitchFamily="18" charset="0"/>
                    <a:cs typeface="Times New Roman" pitchFamily="18" charset="0"/>
                  </a:rPr>
                  <a:t>obs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 (2002-2008)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5875" y="4227949"/>
                <a:ext cx="242888" cy="257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493819" y="4148807"/>
                <a:ext cx="6559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MAIAC</a:t>
                </a:r>
              </a:p>
              <a:p>
                <a:r>
                  <a:rPr lang="en-US" sz="1100" dirty="0" smtClean="0"/>
                  <a:t>MYD04</a:t>
                </a:r>
                <a:endParaRPr lang="en-US" sz="11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957270" y="4692913"/>
                <a:ext cx="12091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Average Increase in </a:t>
                </a:r>
                <a:r>
                  <a:rPr lang="en-US" sz="1100" dirty="0" err="1" smtClean="0"/>
                  <a:t>N</a:t>
                </a:r>
                <a:r>
                  <a:rPr lang="en-US" sz="1100" baseline="-25000" dirty="0" err="1" smtClean="0"/>
                  <a:t>obs</a:t>
                </a:r>
                <a:r>
                  <a:rPr lang="en-US" sz="1100" dirty="0" smtClean="0"/>
                  <a:t>: Collocated-1.52;</a:t>
                </a:r>
              </a:p>
              <a:p>
                <a:r>
                  <a:rPr lang="en-US" sz="1100" dirty="0" smtClean="0"/>
                  <a:t>Non-coll. – 1.77</a:t>
                </a:r>
                <a:endParaRPr lang="en-US" sz="1100" dirty="0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4730699" y="695247"/>
            <a:ext cx="36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More Data Availability (1.5-1.8)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51907" y="4439773"/>
            <a:ext cx="2952370" cy="2056551"/>
            <a:chOff x="410082" y="2794262"/>
            <a:chExt cx="2952370" cy="2056551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97" y="2794262"/>
              <a:ext cx="2726055" cy="181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367821" y="4543036"/>
              <a:ext cx="1466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PM </a:t>
              </a:r>
              <a:r>
                <a:rPr lang="en-US" sz="1400" b="1" baseline="-25000" dirty="0" smtClean="0">
                  <a:latin typeface="Times New Roman" pitchFamily="18" charset="0"/>
                  <a:cs typeface="Times New Roman" pitchFamily="18" charset="0"/>
                </a:rPr>
                <a:t>max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– PM </a:t>
              </a:r>
              <a:r>
                <a:rPr lang="en-US" sz="1400" b="1" baseline="-25000" dirty="0" smtClean="0">
                  <a:latin typeface="Times New Roman" pitchFamily="18" charset="0"/>
                  <a:cs typeface="Times New Roman" pitchFamily="18" charset="0"/>
                </a:rPr>
                <a:t>min</a:t>
              </a:r>
              <a:endParaRPr lang="en-US" sz="14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105" y="2987954"/>
              <a:ext cx="485775" cy="51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022153" y="2978503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MAIAC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22153" y="3194527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MYD04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-28266" y="3479509"/>
              <a:ext cx="1184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Frequency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22695" y="4051825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Larger Observed PM-contrast</a:t>
            </a:r>
            <a:endParaRPr lang="en-US" dirty="0"/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 rot="16200000">
            <a:off x="3956636" y="5161338"/>
            <a:ext cx="1139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2.5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5905278" y="6179380"/>
            <a:ext cx="1440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MAIAC AOD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8" cstate="print"/>
          <a:srcRect l="3380" r="3380"/>
          <a:stretch>
            <a:fillRect/>
          </a:stretch>
        </p:blipFill>
        <p:spPr bwMode="auto">
          <a:xfrm>
            <a:off x="4667980" y="4479755"/>
            <a:ext cx="2017777" cy="170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6620" y="4498805"/>
            <a:ext cx="209702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TextBox 55"/>
          <p:cNvSpPr txBox="1"/>
          <p:nvPr/>
        </p:nvSpPr>
        <p:spPr>
          <a:xfrm>
            <a:off x="4574507" y="4053085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Providing Data in </a:t>
            </a:r>
            <a:r>
              <a:rPr lang="en-US" dirty="0" err="1" smtClean="0"/>
              <a:t>PCloudy</a:t>
            </a:r>
            <a:r>
              <a:rPr lang="en-US" dirty="0" smtClean="0"/>
              <a:t> Conditions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367960" y="6373664"/>
            <a:ext cx="93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Days with MYD04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7535613" y="6366107"/>
            <a:ext cx="120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Days </a:t>
            </a:r>
            <a:r>
              <a:rPr lang="en-US" sz="1200" dirty="0" smtClean="0"/>
              <a:t>without MYD04 (344)</a:t>
            </a:r>
            <a:endParaRPr lang="en-US" sz="1200" dirty="0"/>
          </a:p>
        </p:txBody>
      </p:sp>
      <p:cxnSp>
        <p:nvCxnSpPr>
          <p:cNvPr id="60" name="Straight Arrow Connector 59"/>
          <p:cNvCxnSpPr>
            <a:stCxn id="57" idx="0"/>
          </p:cNvCxnSpPr>
          <p:nvPr/>
        </p:nvCxnSpPr>
        <p:spPr bwMode="auto">
          <a:xfrm flipV="1">
            <a:off x="4836496" y="6181646"/>
            <a:ext cx="332509" cy="1920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7957547" y="6030506"/>
            <a:ext cx="152400" cy="3670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554465" y="2664"/>
            <a:ext cx="6251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Aerosol </a:t>
            </a:r>
            <a:r>
              <a:rPr lang="en-US" sz="3200" b="1" dirty="0" smtClean="0"/>
              <a:t>Algorithm: Smoke Test</a:t>
            </a:r>
            <a:endParaRPr lang="en-US" sz="2000" b="1" dirty="0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06388" y="538059"/>
            <a:ext cx="8921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CA" sz="1200" dirty="0" err="1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Lyapustin</a:t>
            </a:r>
            <a:r>
              <a:rPr lang="en-CA" sz="12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, A. </a:t>
            </a:r>
            <a:r>
              <a:rPr lang="en-US" sz="12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et al.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, 2012: Discrimination of biomass burning smoke and clouds in MAIAC algorithm, 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ACP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, 12, 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9679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–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9686.</a:t>
            </a:r>
          </a:p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US" sz="1200" dirty="0" smtClean="0">
                <a:latin typeface="+mn-lt"/>
              </a:rPr>
              <a:t>Phys. principles (~OMI): 1) </a:t>
            </a:r>
            <a:r>
              <a:rPr lang="en-US" sz="1200" dirty="0" err="1" smtClean="0">
                <a:latin typeface="+mn-lt"/>
              </a:rPr>
              <a:t>n</a:t>
            </a:r>
            <a:r>
              <a:rPr lang="en-US" sz="1200" baseline="-25000" dirty="0" err="1" smtClean="0">
                <a:latin typeface="+mn-lt"/>
              </a:rPr>
              <a:t>i</a:t>
            </a:r>
            <a:r>
              <a:rPr lang="en-US" sz="1200" dirty="0" smtClean="0">
                <a:latin typeface="+mn-lt"/>
              </a:rPr>
              <a:t> increases R</a:t>
            </a:r>
            <a:r>
              <a:rPr lang="en-US" sz="1200" dirty="0" smtClean="0">
                <a:latin typeface="+mn-lt"/>
                <a:sym typeface="Symbol"/>
              </a:rPr>
              <a:t>DB; 2) Multiple scattering, and absorption, increase </a:t>
            </a:r>
            <a:r>
              <a:rPr lang="en-US" sz="1200" dirty="0" smtClean="0"/>
              <a:t>R</a:t>
            </a:r>
            <a:r>
              <a:rPr lang="en-US" sz="1200" dirty="0" smtClean="0">
                <a:sym typeface="Symbol"/>
              </a:rPr>
              <a:t>DB, for absorbing aerosols.</a:t>
            </a:r>
            <a:endParaRPr lang="en-CA" sz="12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92177" y="2017708"/>
            <a:ext cx="134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DOY 253-254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2266" y="484691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500m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34250" y="1090311"/>
            <a:ext cx="7190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  TOA </a:t>
            </a:r>
            <a:r>
              <a:rPr lang="en-US" sz="1400" dirty="0">
                <a:latin typeface="Arial Narrow" pitchFamily="34" charset="0"/>
              </a:rPr>
              <a:t>RGB     </a:t>
            </a:r>
            <a:r>
              <a:rPr lang="en-US" sz="1400" dirty="0" smtClean="0">
                <a:latin typeface="Arial Narrow" pitchFamily="34" charset="0"/>
              </a:rPr>
              <a:t>      CM             AOT</a:t>
            </a:r>
            <a:r>
              <a:rPr lang="en-US" sz="1400" baseline="-25000" dirty="0" smtClean="0">
                <a:latin typeface="Arial Narrow" pitchFamily="34" charset="0"/>
              </a:rPr>
              <a:t>0.47 </a:t>
            </a:r>
            <a:r>
              <a:rPr lang="en-US" sz="1400" dirty="0" smtClean="0">
                <a:latin typeface="Arial Narrow" pitchFamily="34" charset="0"/>
              </a:rPr>
              <a:t>        Angstrom        SP (b)       AP (0.7-0.91)  Smoke Mask      NBRF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90914" y="1390100"/>
            <a:ext cx="7167367" cy="1797812"/>
            <a:chOff x="521139" y="1969553"/>
            <a:chExt cx="7963739" cy="1997569"/>
          </a:xfrm>
        </p:grpSpPr>
        <p:pic>
          <p:nvPicPr>
            <p:cNvPr id="9" name="Picture 8" descr="Maiac.20072542105.137.bin.bmp"/>
            <p:cNvPicPr>
              <a:picLocks noChangeAspect="1"/>
            </p:cNvPicPr>
            <p:nvPr/>
          </p:nvPicPr>
          <p:blipFill>
            <a:blip r:embed="rId3" cstate="print"/>
            <a:srcRect t="66720" r="77867"/>
            <a:stretch>
              <a:fillRect/>
            </a:stretch>
          </p:blipFill>
          <p:spPr>
            <a:xfrm>
              <a:off x="521139" y="1969553"/>
              <a:ext cx="1992091" cy="1997050"/>
            </a:xfrm>
            <a:prstGeom prst="rect">
              <a:avLst/>
            </a:prstGeom>
          </p:spPr>
        </p:pic>
        <p:pic>
          <p:nvPicPr>
            <p:cNvPr id="10" name="Picture 9" descr="Maiac.20072542105.137.bin.bmp"/>
            <p:cNvPicPr>
              <a:picLocks noChangeAspect="1"/>
            </p:cNvPicPr>
            <p:nvPr/>
          </p:nvPicPr>
          <p:blipFill>
            <a:blip r:embed="rId3" cstate="print"/>
            <a:srcRect l="33600" t="66720"/>
            <a:stretch>
              <a:fillRect/>
            </a:stretch>
          </p:blipFill>
          <p:spPr>
            <a:xfrm>
              <a:off x="2508110" y="1970072"/>
              <a:ext cx="5976768" cy="1997050"/>
            </a:xfrm>
            <a:prstGeom prst="rect">
              <a:avLst/>
            </a:prstGeom>
          </p:spPr>
        </p:pic>
      </p:grpSp>
      <p:pic>
        <p:nvPicPr>
          <p:cNvPr id="11" name="Picture 10" descr="Maiac.20072542105.137.bin_500.bmp"/>
          <p:cNvPicPr>
            <a:picLocks noChangeAspect="1"/>
          </p:cNvPicPr>
          <p:nvPr/>
        </p:nvPicPr>
        <p:blipFill>
          <a:blip r:embed="rId4" cstate="print"/>
          <a:srcRect t="66800" r="60130"/>
          <a:stretch>
            <a:fillRect/>
          </a:stretch>
        </p:blipFill>
        <p:spPr>
          <a:xfrm>
            <a:off x="487639" y="3252978"/>
            <a:ext cx="3607602" cy="3605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159405" y="48778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199, 500m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3" name="Picture 12" descr="Maiac.20072012045.65.bin_500.bmp"/>
          <p:cNvPicPr>
            <a:picLocks noChangeAspect="1"/>
          </p:cNvPicPr>
          <p:nvPr/>
        </p:nvPicPr>
        <p:blipFill>
          <a:blip r:embed="rId5" cstate="print"/>
          <a:srcRect t="33600" r="60130" b="50000"/>
          <a:stretch>
            <a:fillRect/>
          </a:stretch>
        </p:blipFill>
        <p:spPr>
          <a:xfrm>
            <a:off x="4884917" y="4167902"/>
            <a:ext cx="3607598" cy="1780794"/>
          </a:xfrm>
          <a:prstGeom prst="rect">
            <a:avLst/>
          </a:prstGeom>
        </p:spPr>
      </p:pic>
      <p:graphicFrame>
        <p:nvGraphicFramePr>
          <p:cNvPr id="80897" name="Object 3"/>
          <p:cNvGraphicFramePr>
            <a:graphicFrameLocks noChangeAspect="1"/>
          </p:cNvGraphicFramePr>
          <p:nvPr/>
        </p:nvGraphicFramePr>
        <p:xfrm>
          <a:off x="5682542" y="3419751"/>
          <a:ext cx="2668588" cy="365125"/>
        </p:xfrm>
        <a:graphic>
          <a:graphicData uri="http://schemas.openxmlformats.org/presentationml/2006/ole">
            <p:oleObj spid="_x0000_s80897" name="Equation" r:id="rId6" imgW="1955800" imgH="241300" progId="Equation.3">
              <p:embed/>
            </p:oleObj>
          </a:graphicData>
        </a:graphic>
      </p:graphicFrame>
      <p:sp>
        <p:nvSpPr>
          <p:cNvPr id="14" name="Curved Up Arrow 13"/>
          <p:cNvSpPr/>
          <p:nvPr/>
        </p:nvSpPr>
        <p:spPr bwMode="auto">
          <a:xfrm rot="16200000">
            <a:off x="7381787" y="1936496"/>
            <a:ext cx="2792906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19622</TotalTime>
  <Words>578</Words>
  <Application>Microsoft Office PowerPoint</Application>
  <PresentationFormat>On-screen Show (4:3)</PresentationFormat>
  <Paragraphs>121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Default Design</vt:lpstr>
      <vt:lpstr>1_Default Design</vt:lpstr>
      <vt:lpstr>Equation</vt:lpstr>
      <vt:lpstr>Slide 1</vt:lpstr>
      <vt:lpstr>Slide 2</vt:lpstr>
      <vt:lpstr>Slide 3</vt:lpstr>
      <vt:lpstr>Amazonia: Comparison with MOD09</vt:lpstr>
      <vt:lpstr>Cloud mask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Alexei</cp:lastModifiedBy>
  <cp:revision>374</cp:revision>
  <dcterms:created xsi:type="dcterms:W3CDTF">2005-10-14T20:31:41Z</dcterms:created>
  <dcterms:modified xsi:type="dcterms:W3CDTF">2013-05-30T14:45:55Z</dcterms:modified>
</cp:coreProperties>
</file>