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1"/>
  </p:notesMasterIdLst>
  <p:sldIdLst>
    <p:sldId id="256" r:id="rId2"/>
    <p:sldId id="319" r:id="rId3"/>
    <p:sldId id="289" r:id="rId4"/>
    <p:sldId id="323" r:id="rId5"/>
    <p:sldId id="279" r:id="rId6"/>
    <p:sldId id="292" r:id="rId7"/>
    <p:sldId id="321" r:id="rId8"/>
    <p:sldId id="322" r:id="rId9"/>
    <p:sldId id="324" r:id="rId10"/>
    <p:sldId id="326" r:id="rId11"/>
    <p:sldId id="320" r:id="rId12"/>
    <p:sldId id="297" r:id="rId13"/>
    <p:sldId id="327" r:id="rId14"/>
    <p:sldId id="304" r:id="rId15"/>
    <p:sldId id="315" r:id="rId16"/>
    <p:sldId id="316" r:id="rId17"/>
    <p:sldId id="281" r:id="rId18"/>
    <p:sldId id="328" r:id="rId19"/>
    <p:sldId id="329" r:id="rId20"/>
    <p:sldId id="330" r:id="rId21"/>
    <p:sldId id="257" r:id="rId22"/>
    <p:sldId id="335" r:id="rId23"/>
    <p:sldId id="258" r:id="rId24"/>
    <p:sldId id="318" r:id="rId25"/>
    <p:sldId id="331" r:id="rId26"/>
    <p:sldId id="332" r:id="rId27"/>
    <p:sldId id="333" r:id="rId28"/>
    <p:sldId id="325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208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1F9D-5FB4-4C4B-8CC6-618DFAB838E5}" type="datetimeFigureOut">
              <a:rPr lang="en-GB" smtClean="0"/>
              <a:pPr/>
              <a:t>7/8/14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854D-0F1E-49EB-8B14-E9517AA732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D367-157D-4882-BFE7-7A5479EAF24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6559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DE-61B1-4291-AF53-9C104D4A3EA2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9E1A-837F-4960-A079-FCC057EAE649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CCA3-BCB6-400A-964F-558E28F2A367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FC70-922F-4772-B6BD-3B41A90A5A38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477F-B63E-4567-91A8-A8C72280EB00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2FBC-4CAE-43C3-8595-4938679E0B12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D1F9-BF4B-44E9-9F15-742BBBCCCF13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CA4D-1136-4BA6-9B77-79775B7209DE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D3E-9FCE-4036-BAD4-4B39F878D8AE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7554-E820-4FAB-B0FD-148C13E7B556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9C2C-B635-4582-A503-A15108E2BA4D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BF87-7E0D-4781-AF9D-D21ACF9FCE63}" type="datetime1">
              <a:rPr lang="en-GB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BD51-3785-41EB-A237-2934FC92D02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Times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hyperlink" Target="mailto:andrew.sayer@nasa.gov" TargetMode="External"/><Relationship Id="rId7" Type="http://schemas.openxmlformats.org/officeDocument/2006/relationships/image" Target="../media/image5.jpeg"/><Relationship Id="rId8" Type="http://schemas.openxmlformats.org/officeDocument/2006/relationships/hyperlink" Target="http://earthobservatory.nasa.gov/Features/Aerosol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modis-atmos.gsfc.nasa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jpeg"/><Relationship Id="rId5" Type="http://schemas.openxmlformats.org/officeDocument/2006/relationships/hyperlink" Target="http://aeronet.gsfc.nasa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MODIS Atmospheres webinar series #3: </a:t>
            </a:r>
            <a:r>
              <a:rPr lang="en-US" sz="3600" dirty="0" smtClean="0"/>
              <a:t>Collection 6 ‘e-Deep Blue’ aerosol products</a:t>
            </a:r>
            <a:endParaRPr lang="en-GB" sz="3600" dirty="0"/>
          </a:p>
        </p:txBody>
      </p:sp>
      <p:pic>
        <p:nvPicPr>
          <p:cNvPr id="4" name="Picture 1" descr="C:\Users\asayer\AppData\Local\Microsoft\Windows\Temporary Internet Files\Content.Outlook\RYKKVHWJ\Official_gestar_logo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689" y="6096000"/>
            <a:ext cx="1172511" cy="555706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943600"/>
            <a:ext cx="960120" cy="822008"/>
          </a:xfrm>
          <a:prstGeom prst="rect">
            <a:avLst/>
          </a:prstGeom>
          <a:noFill/>
        </p:spPr>
      </p:pic>
      <p:pic>
        <p:nvPicPr>
          <p:cNvPr id="6" name="Picture 4" descr="http://www.ssai-sas.com/Images/SSAI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50" y="6096000"/>
            <a:ext cx="609550" cy="609550"/>
          </a:xfrm>
          <a:prstGeom prst="rect">
            <a:avLst/>
          </a:prstGeom>
          <a:noFill/>
        </p:spPr>
      </p:pic>
      <p:pic>
        <p:nvPicPr>
          <p:cNvPr id="47105" name="Picture 1" descr="C:\Users\asayer\AppData\Local\Microsoft\Windows\Temporary Internet Files\Content.Outlook\RYKKVHWJ\University-of-Maryland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27" y="6019800"/>
            <a:ext cx="730273" cy="730273"/>
          </a:xfrm>
          <a:prstGeom prst="rect">
            <a:avLst/>
          </a:prstGeom>
          <a:noFill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1981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Andrew M. Sayer, N. Christina Hsu (PI)</a:t>
            </a:r>
            <a:r>
              <a:rPr lang="en-US" sz="1400" dirty="0" smtClean="0">
                <a:solidFill>
                  <a:schemeClr val="tx1"/>
                </a:solidFill>
              </a:rPr>
              <a:t>, Corey Bettenhausen, Nick Carletta, Jaehwa Lee, Colin Seftor, Jeremy Warner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Past team members: Ritesh Gautam, Jingfeng Huang, Myeong-Jae Jeong, Becky Limbacher, Clare Salustro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With thanks to many others: MODIS Characterization Support Team, MODIS Atmospheres Science Team, AERONET group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Climate &amp; Radiation Laboratory, NASA Goddard Space Flight Center</a:t>
            </a:r>
          </a:p>
          <a:p>
            <a:r>
              <a:rPr lang="en-US" sz="1400" dirty="0" smtClean="0">
                <a:solidFill>
                  <a:schemeClr val="tx1"/>
                </a:solidFill>
                <a:hlinkClick r:id="rId6"/>
              </a:rPr>
              <a:t>andrew.sayer@nasa.gov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" name="Picture 2" descr="Sources of aerosol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849039"/>
            <a:ext cx="6858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5636568"/>
            <a:ext cx="8077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Times" pitchFamily="18" charset="0"/>
              </a:rPr>
              <a:t>Images from NASA Earth Observatory, </a:t>
            </a:r>
            <a:r>
              <a:rPr lang="en-GB" sz="900" dirty="0">
                <a:latin typeface="Times" pitchFamily="18" charset="0"/>
                <a:hlinkClick r:id="rId8"/>
              </a:rPr>
              <a:t>http://earthobservatory.nasa.gov/Features/Aerosols/</a:t>
            </a:r>
            <a:endParaRPr lang="en-GB" sz="900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data product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product ‘Level’ designations relevant to the MODIS Deep Blue aerosol products</a:t>
            </a:r>
          </a:p>
          <a:p>
            <a:pPr lvl="1"/>
            <a:r>
              <a:rPr lang="en-US" dirty="0" smtClean="0"/>
              <a:t>Level 1b (L1b): calibrated/</a:t>
            </a:r>
            <a:r>
              <a:rPr lang="en-US" dirty="0" err="1" smtClean="0"/>
              <a:t>geolocated</a:t>
            </a:r>
            <a:r>
              <a:rPr lang="en-US" dirty="0" smtClean="0"/>
              <a:t> instrument data</a:t>
            </a:r>
          </a:p>
          <a:p>
            <a:pPr lvl="1"/>
            <a:r>
              <a:rPr lang="en-US" dirty="0" smtClean="0"/>
              <a:t>Level 2 (L2): derived geophysical retrieval data (‘pixel’ level)</a:t>
            </a:r>
          </a:p>
          <a:p>
            <a:pPr lvl="1"/>
            <a:r>
              <a:rPr lang="en-US" dirty="0" smtClean="0"/>
              <a:t>Level 3 (L3): gridded data (spatiotemporal aggregation of Level 2)</a:t>
            </a:r>
          </a:p>
          <a:p>
            <a:r>
              <a:rPr lang="en-US" dirty="0" smtClean="0"/>
              <a:t>MODIS data “Collection”</a:t>
            </a:r>
          </a:p>
          <a:p>
            <a:pPr lvl="1"/>
            <a:r>
              <a:rPr lang="en-US" dirty="0" smtClean="0"/>
              <a:t>A (re)processing production run with consistent baseline algorithms</a:t>
            </a:r>
          </a:p>
          <a:p>
            <a:pPr lvl="1"/>
            <a:r>
              <a:rPr lang="en-US" dirty="0" smtClean="0"/>
              <a:t>Collection 5 (C5) reprocessing (2006) was the first to include Deep Blue</a:t>
            </a:r>
          </a:p>
          <a:p>
            <a:pPr lvl="1"/>
            <a:r>
              <a:rPr lang="en-US" dirty="0" smtClean="0"/>
              <a:t>Current version is Collection 6 (C6)</a:t>
            </a:r>
          </a:p>
          <a:p>
            <a:pPr lvl="2"/>
            <a:r>
              <a:rPr lang="en-US" dirty="0" smtClean="0"/>
              <a:t>Aqua level 2 processing complete</a:t>
            </a:r>
          </a:p>
          <a:p>
            <a:pPr lvl="2"/>
            <a:r>
              <a:rPr lang="en-US" dirty="0" smtClean="0"/>
              <a:t>Aqua level 3 imminent</a:t>
            </a:r>
          </a:p>
          <a:p>
            <a:pPr lvl="2"/>
            <a:r>
              <a:rPr lang="en-US" dirty="0" smtClean="0"/>
              <a:t>Terra level 2/3 to follow after</a:t>
            </a:r>
          </a:p>
          <a:p>
            <a:r>
              <a:rPr lang="en-US" dirty="0" smtClean="0"/>
              <a:t>This webinar is about MODIS C6 (mostly Aqua Level 2)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MODIS: Moderate Resolution Imaging </a:t>
            </a:r>
            <a:r>
              <a:rPr lang="en-US" sz="2000" b="1" dirty="0" err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Spectroradiometer</a:t>
            </a:r>
            <a:endParaRPr lang="en-GB" sz="20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data product terminology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9" y="990600"/>
            <a:ext cx="8251031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products relevant to this presentation:</a:t>
            </a:r>
          </a:p>
          <a:p>
            <a:pPr lvl="1"/>
            <a:r>
              <a:rPr lang="en-US" b="1" dirty="0" smtClean="0"/>
              <a:t>MOD04, MYD04</a:t>
            </a:r>
            <a:r>
              <a:rPr lang="en-US" dirty="0" smtClean="0"/>
              <a:t> (Level 2 aerosols)</a:t>
            </a:r>
          </a:p>
          <a:p>
            <a:pPr lvl="1"/>
            <a:r>
              <a:rPr lang="en-US" b="1" dirty="0" smtClean="0"/>
              <a:t>MODATML2, MYDATML2</a:t>
            </a:r>
            <a:r>
              <a:rPr lang="en-US" dirty="0" smtClean="0"/>
              <a:t> (Level 2 joint atmospheres)</a:t>
            </a:r>
          </a:p>
          <a:p>
            <a:pPr lvl="1"/>
            <a:r>
              <a:rPr lang="en-US" b="1" dirty="0" smtClean="0"/>
              <a:t>MOD08, MYD08</a:t>
            </a:r>
            <a:r>
              <a:rPr lang="en-US" dirty="0" smtClean="0"/>
              <a:t> (Level 3 joint atmospheres)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MODIS sensor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43399"/>
            <a:ext cx="9144000" cy="25146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36 spectral bands from visible to thermal IR</a:t>
            </a:r>
          </a:p>
          <a:p>
            <a:r>
              <a:rPr lang="en-US" dirty="0" smtClean="0"/>
              <a:t>Spatial resolutions (level 1b) 250 m to 1 km at nadir</a:t>
            </a:r>
          </a:p>
          <a:p>
            <a:pPr lvl="1"/>
            <a:r>
              <a:rPr lang="en-US" dirty="0" smtClean="0"/>
              <a:t>‘Bowtie effect’ leads to pixel enlargement and distortion near swath edges</a:t>
            </a:r>
          </a:p>
          <a:p>
            <a:pPr lvl="1"/>
            <a:r>
              <a:rPr lang="en-US" dirty="0" smtClean="0"/>
              <a:t>Note standard MODIS aerosol products are at nominal 10 km resolution</a:t>
            </a:r>
          </a:p>
          <a:p>
            <a:r>
              <a:rPr lang="en-US" dirty="0" smtClean="0"/>
              <a:t>Swath width 2,300 km, giving near-global daily coverage</a:t>
            </a:r>
          </a:p>
          <a:p>
            <a:r>
              <a:rPr lang="en-US" dirty="0" smtClean="0"/>
              <a:t>Flying on polar-orbiting platforms</a:t>
            </a:r>
          </a:p>
          <a:p>
            <a:pPr lvl="1"/>
            <a:r>
              <a:rPr lang="en-US" dirty="0" smtClean="0"/>
              <a:t>Near-constant local solar time of observation ~10:30 am (Terra, descending), ~1:30 pm (Aqua, ascending)</a:t>
            </a:r>
          </a:p>
          <a:p>
            <a:pPr lvl="1"/>
            <a:r>
              <a:rPr lang="en-US" dirty="0" smtClean="0"/>
              <a:t>14-15 orbits per day, 16-day orbital repeat cycle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organised</a:t>
            </a:r>
            <a:r>
              <a:rPr lang="en-US" dirty="0" smtClean="0"/>
              <a:t> into 5-minute ‘granules’</a:t>
            </a:r>
          </a:p>
        </p:txBody>
      </p:sp>
      <p:pic>
        <p:nvPicPr>
          <p:cNvPr id="34818" name="Picture 2" descr="http://modis-atmos.gsfc.nasa.gov/browse/images/data/A2013193/MOBGLSR_C/MOBGLSR_C20K.A2013193.005.2013195062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4800600" cy="24003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653135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" pitchFamily="18" charset="0"/>
              </a:rPr>
              <a:t>MODIS Aqua granule RGB composite for August 14</a:t>
            </a:r>
            <a:r>
              <a:rPr lang="en-US" sz="1200" baseline="30000" dirty="0" smtClean="0">
                <a:latin typeface="Times" pitchFamily="18" charset="0"/>
              </a:rPr>
              <a:t>th</a:t>
            </a:r>
            <a:r>
              <a:rPr lang="en-US" sz="1200" dirty="0" smtClean="0">
                <a:latin typeface="Times" pitchFamily="18" charset="0"/>
              </a:rPr>
              <a:t>, 2003, 12:05 UTC</a:t>
            </a:r>
            <a:endParaRPr lang="en-GB" sz="1200" dirty="0">
              <a:latin typeface="Times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9942" name="Picture 6" descr="http://modis-atmos.gsfc.nasa.gov/IMAGES/MYD02/GRANULE/2003_08_14/226.1205.rgb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81050"/>
            <a:ext cx="2914650" cy="2914650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9600" y="3456801"/>
            <a:ext cx="472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" pitchFamily="18" charset="0"/>
              </a:rPr>
              <a:t>MODIS Terra daytime RGB composite for July 12</a:t>
            </a:r>
            <a:r>
              <a:rPr lang="en-US" sz="1200" baseline="30000" dirty="0" smtClean="0">
                <a:latin typeface="Times" pitchFamily="18" charset="0"/>
              </a:rPr>
              <a:t>th</a:t>
            </a:r>
            <a:r>
              <a:rPr lang="en-US" sz="1200" dirty="0" smtClean="0">
                <a:latin typeface="Times" pitchFamily="18" charset="0"/>
              </a:rPr>
              <a:t>, 2013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0386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Times" pitchFamily="18" charset="0"/>
              </a:rPr>
              <a:t>Images available online at </a:t>
            </a:r>
            <a:r>
              <a:rPr lang="en-GB" sz="1100" dirty="0" smtClean="0">
                <a:latin typeface="Times" pitchFamily="18" charset="0"/>
                <a:hlinkClick r:id="rId4"/>
              </a:rPr>
              <a:t>http://modis-atmos.gsfc.nasa.gov</a:t>
            </a:r>
            <a:endParaRPr lang="en-GB" sz="1100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Overview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Aerosol terminology</a:t>
            </a:r>
          </a:p>
          <a:p>
            <a:r>
              <a:rPr lang="en-US" sz="2800" dirty="0" smtClean="0"/>
              <a:t>MODIS terminology</a:t>
            </a:r>
          </a:p>
          <a:p>
            <a:r>
              <a:rPr lang="en-US" sz="2800" b="1" dirty="0" smtClean="0"/>
              <a:t>e-Deep Blue</a:t>
            </a:r>
          </a:p>
          <a:p>
            <a:pPr lvl="1"/>
            <a:r>
              <a:rPr lang="en-US" sz="2400" dirty="0" smtClean="0"/>
              <a:t>Principles</a:t>
            </a:r>
          </a:p>
          <a:p>
            <a:pPr lvl="1"/>
            <a:r>
              <a:rPr lang="en-US" sz="2400" dirty="0" smtClean="0"/>
              <a:t>Examples of level 2 data</a:t>
            </a:r>
          </a:p>
          <a:p>
            <a:pPr lvl="1"/>
            <a:r>
              <a:rPr lang="en-US" sz="2400" dirty="0" smtClean="0"/>
              <a:t>New for Collection 6</a:t>
            </a:r>
          </a:p>
          <a:p>
            <a:pPr lvl="1"/>
            <a:r>
              <a:rPr lang="en-US" sz="2400" dirty="0" smtClean="0"/>
              <a:t>Validation</a:t>
            </a:r>
          </a:p>
          <a:p>
            <a:r>
              <a:rPr lang="en-US" sz="2800" dirty="0" smtClean="0"/>
              <a:t>Summary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762000"/>
            <a:ext cx="8867775" cy="573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Deep Blue: original motivation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14400"/>
            <a:ext cx="44958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‘Dark Target’ AOD algorithm does not retrieve over bright surfaces</a:t>
            </a:r>
          </a:p>
          <a:p>
            <a:pPr lvl="1"/>
            <a:r>
              <a:rPr lang="en-US" dirty="0" smtClean="0"/>
              <a:t>Violates algorithmic assumptions</a:t>
            </a:r>
          </a:p>
          <a:p>
            <a:r>
              <a:rPr lang="en-US" dirty="0" smtClean="0"/>
              <a:t>These are important aerosol sources, especially mineral dust</a:t>
            </a:r>
          </a:p>
          <a:p>
            <a:r>
              <a:rPr lang="en-US" dirty="0" smtClean="0"/>
              <a:t>Deep Blue filled in some gaps</a:t>
            </a:r>
          </a:p>
          <a:p>
            <a:pPr lvl="1"/>
            <a:r>
              <a:rPr lang="en-US" dirty="0" smtClean="0"/>
              <a:t>(Now, it does more than that)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838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Deep Blue: key concepts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334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Often, darker surface and stronger aerosol signal in the violet/blue (~400-490 nm) than at longer wavelengths</a:t>
            </a:r>
          </a:p>
          <a:p>
            <a:pPr lvl="1"/>
            <a:r>
              <a:rPr lang="en-US" dirty="0" smtClean="0"/>
              <a:t>Prescribe surface reflectance</a:t>
            </a:r>
          </a:p>
          <a:p>
            <a:pPr lvl="1"/>
            <a:r>
              <a:rPr lang="en-US" dirty="0" smtClean="0"/>
              <a:t>Retrieve AOD independently</a:t>
            </a:r>
            <a:r>
              <a:rPr lang="en-GB" dirty="0" smtClean="0"/>
              <a:t> at several wavelengths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Advantages:</a:t>
            </a:r>
          </a:p>
          <a:p>
            <a:pPr lvl="1"/>
            <a:r>
              <a:rPr lang="en-US" dirty="0" smtClean="0"/>
              <a:t>Avoids regional </a:t>
            </a:r>
            <a:r>
              <a:rPr lang="en-US" dirty="0" err="1" smtClean="0"/>
              <a:t>artefacts</a:t>
            </a:r>
            <a:r>
              <a:rPr lang="en-US" dirty="0" smtClean="0"/>
              <a:t> arising from e.g. global prescription of surface reflectance ratios</a:t>
            </a:r>
          </a:p>
          <a:p>
            <a:pPr lvl="1"/>
            <a:r>
              <a:rPr lang="en-US" dirty="0" smtClean="0"/>
              <a:t>Avoids requirement for auxiliary data (so can run in near real-time)</a:t>
            </a:r>
          </a:p>
          <a:p>
            <a:pPr lvl="1"/>
            <a:r>
              <a:rPr lang="en-US" dirty="0" smtClean="0"/>
              <a:t>Can be applied to many sensors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Disadvantages:</a:t>
            </a:r>
          </a:p>
          <a:p>
            <a:pPr lvl="1"/>
            <a:r>
              <a:rPr lang="en-US" dirty="0" smtClean="0"/>
              <a:t>Drastic departures from expected surface cover type can lead to </a:t>
            </a:r>
            <a:r>
              <a:rPr lang="en-US" dirty="0" err="1" smtClean="0"/>
              <a:t>localised</a:t>
            </a:r>
            <a:r>
              <a:rPr lang="en-US" dirty="0" smtClean="0"/>
              <a:t> </a:t>
            </a:r>
            <a:r>
              <a:rPr lang="en-US" dirty="0" err="1" smtClean="0"/>
              <a:t>artefacts</a:t>
            </a:r>
            <a:endParaRPr lang="en-US" dirty="0" smtClean="0"/>
          </a:p>
          <a:p>
            <a:pPr lvl="1"/>
            <a:r>
              <a:rPr lang="en-US" dirty="0" smtClean="0"/>
              <a:t>Can’t directly calculate aerosol effective radius, volume etc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045" y="457200"/>
            <a:ext cx="3373755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62600" y="647700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" pitchFamily="18" charset="0"/>
              </a:rPr>
              <a:t>Figure from Hsu </a:t>
            </a:r>
            <a:r>
              <a:rPr lang="en-US" sz="1400" i="1" dirty="0" smtClean="0">
                <a:latin typeface="Times" pitchFamily="18" charset="0"/>
              </a:rPr>
              <a:t>et al.</a:t>
            </a:r>
            <a:r>
              <a:rPr lang="en-US" sz="1400" dirty="0" smtClean="0">
                <a:latin typeface="Times" pitchFamily="18" charset="0"/>
              </a:rPr>
              <a:t>, </a:t>
            </a:r>
            <a:r>
              <a:rPr lang="en-US" sz="1400" i="1" dirty="0" smtClean="0">
                <a:latin typeface="Times" pitchFamily="18" charset="0"/>
              </a:rPr>
              <a:t>IEEE TGARS</a:t>
            </a:r>
            <a:r>
              <a:rPr lang="en-US" sz="1400" dirty="0" smtClean="0">
                <a:latin typeface="Times" pitchFamily="18" charset="0"/>
              </a:rPr>
              <a:t> (2004)</a:t>
            </a:r>
            <a:endParaRPr lang="en-GB" sz="1400" dirty="0"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Sensors Deep Blue has been applied to</a:t>
            </a:r>
            <a:endParaRPr lang="en-GB" dirty="0" smtClean="0"/>
          </a:p>
        </p:txBody>
      </p:sp>
      <p:pic>
        <p:nvPicPr>
          <p:cNvPr id="17410" name="Picture 2" descr="https://encrypted-tbn1.google.com/images?q=tbn:ANd9GcS52i8NsXAjPy4GfArM8Q7NXNoyFM1k2Bws4r5tkBUBv7yQ0HFkz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08075"/>
            <a:ext cx="177165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https://encrypted-tbn3.google.com/images?q=tbn:ANd9GcSFD-29-jj7mgTCb25onnKr043LbIMhxEu-nIAwKcqBAmAwf_T8-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667000"/>
            <a:ext cx="21034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s://encrypted-tbn3.google.com/images?q=tbn:ANd9GcTisbc_LEoPqx_GlFX2z61Ri2GWY3zZWR2cCMPVF-Onh-Db8D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72243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7086600" y="5791200"/>
            <a:ext cx="190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400" dirty="0">
                <a:latin typeface="Times New Roman" pitchFamily="18" charset="0"/>
              </a:rPr>
              <a:t>Images courtesy of </a:t>
            </a:r>
            <a:r>
              <a:rPr lang="en-US" sz="1400" dirty="0" err="1">
                <a:latin typeface="Times New Roman" pitchFamily="18" charset="0"/>
              </a:rPr>
              <a:t>SeaWiFS</a:t>
            </a:r>
            <a:r>
              <a:rPr lang="en-US" sz="1400" dirty="0">
                <a:latin typeface="Times New Roman" pitchFamily="18" charset="0"/>
              </a:rPr>
              <a:t>/MODIS projects and Raytheon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1752600"/>
          <a:ext cx="6705612" cy="3429002"/>
        </p:xfrm>
        <a:graphic>
          <a:graphicData uri="http://schemas.openxmlformats.org/drawingml/2006/table">
            <a:tbl>
              <a:tblPr/>
              <a:tblGrid>
                <a:gridCol w="585757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  <a:gridCol w="174853"/>
              </a:tblGrid>
              <a:tr h="238961"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1997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2000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2002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2010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2011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Present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?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SeaWiFS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61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61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latin typeface="Times"/>
                        </a:rPr>
                        <a:t>MODIS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03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latin typeface="Times"/>
                        </a:rPr>
                        <a:t>(Terra)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61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latin typeface="Times"/>
                        </a:rPr>
                        <a:t>MODIS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03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latin typeface="Times"/>
                        </a:rPr>
                        <a:t>(Aqua)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61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VIIRS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191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(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latin typeface="Times"/>
                        </a:rPr>
                        <a:t>Suomi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-NPP)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5961" marR="5961" marT="5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400800"/>
            <a:ext cx="9144000" cy="381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Hsu </a:t>
            </a:r>
            <a:r>
              <a:rPr lang="en-US" i="1" dirty="0" smtClean="0"/>
              <a:t>et al.,</a:t>
            </a:r>
            <a:r>
              <a:rPr lang="en-US" dirty="0" smtClean="0"/>
              <a:t> </a:t>
            </a:r>
            <a:r>
              <a:rPr lang="en-US" i="1" dirty="0" smtClean="0"/>
              <a:t>IEEE TGARS</a:t>
            </a:r>
            <a:r>
              <a:rPr lang="en-US" dirty="0" smtClean="0"/>
              <a:t> 2004, 2006; </a:t>
            </a:r>
            <a:r>
              <a:rPr lang="en-US" i="1" dirty="0" smtClean="0"/>
              <a:t>JGR</a:t>
            </a:r>
            <a:r>
              <a:rPr lang="en-US" dirty="0" smtClean="0"/>
              <a:t> 2013; Sayer </a:t>
            </a:r>
            <a:r>
              <a:rPr lang="en-US" i="1" dirty="0" smtClean="0"/>
              <a:t>et al., JGR</a:t>
            </a:r>
            <a:r>
              <a:rPr lang="en-US" dirty="0" smtClean="0"/>
              <a:t> 2012a,b; </a:t>
            </a:r>
            <a:r>
              <a:rPr lang="en-US" i="1" dirty="0" smtClean="0"/>
              <a:t>AMT</a:t>
            </a:r>
            <a:r>
              <a:rPr lang="en-US" dirty="0" smtClean="0"/>
              <a:t>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86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MODIS vs. </a:t>
            </a:r>
            <a:r>
              <a:rPr lang="en-US" sz="4000" dirty="0" err="1" smtClean="0"/>
              <a:t>SeaWiFS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Deep Blue</a:t>
            </a:r>
            <a:endParaRPr lang="en-GB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770240"/>
          <a:ext cx="8763000" cy="453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810000"/>
                <a:gridCol w="3810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Dataset</a:t>
                      </a:r>
                      <a:endParaRPr lang="en-GB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MODIS (Collection 6, C6)</a:t>
                      </a:r>
                      <a:endParaRPr lang="en-GB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" pitchFamily="18" charset="0"/>
                        </a:rPr>
                        <a:t>SeaWiFS</a:t>
                      </a:r>
                      <a:r>
                        <a:rPr lang="en-US" sz="1400" dirty="0" smtClean="0">
                          <a:latin typeface="Times" pitchFamily="18" charset="0"/>
                        </a:rPr>
                        <a:t> (Version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4, V4)</a:t>
                      </a:r>
                      <a:endParaRPr lang="en-GB" sz="14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681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MODIS Terra (2000 onwards)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MODIS Aqua (2002 onwards)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Times" pitchFamily="18" charset="0"/>
                        </a:rPr>
                        <a:t>SeaStar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satellite (1997-2010, a few gaps)</a:t>
                      </a:r>
                      <a:endParaRPr lang="en-GB" sz="14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681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Daytime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" pitchFamily="18" charset="0"/>
                        </a:rPr>
                        <a:t>loud-free snow-free land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Daytime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" pitchFamily="18" charset="0"/>
                        </a:rPr>
                        <a:t>loud-free snow-free land</a:t>
                      </a:r>
                      <a:endParaRPr lang="en-US" sz="1400" baseline="0" dirty="0" smtClean="0">
                        <a:latin typeface="Times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Daytime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cloud-free ice-free non-turbid water</a:t>
                      </a:r>
                      <a:endParaRPr lang="en-US" sz="1400" dirty="0" smtClean="0">
                        <a:latin typeface="Times" pitchFamily="18" charset="0"/>
                      </a:endParaRPr>
                    </a:p>
                  </a:txBody>
                  <a:tcPr/>
                </a:tc>
              </a:tr>
              <a:tr h="12103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Data</a:t>
                      </a:r>
                      <a:endParaRPr lang="en-US" sz="1400" baseline="0" dirty="0" smtClean="0">
                        <a:latin typeface="Times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" pitchFamily="18" charset="0"/>
                        </a:rPr>
                        <a:t>products</a:t>
                      </a:r>
                      <a:endParaRPr lang="en-US" sz="1400" dirty="0" smtClean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Main product is AOD at 550 nm</a:t>
                      </a:r>
                    </a:p>
                    <a:p>
                      <a:r>
                        <a:rPr lang="en-US" sz="1400" dirty="0" smtClean="0">
                          <a:latin typeface="Times" pitchFamily="18" charset="0"/>
                        </a:rPr>
                        <a:t>Also provides AOD at 412/470/670 nm, </a:t>
                      </a:r>
                      <a:r>
                        <a:rPr lang="en-US" sz="1400" dirty="0" err="1" smtClean="0">
                          <a:latin typeface="Times" pitchFamily="18" charset="0"/>
                        </a:rPr>
                        <a:t>Ångström</a:t>
                      </a:r>
                      <a:r>
                        <a:rPr lang="en-US" sz="1400" dirty="0" smtClean="0">
                          <a:latin typeface="Times" pitchFamily="18" charset="0"/>
                        </a:rPr>
                        <a:t> exponent, and SSA (for heavy dust)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Main product is AOD at 550 nm</a:t>
                      </a:r>
                    </a:p>
                    <a:p>
                      <a:r>
                        <a:rPr lang="en-US" sz="1400" dirty="0" smtClean="0">
                          <a:latin typeface="Times" pitchFamily="18" charset="0"/>
                        </a:rPr>
                        <a:t>Land: also provides AOD at 412/490/670 nm, </a:t>
                      </a:r>
                      <a:r>
                        <a:rPr lang="en-US" sz="1400" dirty="0" err="1" smtClean="0">
                          <a:latin typeface="Times" pitchFamily="18" charset="0"/>
                        </a:rPr>
                        <a:t>Ångström</a:t>
                      </a:r>
                      <a:r>
                        <a:rPr lang="en-US" sz="1400" dirty="0" smtClean="0">
                          <a:latin typeface="Times" pitchFamily="18" charset="0"/>
                        </a:rPr>
                        <a:t> exponent, and SSA (for heavy dust)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Water: also provides AOD at 510/670/865 nm, </a:t>
                      </a:r>
                      <a:r>
                        <a:rPr lang="en-US" sz="1400" dirty="0" err="1" smtClean="0">
                          <a:latin typeface="Times" pitchFamily="18" charset="0"/>
                        </a:rPr>
                        <a:t>Ångström</a:t>
                      </a:r>
                      <a:r>
                        <a:rPr lang="en-US" sz="1400" dirty="0" smtClean="0">
                          <a:latin typeface="Times" pitchFamily="18" charset="0"/>
                        </a:rPr>
                        <a:t> exponent, fine mode fractional volume</a:t>
                      </a:r>
                    </a:p>
                  </a:txBody>
                  <a:tcPr/>
                </a:tc>
              </a:tr>
              <a:tr h="600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Level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2</a:t>
                      </a:r>
                      <a:endParaRPr lang="en-US" sz="1400" dirty="0" smtClean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Nominal 10 x 10 km resolution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 ~2,330 km swath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Nominal 13.5 x 13.5 km resolution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 ~1,500 km swath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1°; daily, 8-day, and monthly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0.5° and 1°; daily and monthly resolution</a:t>
                      </a:r>
                    </a:p>
                  </a:txBody>
                  <a:tcPr/>
                </a:tc>
              </a:tr>
              <a:tr h="366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Data access</a:t>
                      </a:r>
                      <a:endParaRPr lang="en-GB" sz="1400" dirty="0" smtClean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Distributed by MODIS LAADS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Level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3 </a:t>
                      </a:r>
                      <a:r>
                        <a:rPr lang="en-US" sz="1400" baseline="0" dirty="0" err="1" smtClean="0">
                          <a:latin typeface="Times" pitchFamily="18" charset="0"/>
                        </a:rPr>
                        <a:t>visualisation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through Giovanni</a:t>
                      </a:r>
                      <a:endParaRPr lang="en-GB" sz="1400" dirty="0" smtClean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Distributed by GES DISC</a:t>
                      </a:r>
                    </a:p>
                    <a:p>
                      <a:r>
                        <a:rPr lang="en-US" sz="1400" dirty="0" smtClean="0">
                          <a:latin typeface="Times" pitchFamily="18" charset="0"/>
                        </a:rPr>
                        <a:t>Level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3 </a:t>
                      </a:r>
                      <a:r>
                        <a:rPr lang="en-US" sz="1400" baseline="0" dirty="0" err="1" smtClean="0">
                          <a:latin typeface="Times" pitchFamily="18" charset="0"/>
                        </a:rPr>
                        <a:t>visualisation</a:t>
                      </a:r>
                      <a:r>
                        <a:rPr lang="en-US" sz="1400" baseline="0" dirty="0" smtClean="0">
                          <a:latin typeface="Times" pitchFamily="18" charset="0"/>
                        </a:rPr>
                        <a:t> through Giovanni</a:t>
                      </a:r>
                      <a:endParaRPr lang="en-GB" sz="1400" dirty="0">
                        <a:latin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mage of MODIS instr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4312"/>
            <a:ext cx="1980248" cy="1309688"/>
          </a:xfrm>
          <a:prstGeom prst="rect">
            <a:avLst/>
          </a:prstGeom>
          <a:noFill/>
        </p:spPr>
      </p:pic>
      <p:pic>
        <p:nvPicPr>
          <p:cNvPr id="1028" name="Picture 4" descr="http://www.ioccg.org/sensors/seawi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90500"/>
            <a:ext cx="1186815" cy="13335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Example Level 2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828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Science Data Set (SDS) names relevant for most users:</a:t>
            </a:r>
          </a:p>
          <a:p>
            <a:pPr lvl="1"/>
            <a:r>
              <a:rPr lang="en-GB" dirty="0" smtClean="0"/>
              <a:t>Deep_Blue_Aerosol_Optical_Depth_550_Land_Best_Estimate</a:t>
            </a:r>
          </a:p>
          <a:p>
            <a:pPr lvl="2"/>
            <a:r>
              <a:rPr lang="en-US" dirty="0" smtClean="0"/>
              <a:t>This has our quality filters applied, i.e. any retrieval not set to the fill value (-9.999) should be usable</a:t>
            </a:r>
          </a:p>
          <a:p>
            <a:pPr lvl="2"/>
            <a:r>
              <a:rPr lang="en-US" dirty="0" smtClean="0"/>
              <a:t>For the bulk of applications, quality assurance (QA) filters should be used</a:t>
            </a:r>
          </a:p>
          <a:p>
            <a:pPr lvl="1"/>
            <a:r>
              <a:rPr lang="en-US" dirty="0" smtClean="0"/>
              <a:t>Latitude</a:t>
            </a:r>
          </a:p>
          <a:p>
            <a:pPr lvl="1"/>
            <a:r>
              <a:rPr lang="en-US" dirty="0" smtClean="0"/>
              <a:t>Longitude</a:t>
            </a:r>
          </a:p>
          <a:p>
            <a:r>
              <a:rPr lang="en-US" dirty="0" smtClean="0"/>
              <a:t>Example granule shown here: </a:t>
            </a:r>
            <a:r>
              <a:rPr lang="en-US" i="1" dirty="0" smtClean="0"/>
              <a:t>MYD021KM.A2010021.1340.006.2012064111514.hdf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762000"/>
            <a:ext cx="77819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Example Level 2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5257800"/>
            <a:ext cx="91440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Other stuff included in files but not listed above:</a:t>
            </a:r>
          </a:p>
          <a:p>
            <a:pPr lvl="1"/>
            <a:r>
              <a:rPr lang="en-US" dirty="0" smtClean="0"/>
              <a:t>Diagnostic information (e.g. geometry, land/sea mask)</a:t>
            </a:r>
          </a:p>
          <a:p>
            <a:pPr lvl="1"/>
            <a:r>
              <a:rPr lang="en-US" dirty="0" smtClean="0"/>
              <a:t>Dark Target and ocean aerosol data (</a:t>
            </a:r>
            <a:r>
              <a:rPr lang="en-US" i="1" dirty="0" smtClean="0"/>
              <a:t>cf.</a:t>
            </a:r>
            <a:r>
              <a:rPr lang="en-US" dirty="0" smtClean="0"/>
              <a:t> Rob Levy’s webinar last week)</a:t>
            </a:r>
          </a:p>
          <a:p>
            <a:pPr lvl="1"/>
            <a:r>
              <a:rPr lang="en-US" dirty="0" smtClean="0"/>
              <a:t>Deep Blue/Dark Target ‘merged’ SDS (</a:t>
            </a:r>
            <a:r>
              <a:rPr lang="en-US" i="1" dirty="0" smtClean="0"/>
              <a:t>cf.</a:t>
            </a:r>
            <a:r>
              <a:rPr lang="en-US" dirty="0" smtClean="0"/>
              <a:t> next week’s webinar)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066800"/>
            <a:ext cx="7277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62600" y="4721423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" pitchFamily="18" charset="0"/>
              </a:rPr>
              <a:t>Table from Hsu </a:t>
            </a:r>
            <a:r>
              <a:rPr lang="en-US" sz="1400" i="1" dirty="0" smtClean="0">
                <a:latin typeface="Times" pitchFamily="18" charset="0"/>
              </a:rPr>
              <a:t>et al.</a:t>
            </a:r>
            <a:r>
              <a:rPr lang="en-US" sz="1400" dirty="0" smtClean="0">
                <a:latin typeface="Times" pitchFamily="18" charset="0"/>
              </a:rPr>
              <a:t>, </a:t>
            </a:r>
            <a:r>
              <a:rPr lang="en-US" sz="1400" i="1" dirty="0" smtClean="0">
                <a:latin typeface="Times" pitchFamily="18" charset="0"/>
              </a:rPr>
              <a:t>JGR</a:t>
            </a:r>
            <a:r>
              <a:rPr lang="en-US" sz="1400" dirty="0" smtClean="0">
                <a:latin typeface="Times" pitchFamily="18" charset="0"/>
              </a:rPr>
              <a:t> (2013)</a:t>
            </a:r>
            <a:endParaRPr lang="en-GB" sz="1400" dirty="0">
              <a:latin typeface="Times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990600"/>
            <a:ext cx="3048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71600" y="2971800"/>
            <a:ext cx="3810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" idx="3"/>
          </p:cNvCxnSpPr>
          <p:nvPr/>
        </p:nvCxnSpPr>
        <p:spPr>
          <a:xfrm flipV="1">
            <a:off x="1143000" y="2667000"/>
            <a:ext cx="609600" cy="4058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619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AE (useful in high AOD)</a:t>
            </a:r>
            <a:endParaRPr lang="en-GB" sz="1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488049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QA flag (required if not using </a:t>
            </a:r>
            <a:r>
              <a:rPr lang="en-US" sz="1400" b="1" dirty="0" err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prefiltered</a:t>
            </a:r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SDS)</a:t>
            </a:r>
            <a:endParaRPr lang="en-GB" sz="1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7338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AOD uncertainty estimate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(new for C6!)</a:t>
            </a:r>
            <a:endParaRPr lang="en-GB" sz="1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133600"/>
            <a:ext cx="457200" cy="25515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52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Algorithm flag (indicates surface reflectance method)</a:t>
            </a:r>
            <a:endParaRPr lang="en-GB" sz="1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schedule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876300"/>
            <a:ext cx="62579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33400" y="2438400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Example Level 2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" y="782860"/>
            <a:ext cx="9087898" cy="554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5" y="1809633"/>
            <a:ext cx="5600700" cy="20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1200" y="2053203"/>
            <a:ext cx="3200400" cy="3585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" pitchFamily="18" charset="0"/>
                <a:cs typeface="Times" pitchFamily="18" charset="0"/>
              </a:rPr>
              <a:t>Refinements to e-Deep Blue in MODIS Collection 6:</a:t>
            </a:r>
          </a:p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Extended coverage to vegetated surfaces, as well as bright land</a:t>
            </a:r>
          </a:p>
          <a:p>
            <a:endParaRPr lang="en-US" sz="7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Improved surface reflectance models</a:t>
            </a:r>
          </a:p>
          <a:p>
            <a:endParaRPr lang="en-US" sz="7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Improved aerosol optical models</a:t>
            </a:r>
          </a:p>
          <a:p>
            <a:endParaRPr lang="en-US" sz="7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Improved cloud screening</a:t>
            </a:r>
          </a:p>
          <a:p>
            <a:endParaRPr lang="en-US" sz="7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Simplified quality assurance (QA) flag reading</a:t>
            </a:r>
          </a:p>
          <a:p>
            <a:endParaRPr lang="en-US" sz="7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  <a:cs typeface="Times" pitchFamily="18" charset="0"/>
              </a:rPr>
              <a:t>Radiometric calibration improvements</a:t>
            </a:r>
            <a:endParaRPr lang="en-GB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e-Deep Blue: main developments in C6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615EBD51-3785-41EB-A237-2934FC92D028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2" descr="Map of the world or region of the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604267"/>
            <a:ext cx="2957132" cy="1482662"/>
          </a:xfrm>
          <a:prstGeom prst="rect">
            <a:avLst/>
          </a:prstGeom>
          <a:noFill/>
        </p:spPr>
      </p:pic>
      <p:pic>
        <p:nvPicPr>
          <p:cNvPr id="7" name="Picture 8" descr="Setting up a sunphotomete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4604268"/>
            <a:ext cx="1968500" cy="1476375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" y="6172200"/>
            <a:ext cx="548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" pitchFamily="18" charset="0"/>
              </a:rPr>
              <a:t>Images from NASA AERONET page, </a:t>
            </a:r>
            <a:r>
              <a:rPr lang="en-US" sz="1200" dirty="0" smtClean="0">
                <a:latin typeface="Times" pitchFamily="18" charset="0"/>
                <a:hlinkClick r:id="rId5"/>
              </a:rPr>
              <a:t>http://aeronet.gsfc.nasa.gov/</a:t>
            </a:r>
            <a:r>
              <a:rPr lang="en-US" sz="1200" dirty="0" smtClean="0">
                <a:latin typeface="Times" pitchFamily="18" charset="0"/>
              </a:rPr>
              <a:t> </a:t>
            </a:r>
            <a:endParaRPr lang="en-GB" sz="1200" dirty="0">
              <a:latin typeface="Times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7620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Described by Hsu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et al.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JGR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(2013); Sayer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et al.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JGR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(2013)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Enhanced Deep Blue (e-Deep Blue)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Summary: more retrievals, better retrievals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e-Deep Blue: C6 flow chart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615EBD51-3785-41EB-A237-2934FC92D028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324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Described by Hsu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et al.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JGR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(2013)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11" name="Picture 3" descr="DB_algorithm_flowch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25500"/>
            <a:ext cx="71310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742950"/>
            <a:ext cx="87915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MODIS C6: extended spatial coverage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Figur3_2"/>
          <p:cNvPicPr>
            <a:picLocks noChangeAspect="1" noChangeArrowheads="1"/>
          </p:cNvPicPr>
          <p:nvPr/>
        </p:nvPicPr>
        <p:blipFill>
          <a:blip r:embed="rId2" cstate="print"/>
          <a:srcRect l="5794" t="2380" r="4427"/>
          <a:stretch>
            <a:fillRect/>
          </a:stretch>
        </p:blipFill>
        <p:spPr bwMode="auto">
          <a:xfrm>
            <a:off x="1395415" y="2239179"/>
            <a:ext cx="5663773" cy="461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MODIS C6: improved cloud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5532437"/>
            <a:ext cx="4114800" cy="102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 cirrus detection techniques can fail over moisture-deprived regions</a:t>
            </a:r>
            <a:endParaRPr lang="en-GB" dirty="0"/>
          </a:p>
        </p:txBody>
      </p:sp>
      <p:pic>
        <p:nvPicPr>
          <p:cNvPr id="4" name="Picture 10" descr="Figur3_1"/>
          <p:cNvPicPr>
            <a:picLocks noChangeAspect="1" noChangeArrowheads="1"/>
          </p:cNvPicPr>
          <p:nvPr/>
        </p:nvPicPr>
        <p:blipFill>
          <a:blip r:embed="rId3" cstate="print"/>
          <a:srcRect l="2341" t="21336" r="4062" b="46138"/>
          <a:stretch>
            <a:fillRect/>
          </a:stretch>
        </p:blipFill>
        <p:spPr bwMode="auto">
          <a:xfrm>
            <a:off x="1395415" y="762001"/>
            <a:ext cx="5647911" cy="14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475" y="657225"/>
            <a:ext cx="9144000" cy="457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8775" y="2562225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4475" y="691515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0488" y="810161"/>
            <a:ext cx="1509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MODIS RGB image </a:t>
            </a: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over northern Africa on </a:t>
            </a:r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March 7, 2006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84150" y="2693988"/>
            <a:ext cx="1293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TOA Reflectance at 1.38 </a:t>
            </a:r>
            <a:r>
              <a:rPr lang="el-GR" sz="1600" dirty="0">
                <a:solidFill>
                  <a:srgbClr val="000000"/>
                </a:solidFill>
              </a:rPr>
              <a:t>μ</a:t>
            </a:r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m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102475" y="2601913"/>
            <a:ext cx="1674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Times" pitchFamily="18" charset="0"/>
              </a:rPr>
              <a:t>Precipitable</a:t>
            </a:r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 water </a:t>
            </a: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vapor, cm</a:t>
            </a:r>
            <a:endParaRPr lang="en-US" sz="16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086600" y="1143000"/>
            <a:ext cx="1500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MODIS C5 Deep Blue </a:t>
            </a: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AOD</a:t>
            </a:r>
            <a:endParaRPr lang="en-US" sz="16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52400" y="5562600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MODIS C6 Deep Blue </a:t>
            </a: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AOD</a:t>
            </a:r>
            <a:endParaRPr lang="en-US" sz="16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52400" y="4139625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BTD,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11-12 </a:t>
            </a:r>
            <a:r>
              <a:rPr lang="el-GR" sz="1600" dirty="0" smtClean="0">
                <a:solidFill>
                  <a:srgbClr val="000000"/>
                </a:solidFill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m, K </a:t>
            </a:r>
            <a:endParaRPr lang="en-US" sz="16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129462" y="4114800"/>
            <a:ext cx="1406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itchFamily="18" charset="0"/>
              </a:rPr>
              <a:t>Brightness temperature at 11 </a:t>
            </a:r>
            <a:r>
              <a:rPr lang="el-GR" sz="1600" dirty="0">
                <a:solidFill>
                  <a:srgbClr val="000000"/>
                </a:solidFill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</a:rPr>
              <a:t>m, K</a:t>
            </a:r>
            <a:endParaRPr lang="en-US" sz="16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800600" y="1098550"/>
            <a:ext cx="509587" cy="336550"/>
          </a:xfrm>
          <a:prstGeom prst="ellipse">
            <a:avLst/>
          </a:prstGeom>
          <a:noFill/>
          <a:ln w="19050" algn="ctr">
            <a:solidFill>
              <a:srgbClr val="001454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006600" y="5638800"/>
            <a:ext cx="508000" cy="336550"/>
          </a:xfrm>
          <a:prstGeom prst="ellipse">
            <a:avLst/>
          </a:prstGeom>
          <a:noFill/>
          <a:ln w="19050" algn="ctr">
            <a:solidFill>
              <a:srgbClr val="001454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8392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See Sayer</a:t>
            </a:r>
            <a:r>
              <a:rPr lang="en-US" i="1" dirty="0" smtClean="0"/>
              <a:t> et al.</a:t>
            </a:r>
            <a:r>
              <a:rPr lang="en-US" dirty="0" smtClean="0"/>
              <a:t>, JGR (2013)</a:t>
            </a:r>
          </a:p>
          <a:p>
            <a:r>
              <a:rPr lang="en-US" dirty="0" smtClean="0"/>
              <a:t>AOD at 550 nm well-correlated with AERONET</a:t>
            </a:r>
          </a:p>
          <a:p>
            <a:pPr lvl="1"/>
            <a:r>
              <a:rPr lang="en-US" dirty="0" smtClean="0"/>
              <a:t>AOD at other wavelengths shows similar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AE (denoted </a:t>
            </a:r>
            <a:r>
              <a:rPr lang="el-GR" dirty="0" smtClean="0"/>
              <a:t>α</a:t>
            </a:r>
            <a:r>
              <a:rPr lang="en-US" dirty="0" smtClean="0"/>
              <a:t> here) shows little skill in low-AOD cases, some skill for higher-AOD cases</a:t>
            </a:r>
          </a:p>
          <a:p>
            <a:pPr lvl="1"/>
            <a:r>
              <a:rPr lang="en-US" dirty="0" smtClean="0"/>
              <a:t>Note AERONET AOD also has some uncertainty in low-AOD conditions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" y="914400"/>
            <a:ext cx="8996553" cy="29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Retrieval-level uncertainty estimates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8392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See Sayer</a:t>
            </a:r>
            <a:r>
              <a:rPr lang="en-US" i="1" dirty="0" smtClean="0"/>
              <a:t> et al.</a:t>
            </a:r>
            <a:r>
              <a:rPr lang="en-US" dirty="0" smtClean="0"/>
              <a:t>, JGR (2013) for Aqua (Terra is similar)</a:t>
            </a:r>
          </a:p>
          <a:p>
            <a:r>
              <a:rPr lang="en-US" dirty="0" smtClean="0"/>
              <a:t>AOD at 550 nm uncertainty estimates as a function of AOD, QA level, and geometric air mass factor (AMF)</a:t>
            </a:r>
          </a:p>
          <a:p>
            <a:pPr lvl="1"/>
            <a:r>
              <a:rPr lang="en-US" dirty="0" smtClean="0"/>
              <a:t>For typical AMF, uncertainty of order 0.03+20%</a:t>
            </a:r>
          </a:p>
          <a:p>
            <a:pPr lvl="1"/>
            <a:r>
              <a:rPr lang="en-US" dirty="0" smtClean="0"/>
              <a:t>Provided within level 2 products for each individual retrieval</a:t>
            </a:r>
          </a:p>
          <a:p>
            <a:pPr lvl="1"/>
            <a:r>
              <a:rPr lang="en-US" dirty="0" smtClean="0"/>
              <a:t>Prognostic, not diagnostic</a:t>
            </a:r>
          </a:p>
          <a:p>
            <a:pPr lvl="1"/>
            <a:r>
              <a:rPr lang="en-US" dirty="0" smtClean="0"/>
              <a:t>Determined by validation against AERONET, in line with theoretical values</a:t>
            </a:r>
          </a:p>
          <a:p>
            <a:pPr lvl="1"/>
            <a:r>
              <a:rPr lang="en-US" dirty="0" smtClean="0"/>
              <a:t>Estimates designed to represent a Gaussian one standard deviation confidence interval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997166" cy="231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68204"/>
            <a:ext cx="4297204" cy="31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029" y="93059"/>
            <a:ext cx="3573971" cy="66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562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Level 1 radiometric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0292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Effort by MODIS Characterization Support Team to improve absolute and temporal stability of MODIS level 1 calibration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minimising</a:t>
            </a:r>
            <a:r>
              <a:rPr lang="en-US" dirty="0" smtClean="0"/>
              <a:t> error in AOD/AE retrieval, especially long-term trends (Sayer</a:t>
            </a:r>
            <a:r>
              <a:rPr lang="en-US" i="1" dirty="0" smtClean="0"/>
              <a:t> et al.</a:t>
            </a:r>
            <a:r>
              <a:rPr lang="en-US" dirty="0" smtClean="0"/>
              <a:t>, JGR 2013)</a:t>
            </a:r>
          </a:p>
          <a:p>
            <a:pPr lvl="1"/>
            <a:r>
              <a:rPr lang="en-US" dirty="0" smtClean="0"/>
              <a:t>Assess calibration via long-term stable surface targets, the moon, and </a:t>
            </a:r>
            <a:r>
              <a:rPr lang="en-US" dirty="0" err="1" smtClean="0"/>
              <a:t>intersensor</a:t>
            </a:r>
            <a:r>
              <a:rPr lang="en-US" dirty="0" smtClean="0"/>
              <a:t> calibration</a:t>
            </a:r>
          </a:p>
          <a:p>
            <a:pPr lvl="1"/>
            <a:r>
              <a:rPr lang="en-US" dirty="0" smtClean="0"/>
              <a:t>Verify through validation at long-term AERONET sites</a:t>
            </a:r>
          </a:p>
          <a:p>
            <a:pPr lvl="1"/>
            <a:r>
              <a:rPr lang="en-US" dirty="0" smtClean="0"/>
              <a:t>Aqua drift became more noticeable in more recent years (2008+)</a:t>
            </a:r>
          </a:p>
          <a:p>
            <a:pPr lvl="1"/>
            <a:r>
              <a:rPr lang="en-US" dirty="0" smtClean="0"/>
              <a:t>MODIS Terra is older and has degraded more strongly, which is why C6 has taken longer for Terra</a:t>
            </a:r>
          </a:p>
          <a:p>
            <a:r>
              <a:rPr lang="en-US" dirty="0" smtClean="0"/>
              <a:t>Collection 6 data for both Terra and Aqua have a better Level 1 calibration, leading to more stable Level 2 data, with lower uncertainties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Overview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Aerosol terminology</a:t>
            </a:r>
          </a:p>
          <a:p>
            <a:r>
              <a:rPr lang="en-US" sz="2800" dirty="0" smtClean="0"/>
              <a:t>MODIS terminology</a:t>
            </a:r>
          </a:p>
          <a:p>
            <a:r>
              <a:rPr lang="en-US" sz="2800" dirty="0" smtClean="0"/>
              <a:t>e-Deep Blue</a:t>
            </a:r>
          </a:p>
          <a:p>
            <a:pPr lvl="1"/>
            <a:r>
              <a:rPr lang="en-US" sz="2400" dirty="0" smtClean="0"/>
              <a:t>Principles</a:t>
            </a:r>
          </a:p>
          <a:p>
            <a:pPr lvl="1"/>
            <a:r>
              <a:rPr lang="en-US" sz="2400" dirty="0" smtClean="0"/>
              <a:t>Examples of level 2 data</a:t>
            </a:r>
          </a:p>
          <a:p>
            <a:pPr lvl="1"/>
            <a:r>
              <a:rPr lang="en-US" sz="2400" dirty="0" smtClean="0"/>
              <a:t>New for Collection 6</a:t>
            </a:r>
          </a:p>
          <a:p>
            <a:pPr lvl="1"/>
            <a:r>
              <a:rPr lang="en-US" sz="2400" dirty="0" smtClean="0"/>
              <a:t>Validation</a:t>
            </a:r>
          </a:p>
          <a:p>
            <a:r>
              <a:rPr lang="en-US" sz="2800" b="1" dirty="0" smtClean="0"/>
              <a:t>Summary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198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e-Deep Blue provides aerosol data at ~10 km spatial resolution over vegetated, urban, and arid land surfaces, in near real time, suitable for quantitative use in scientific applications</a:t>
            </a:r>
          </a:p>
          <a:p>
            <a:pPr lvl="1"/>
            <a:r>
              <a:rPr lang="en-US" dirty="0" smtClean="0"/>
              <a:t>Primary data product AOD at 550 nm</a:t>
            </a:r>
          </a:p>
          <a:p>
            <a:pPr lvl="1"/>
            <a:r>
              <a:rPr lang="en-US" dirty="0" err="1" smtClean="0"/>
              <a:t>Ångström</a:t>
            </a:r>
            <a:r>
              <a:rPr lang="en-US" dirty="0" smtClean="0"/>
              <a:t> exponent, SSA useful in some situations</a:t>
            </a:r>
          </a:p>
          <a:p>
            <a:pPr lvl="1"/>
            <a:r>
              <a:rPr lang="en-US" dirty="0" smtClean="0"/>
              <a:t>Collection 6 has more and better retrievals than Collection 5</a:t>
            </a:r>
          </a:p>
          <a:p>
            <a:pPr lvl="1"/>
            <a:r>
              <a:rPr lang="en-US" dirty="0" smtClean="0"/>
              <a:t>Aqua L2 available now, Aqua L3 imminently, Terra L2/L3 shortly after</a:t>
            </a:r>
          </a:p>
          <a:p>
            <a:r>
              <a:rPr lang="en-US" dirty="0" smtClean="0"/>
              <a:t>Please use the data, ask questions, tell us when you find something unusual/exciting</a:t>
            </a:r>
          </a:p>
          <a:p>
            <a:pPr lvl="1"/>
            <a:r>
              <a:rPr lang="en-US" dirty="0" smtClean="0"/>
              <a:t>We are happy to help, and it’s nice to hear from users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8534400" cy="244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 pitchFamily="18" charset="0"/>
                <a:cs typeface="Times" pitchFamily="18" charset="0"/>
              </a:rPr>
              <a:t>Key references: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/>
            </a:r>
            <a:br>
              <a:rPr lang="en-US" sz="1400" dirty="0" smtClean="0">
                <a:latin typeface="Times" pitchFamily="18" charset="0"/>
                <a:cs typeface="Times" pitchFamily="18" charset="0"/>
              </a:rPr>
            </a:br>
            <a:r>
              <a:rPr lang="en-US" sz="1400" dirty="0" smtClean="0">
                <a:latin typeface="Times" pitchFamily="18" charset="0"/>
                <a:cs typeface="Times" pitchFamily="18" charset="0"/>
              </a:rPr>
              <a:t>Hsu, N. C., S. C. Tsay, M. D. King, and J. R. Herman (2004), Aerosol properties over bright-reflecting source regions, 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IEEE Trans. </a:t>
            </a:r>
            <a:r>
              <a:rPr lang="en-US" sz="1400" i="1" dirty="0" err="1" smtClean="0">
                <a:latin typeface="Times" pitchFamily="18" charset="0"/>
                <a:cs typeface="Times" pitchFamily="18" charset="0"/>
              </a:rPr>
              <a:t>Geosci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. Remote Sens.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>, 42, 557–569</a:t>
            </a:r>
          </a:p>
          <a:p>
            <a:endParaRPr lang="en-US" sz="4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  <a:cs typeface="Times" pitchFamily="18" charset="0"/>
              </a:rPr>
              <a:t>Hsu, N. C., S. C. Tsay, M. D. King, and J. R. Herman (2006), Deep blue retrievals of Asian aerosol properties during ACE-Asia, 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IEEE Trans. </a:t>
            </a:r>
            <a:r>
              <a:rPr lang="en-US" sz="1400" i="1" dirty="0" err="1" smtClean="0">
                <a:latin typeface="Times" pitchFamily="18" charset="0"/>
                <a:cs typeface="Times" pitchFamily="18" charset="0"/>
              </a:rPr>
              <a:t>Geosci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. Remote Sens.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>, 44, 3180–3195</a:t>
            </a:r>
          </a:p>
          <a:p>
            <a:endParaRPr lang="en-US" sz="4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  <a:cs typeface="Times" pitchFamily="18" charset="0"/>
              </a:rPr>
              <a:t>Hsu, N. C., M.-J. Jeong, C. Bettenhausen, A. M. Sayer, R. Hansell, C. S. Seftor, J. Huang, and S.-C. Tsay (2013), Enhanced Deep Blue aerosol retrieval algorithm: The second generation, 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J. </a:t>
            </a:r>
            <a:r>
              <a:rPr lang="en-US" sz="1400" i="1" dirty="0" err="1" smtClean="0">
                <a:latin typeface="Times" pitchFamily="18" charset="0"/>
                <a:cs typeface="Times" pitchFamily="18" charset="0"/>
              </a:rPr>
              <a:t>Geophys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. Res. Atmos.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>, 118, 9296–9315, doi:10.1002/jgrd.50712</a:t>
            </a:r>
          </a:p>
          <a:p>
            <a:endParaRPr lang="en-US" sz="4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  <a:cs typeface="Times" pitchFamily="18" charset="0"/>
              </a:rPr>
              <a:t>Sayer, A. M., N. C. Hsu, C. Bettenhausen, and M.-J. Jeong (2013), Validation and uncertainty estimates for MODIS Collection 6 “Deep Blue” aerosol data, 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J. </a:t>
            </a:r>
            <a:r>
              <a:rPr lang="en-US" sz="1400" i="1" dirty="0" err="1" smtClean="0">
                <a:latin typeface="Times" pitchFamily="18" charset="0"/>
                <a:cs typeface="Times" pitchFamily="18" charset="0"/>
              </a:rPr>
              <a:t>Geophys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. Res. Atmos.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>, 118, 7864–7872, doi:10.1002/jgrd.50600</a:t>
            </a:r>
            <a:endParaRPr lang="en-GB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85344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 pitchFamily="18" charset="0"/>
                <a:cs typeface="Times" pitchFamily="18" charset="0"/>
              </a:rPr>
              <a:t>Links:</a:t>
            </a:r>
          </a:p>
          <a:p>
            <a:r>
              <a:rPr lang="en-US" sz="1400" dirty="0" smtClean="0">
                <a:latin typeface="Times" pitchFamily="18" charset="0"/>
                <a:cs typeface="Times" pitchFamily="18" charset="0"/>
              </a:rPr>
              <a:t>MODIS Atmospheres website: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 modis-atmos.gsfc.nasa.gov</a:t>
            </a:r>
          </a:p>
          <a:p>
            <a:r>
              <a:rPr lang="en-US" sz="400" dirty="0" smtClean="0"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en-US" sz="1400" dirty="0" smtClean="0">
                <a:latin typeface="Times" pitchFamily="18" charset="0"/>
                <a:cs typeface="Times" pitchFamily="18" charset="0"/>
              </a:rPr>
              <a:t>NASA LAADS (data distribution) website: 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ladsweb.nascom.nasa.gov</a:t>
            </a:r>
          </a:p>
          <a:p>
            <a:endParaRPr lang="en-US" sz="400" i="1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  <a:cs typeface="Times" pitchFamily="18" charset="0"/>
              </a:rPr>
              <a:t>MODIS Collection 6 on the NASA LAADS ftp server: 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ladsweb.nascom.nasa.gov/</a:t>
            </a:r>
            <a:r>
              <a:rPr lang="en-US" sz="1400" i="1" dirty="0" err="1" smtClean="0">
                <a:latin typeface="Times" pitchFamily="18" charset="0"/>
                <a:cs typeface="Times" pitchFamily="18" charset="0"/>
              </a:rPr>
              <a:t>allData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/6/&lt;product name&gt;</a:t>
            </a:r>
            <a:endParaRPr lang="en-GB" i="1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Overview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Aerosol terminology</a:t>
            </a:r>
          </a:p>
          <a:p>
            <a:r>
              <a:rPr lang="en-US" sz="2800" dirty="0" smtClean="0"/>
              <a:t>MODIS terminology</a:t>
            </a:r>
          </a:p>
          <a:p>
            <a:r>
              <a:rPr lang="en-US" sz="2800" dirty="0" smtClean="0"/>
              <a:t>e-Deep Blue</a:t>
            </a:r>
          </a:p>
          <a:p>
            <a:pPr lvl="1"/>
            <a:r>
              <a:rPr lang="en-US" sz="2400" dirty="0" smtClean="0"/>
              <a:t>Principles</a:t>
            </a:r>
          </a:p>
          <a:p>
            <a:pPr lvl="1"/>
            <a:r>
              <a:rPr lang="en-US" sz="2400" dirty="0" smtClean="0"/>
              <a:t>Examples of level 2 data</a:t>
            </a:r>
          </a:p>
          <a:p>
            <a:pPr lvl="1"/>
            <a:r>
              <a:rPr lang="en-US" sz="2400" dirty="0" smtClean="0"/>
              <a:t>New for Collection 6</a:t>
            </a:r>
          </a:p>
          <a:p>
            <a:pPr lvl="1"/>
            <a:r>
              <a:rPr lang="en-US" sz="2400" dirty="0" smtClean="0"/>
              <a:t>Validation</a:t>
            </a:r>
          </a:p>
          <a:p>
            <a:r>
              <a:rPr lang="en-US" sz="2800" dirty="0" smtClean="0"/>
              <a:t>Summary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Overview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Aerosol terminology</a:t>
            </a:r>
          </a:p>
          <a:p>
            <a:r>
              <a:rPr lang="en-US" sz="2800" dirty="0" smtClean="0"/>
              <a:t>MODIS terminology</a:t>
            </a:r>
          </a:p>
          <a:p>
            <a:r>
              <a:rPr lang="en-US" sz="2800" dirty="0" smtClean="0"/>
              <a:t>e-Deep Blue</a:t>
            </a:r>
          </a:p>
          <a:p>
            <a:pPr lvl="1"/>
            <a:r>
              <a:rPr lang="en-US" sz="2400" dirty="0" smtClean="0"/>
              <a:t>Principles</a:t>
            </a:r>
          </a:p>
          <a:p>
            <a:pPr lvl="1"/>
            <a:r>
              <a:rPr lang="en-US" sz="2400" dirty="0" smtClean="0"/>
              <a:t>Examples of level 2 data</a:t>
            </a:r>
          </a:p>
          <a:p>
            <a:pPr lvl="1"/>
            <a:r>
              <a:rPr lang="en-US" sz="2400" dirty="0" smtClean="0"/>
              <a:t>New for Collection 6</a:t>
            </a:r>
          </a:p>
          <a:p>
            <a:pPr lvl="1"/>
            <a:r>
              <a:rPr lang="en-US" sz="2400" dirty="0" smtClean="0"/>
              <a:t>Validation</a:t>
            </a:r>
          </a:p>
          <a:p>
            <a:r>
              <a:rPr lang="en-US" sz="2800" dirty="0" smtClean="0"/>
              <a:t>Summary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eoimages.gsfc.nasa.gov/images/imagerecords/55000/55385/S2001002040903.L1A_HJMS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552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Aerosol Optical Depth (AOD): total column optical extinction of aerosol at a given wavelength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commonly, 550 nm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Related to how much aerosol is in the atmosphere</a:t>
            </a:r>
          </a:p>
          <a:p>
            <a:pPr lvl="1"/>
            <a:r>
              <a:rPr lang="en-US" dirty="0" smtClean="0"/>
              <a:t>Also termed aerosol optical thickness (AOT)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Aerosols and properties of interest: AOD</a:t>
            </a:r>
            <a:endParaRPr lang="en-GB" sz="36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657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eoimages.gsfc.nasa.gov/images/imagerecords/52000/52697/S1998288112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90600"/>
            <a:ext cx="29257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ttp://www.sunnycv.com/steve/images3/fire01c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4701" y="3124200"/>
            <a:ext cx="264893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res in Central Af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5" y="1004411"/>
            <a:ext cx="2623185" cy="196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 descr="C:\Users\asayer\Desktop\seawifs_ocean_aod550_composit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" y="1219196"/>
            <a:ext cx="5333048" cy="3447098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Aerosols can travel a long way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6868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Mineral dust from Taklimakan desert transported to North America</a:t>
            </a:r>
          </a:p>
          <a:p>
            <a:pPr lvl="1"/>
            <a:r>
              <a:rPr lang="en-US" dirty="0" smtClean="0"/>
              <a:t>Hsu </a:t>
            </a:r>
            <a:r>
              <a:rPr lang="en-US" i="1" dirty="0" smtClean="0"/>
              <a:t>et al., IEEE TGARS</a:t>
            </a:r>
            <a:r>
              <a:rPr lang="en-US" dirty="0" smtClean="0"/>
              <a:t> (2006)</a:t>
            </a:r>
          </a:p>
          <a:p>
            <a:pPr lvl="1"/>
            <a:r>
              <a:rPr lang="en-US" dirty="0" smtClean="0"/>
              <a:t>Renewed attention in Yu </a:t>
            </a:r>
            <a:r>
              <a:rPr lang="en-US" i="1" dirty="0" smtClean="0"/>
              <a:t>et al., Science/Atmos. Res.,</a:t>
            </a:r>
            <a:r>
              <a:rPr lang="en-US" dirty="0" smtClean="0"/>
              <a:t> (2012)</a:t>
            </a:r>
          </a:p>
          <a:p>
            <a:r>
              <a:rPr lang="en-US" dirty="0" smtClean="0"/>
              <a:t>We also see Asian pollution transported to North America, Saharan dust transported to the Amazon and Europe, African smoke transported to South America, Asian dust to Europe, high-latitude smoke circling the world in both hemispheres, etc...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992"/>
            <a:ext cx="9202484" cy="26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3200400" cy="26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Ångström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exponent (AE,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spectral dependence of AOD</a:t>
            </a:r>
          </a:p>
          <a:p>
            <a:pPr lvl="1"/>
            <a:r>
              <a:rPr lang="en-US" dirty="0" smtClean="0"/>
              <a:t>Values &lt; 1 suggest optical dominance of coarse particles (e.g. dust)</a:t>
            </a:r>
          </a:p>
          <a:p>
            <a:pPr lvl="1"/>
            <a:r>
              <a:rPr lang="en-US" dirty="0" smtClean="0"/>
              <a:t>Values &gt; 1 suggest optical dominance of fine particles (e.g. smoke)</a:t>
            </a:r>
          </a:p>
          <a:p>
            <a:pPr lvl="1"/>
            <a:r>
              <a:rPr lang="en-US" dirty="0" smtClean="0"/>
              <a:t>Depends on wavelength range used to calculate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Aerosols and properties of interest: AE</a:t>
            </a:r>
            <a:endParaRPr lang="en-GB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136" y="1415182"/>
            <a:ext cx="3200400" cy="269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3200400" cy="26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72200" y="4191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" pitchFamily="18" charset="0"/>
                <a:cs typeface="Times" pitchFamily="18" charset="0"/>
              </a:rPr>
              <a:t>From Eck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 et al.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>, JGR, 1999</a:t>
            </a:r>
            <a:endParaRPr lang="en-GB" sz="1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000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Urban aerosols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(NASA GSFC, USA)</a:t>
            </a:r>
            <a:endParaRPr lang="en-GB" sz="1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000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Smoke aerosols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(Bolivia)</a:t>
            </a:r>
            <a:endParaRPr lang="en-GB" sz="1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1000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Mineral dust aerosols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sz="1400" b="1" dirty="0" err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Dalanzadgad</a:t>
            </a:r>
            <a:r>
              <a:rPr lang="en-US" sz="14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, Mongolia)</a:t>
            </a:r>
            <a:endParaRPr lang="en-GB" sz="1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Scatter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(SSA) : measure of light absorption by aerosols</a:t>
            </a:r>
          </a:p>
          <a:p>
            <a:pPr lvl="1"/>
            <a:r>
              <a:rPr lang="en-US" dirty="0" smtClean="0"/>
              <a:t>SSA = 0: Pure absorbing aerosols (never encountered)</a:t>
            </a:r>
          </a:p>
          <a:p>
            <a:pPr lvl="1"/>
            <a:r>
              <a:rPr lang="en-US" dirty="0" smtClean="0"/>
              <a:t>SSA = 1: Pure scattering aerosols</a:t>
            </a:r>
          </a:p>
          <a:p>
            <a:pPr lvl="1"/>
            <a:r>
              <a:rPr lang="en-US" dirty="0" smtClean="0"/>
              <a:t>Typical range ~0.8 (some industrial/smoke) - 0.99 (‘clean’ continental, marine aerosols)</a:t>
            </a:r>
          </a:p>
          <a:p>
            <a:pPr lvl="1"/>
            <a:r>
              <a:rPr lang="en-US" dirty="0" smtClean="0"/>
              <a:t>Also has wavelength dependence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Aerosols and properties of interest: SSA</a:t>
            </a:r>
            <a:endParaRPr lang="en-GB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172200" y="44166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" pitchFamily="18" charset="0"/>
                <a:cs typeface="Times" pitchFamily="18" charset="0"/>
              </a:rPr>
              <a:t>From </a:t>
            </a:r>
            <a:r>
              <a:rPr lang="en-US" sz="1400" dirty="0" err="1" smtClean="0">
                <a:latin typeface="Times" pitchFamily="18" charset="0"/>
                <a:cs typeface="Times" pitchFamily="18" charset="0"/>
              </a:rPr>
              <a:t>Dubovik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400" i="1" dirty="0" smtClean="0">
                <a:latin typeface="Times" pitchFamily="18" charset="0"/>
                <a:cs typeface="Times" pitchFamily="18" charset="0"/>
              </a:rPr>
              <a:t>et al.</a:t>
            </a:r>
            <a:r>
              <a:rPr lang="en-US" sz="1400" dirty="0" smtClean="0">
                <a:latin typeface="Times" pitchFamily="18" charset="0"/>
                <a:cs typeface="Times" pitchFamily="18" charset="0"/>
              </a:rPr>
              <a:t>, JAS, 2002</a:t>
            </a:r>
            <a:endParaRPr lang="en-GB" sz="1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838200"/>
            <a:ext cx="7972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Overview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Aerosol terminology</a:t>
            </a:r>
          </a:p>
          <a:p>
            <a:r>
              <a:rPr lang="en-US" sz="2800" b="1" dirty="0" smtClean="0"/>
              <a:t>MODIS terminology</a:t>
            </a:r>
          </a:p>
          <a:p>
            <a:r>
              <a:rPr lang="en-US" sz="2800" dirty="0" smtClean="0"/>
              <a:t>e-Deep Blue</a:t>
            </a:r>
          </a:p>
          <a:p>
            <a:pPr lvl="1"/>
            <a:r>
              <a:rPr lang="en-US" sz="2400" dirty="0" smtClean="0"/>
              <a:t>Principles</a:t>
            </a:r>
          </a:p>
          <a:p>
            <a:pPr lvl="1"/>
            <a:r>
              <a:rPr lang="en-US" sz="2400" dirty="0" smtClean="0"/>
              <a:t>Examples of level 2 data</a:t>
            </a:r>
          </a:p>
          <a:p>
            <a:pPr lvl="1"/>
            <a:r>
              <a:rPr lang="en-US" sz="2400" dirty="0" smtClean="0"/>
              <a:t>New for Collection 6</a:t>
            </a:r>
          </a:p>
          <a:p>
            <a:pPr lvl="1"/>
            <a:r>
              <a:rPr lang="en-US" sz="2400" dirty="0" smtClean="0"/>
              <a:t>Validation</a:t>
            </a:r>
          </a:p>
          <a:p>
            <a:r>
              <a:rPr lang="en-US" sz="2800" dirty="0" smtClean="0"/>
              <a:t>Summary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BD51-3785-41EB-A237-2934FC92D02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113169</TotalTime>
  <Words>2437</Words>
  <Application>Microsoft Macintosh PowerPoint</Application>
  <PresentationFormat>On-screen Show (4:3)</PresentationFormat>
  <Paragraphs>387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MODIS Atmospheres webinar series #3: Collection 6 ‘e-Deep Blue’ aerosol products</vt:lpstr>
      <vt:lpstr>Webinar schedule</vt:lpstr>
      <vt:lpstr>Overview</vt:lpstr>
      <vt:lpstr>Overview</vt:lpstr>
      <vt:lpstr>Aerosols and properties of interest: AOD</vt:lpstr>
      <vt:lpstr>Aerosols can travel a long way</vt:lpstr>
      <vt:lpstr>Aerosols and properties of interest: AE</vt:lpstr>
      <vt:lpstr>Aerosols and properties of interest: SSA</vt:lpstr>
      <vt:lpstr>Overview</vt:lpstr>
      <vt:lpstr>MODIS data product terminology</vt:lpstr>
      <vt:lpstr>MODIS data product terminology</vt:lpstr>
      <vt:lpstr>The MODIS sensor</vt:lpstr>
      <vt:lpstr>Overview</vt:lpstr>
      <vt:lpstr>Deep Blue: original motivation</vt:lpstr>
      <vt:lpstr>Deep Blue: key concepts</vt:lpstr>
      <vt:lpstr>Sensors Deep Blue has been applied to</vt:lpstr>
      <vt:lpstr>MODIS vs. SeaWiFS Deep Blue</vt:lpstr>
      <vt:lpstr>Example Level 2 data</vt:lpstr>
      <vt:lpstr>Example Level 2 data</vt:lpstr>
      <vt:lpstr>Example Level 2 data</vt:lpstr>
      <vt:lpstr>e-Deep Blue: main developments in C6</vt:lpstr>
      <vt:lpstr>e-Deep Blue: C6 flow chart</vt:lpstr>
      <vt:lpstr>MODIS C6: extended spatial coverage</vt:lpstr>
      <vt:lpstr>MODIS C6: improved cloud screening</vt:lpstr>
      <vt:lpstr>Validation</vt:lpstr>
      <vt:lpstr>Retrieval-level uncertainty estimates</vt:lpstr>
      <vt:lpstr>Importance of Level 1 radiometric calibration</vt:lpstr>
      <vt:lpstr>Overview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6 update: MODIS Deep Blue</dc:title>
  <dc:creator>Andrew M Sayer</dc:creator>
  <cp:lastModifiedBy>Richard Kleidman</cp:lastModifiedBy>
  <cp:revision>1263</cp:revision>
  <dcterms:created xsi:type="dcterms:W3CDTF">2014-07-08T13:49:32Z</dcterms:created>
  <dcterms:modified xsi:type="dcterms:W3CDTF">2014-07-08T13:52:39Z</dcterms:modified>
</cp:coreProperties>
</file>